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59" r:id="rId6"/>
    <p:sldId id="267" r:id="rId7"/>
    <p:sldId id="266" r:id="rId8"/>
    <p:sldId id="261" r:id="rId9"/>
    <p:sldId id="265" r:id="rId10"/>
    <p:sldId id="262" r:id="rId11"/>
    <p:sldId id="270" r:id="rId12"/>
    <p:sldId id="271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824" y="-112"/>
      </p:cViewPr>
      <p:guideLst>
        <p:guide orient="horz" pos="191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F32E9F-5D04-4740-BE0F-55949A6DFC73}" type="datetimeFigureOut">
              <a:rPr lang="en-US" smtClean="0"/>
              <a:t>4/4/13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08E7-DD48-A141-906E-2FBEB0771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97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CK40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08E7-DD48-A141-906E-2FBEB077109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495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VIM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08E7-DD48-A141-906E-2FBEB077109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25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Heon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et al, 2002;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Biswas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et al, 2001) </a:t>
            </a:r>
            <a:endParaRPr lang="fr-FR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08E7-DD48-A141-906E-2FBEB077109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512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12076-9087-F34C-A655-B6B8E515363A}" type="datetimeFigureOut">
              <a:rPr lang="en-US" smtClean="0"/>
              <a:t>4/4/13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FCD9-45B0-E84D-B347-DA37E3981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72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12076-9087-F34C-A655-B6B8E515363A}" type="datetimeFigureOut">
              <a:rPr lang="en-US" smtClean="0"/>
              <a:t>4/4/13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FCD9-45B0-E84D-B347-DA37E3981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611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12076-9087-F34C-A655-B6B8E515363A}" type="datetimeFigureOut">
              <a:rPr lang="en-US" smtClean="0"/>
              <a:t>4/4/13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FCD9-45B0-E84D-B347-DA37E3981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09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12076-9087-F34C-A655-B6B8E515363A}" type="datetimeFigureOut">
              <a:rPr lang="en-US" smtClean="0"/>
              <a:t>4/4/13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FCD9-45B0-E84D-B347-DA37E3981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086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12076-9087-F34C-A655-B6B8E515363A}" type="datetimeFigureOut">
              <a:rPr lang="en-US" smtClean="0"/>
              <a:t>4/4/13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FCD9-45B0-E84D-B347-DA37E3981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6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12076-9087-F34C-A655-B6B8E515363A}" type="datetimeFigureOut">
              <a:rPr lang="en-US" smtClean="0"/>
              <a:t>4/4/13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FCD9-45B0-E84D-B347-DA37E3981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44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12076-9087-F34C-A655-B6B8E515363A}" type="datetimeFigureOut">
              <a:rPr lang="en-US" smtClean="0"/>
              <a:t>4/4/13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FCD9-45B0-E84D-B347-DA37E3981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186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12076-9087-F34C-A655-B6B8E515363A}" type="datetimeFigureOut">
              <a:rPr lang="en-US" smtClean="0"/>
              <a:t>4/4/13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FCD9-45B0-E84D-B347-DA37E3981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91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12076-9087-F34C-A655-B6B8E515363A}" type="datetimeFigureOut">
              <a:rPr lang="en-US" smtClean="0"/>
              <a:t>4/4/13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FCD9-45B0-E84D-B347-DA37E3981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094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12076-9087-F34C-A655-B6B8E515363A}" type="datetimeFigureOut">
              <a:rPr lang="en-US" smtClean="0"/>
              <a:t>4/4/13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FCD9-45B0-E84D-B347-DA37E3981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19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12076-9087-F34C-A655-B6B8E515363A}" type="datetimeFigureOut">
              <a:rPr lang="en-US" smtClean="0"/>
              <a:t>4/4/13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FCD9-45B0-E84D-B347-DA37E3981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707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12076-9087-F34C-A655-B6B8E515363A}" type="datetimeFigureOut">
              <a:rPr lang="en-US" smtClean="0"/>
              <a:t>4/4/13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8FCD9-45B0-E84D-B347-DA37E3981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444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image" Target="../media/image9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CPC	</a:t>
            </a:r>
            <a:br>
              <a:rPr lang="en-US" dirty="0" smtClean="0"/>
            </a:br>
            <a:r>
              <a:rPr lang="en-US" dirty="0" smtClean="0"/>
              <a:t>PHS12-38442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Amanda Way</a:t>
            </a:r>
          </a:p>
          <a:p>
            <a:r>
              <a:rPr lang="en-US" dirty="0" smtClean="0"/>
              <a:t>PGY-2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701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Bilateral, </a:t>
            </a:r>
            <a:r>
              <a:rPr lang="en-US" dirty="0" err="1" smtClean="0"/>
              <a:t>nonprogressive</a:t>
            </a:r>
            <a:r>
              <a:rPr lang="en-US" dirty="0" smtClean="0"/>
              <a:t>, inheritable (autosomal dominant) corneal dystrophy with variable penetrance</a:t>
            </a:r>
          </a:p>
          <a:p>
            <a:r>
              <a:rPr lang="en-US" dirty="0" smtClean="0"/>
              <a:t>Mutations in VSX1 </a:t>
            </a:r>
            <a:r>
              <a:rPr lang="en-US" dirty="0" err="1" smtClean="0"/>
              <a:t>homeobox</a:t>
            </a:r>
            <a:r>
              <a:rPr lang="en-US" dirty="0" smtClean="0"/>
              <a:t> (20q11) and COL8A2 (1p) have been described</a:t>
            </a:r>
          </a:p>
          <a:p>
            <a:r>
              <a:rPr lang="en-US" dirty="0" smtClean="0"/>
              <a:t>Endothelium has epithelial-like characteristics</a:t>
            </a:r>
          </a:p>
          <a:p>
            <a:r>
              <a:rPr lang="en-US" dirty="0" smtClean="0"/>
              <a:t>Microvilli (noted on electronic microscopy)</a:t>
            </a:r>
          </a:p>
          <a:p>
            <a:r>
              <a:rPr lang="en-US" dirty="0" smtClean="0"/>
              <a:t>Decrease in total # of endothelial cells</a:t>
            </a:r>
          </a:p>
          <a:p>
            <a:r>
              <a:rPr lang="en-US" dirty="0" smtClean="0"/>
              <a:t>Variable thickening of </a:t>
            </a:r>
            <a:r>
              <a:rPr lang="en-US" dirty="0" err="1" smtClean="0"/>
              <a:t>Descemet’s</a:t>
            </a:r>
            <a:r>
              <a:rPr lang="en-US" dirty="0" smtClean="0"/>
              <a:t> membrane</a:t>
            </a:r>
          </a:p>
          <a:p>
            <a:r>
              <a:rPr lang="en-US" dirty="0" smtClean="0"/>
              <a:t>Sometimes associated with secondary glaucoma (open angle or associated with </a:t>
            </a:r>
            <a:r>
              <a:rPr lang="en-US" dirty="0" err="1" smtClean="0"/>
              <a:t>iridocorneal</a:t>
            </a:r>
            <a:r>
              <a:rPr lang="en-US" dirty="0" smtClean="0"/>
              <a:t> adhesions</a:t>
            </a:r>
            <a:r>
              <a:rPr lang="en-US" dirty="0"/>
              <a:t>)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298601" y="6461190"/>
            <a:ext cx="384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Héon</a:t>
            </a:r>
            <a:r>
              <a:rPr lang="en-US" dirty="0" smtClean="0"/>
              <a:t> et al. 2002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905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71438"/>
            <a:ext cx="8229600" cy="1143000"/>
          </a:xfrm>
        </p:spPr>
        <p:txBody>
          <a:bodyPr/>
          <a:lstStyle/>
          <a:p>
            <a:pPr algn="r"/>
            <a:r>
              <a:rPr lang="en-US" dirty="0" smtClean="0"/>
              <a:t>Differential Diagnoses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33997"/>
            <a:ext cx="4145387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ICE syndrome</a:t>
            </a:r>
          </a:p>
          <a:p>
            <a:pPr lvl="1"/>
            <a:r>
              <a:rPr lang="en-US" dirty="0" smtClean="0"/>
              <a:t>In both conditions, endothelial </a:t>
            </a:r>
            <a:r>
              <a:rPr lang="en-US" dirty="0"/>
              <a:t>cells may be multilayered and express </a:t>
            </a:r>
            <a:r>
              <a:rPr lang="en-US" dirty="0" err="1" smtClean="0"/>
              <a:t>cytokeratins</a:t>
            </a:r>
            <a:endParaRPr lang="en-US" dirty="0" smtClean="0"/>
          </a:p>
          <a:p>
            <a:pPr lvl="1"/>
            <a:r>
              <a:rPr lang="en-US" dirty="0" smtClean="0"/>
              <a:t>However, PPMD presents with wide-spaced collagen while ICE shows normal anterior banded and posterior </a:t>
            </a:r>
            <a:r>
              <a:rPr lang="en-US" dirty="0" err="1" smtClean="0"/>
              <a:t>nonbanded</a:t>
            </a:r>
            <a:r>
              <a:rPr lang="en-US" dirty="0" smtClean="0"/>
              <a:t> layers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98015" y="6461190"/>
            <a:ext cx="384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Bromley et al. 2012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485116" cy="25053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0908" y="1096818"/>
            <a:ext cx="4242271" cy="565636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82356" y="50767"/>
            <a:ext cx="588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ICE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212660" y="1238216"/>
            <a:ext cx="885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PPMD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613728" y="4941455"/>
            <a:ext cx="2118141" cy="1847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3207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Diagnoses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Fuchs </a:t>
            </a:r>
            <a:r>
              <a:rPr lang="en-US" dirty="0"/>
              <a:t>endothelial </a:t>
            </a:r>
            <a:r>
              <a:rPr lang="en-US" dirty="0" smtClean="0"/>
              <a:t>dystrophy</a:t>
            </a:r>
          </a:p>
          <a:p>
            <a:pPr lvl="1"/>
            <a:r>
              <a:rPr lang="en-US" dirty="0" err="1" smtClean="0"/>
              <a:t>Guttata</a:t>
            </a:r>
            <a:r>
              <a:rPr lang="en-US" dirty="0" smtClean="0"/>
              <a:t> in endothelial layer</a:t>
            </a:r>
          </a:p>
          <a:p>
            <a:pPr lvl="1"/>
            <a:r>
              <a:rPr lang="en-US" dirty="0" smtClean="0"/>
              <a:t>Thickened </a:t>
            </a:r>
            <a:r>
              <a:rPr lang="en-US" dirty="0" err="1" smtClean="0"/>
              <a:t>Descemet’s</a:t>
            </a:r>
            <a:endParaRPr lang="en-US" dirty="0"/>
          </a:p>
        </p:txBody>
      </p:sp>
      <p:pic>
        <p:nvPicPr>
          <p:cNvPr id="4" name="Picture 3" descr="fuch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820" y="3802063"/>
            <a:ext cx="3200400" cy="2324100"/>
          </a:xfrm>
          <a:prstGeom prst="rect">
            <a:avLst/>
          </a:prstGeom>
        </p:spPr>
      </p:pic>
      <p:pic>
        <p:nvPicPr>
          <p:cNvPr id="5" name="Picture 4" descr="fuchs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200" y="3560763"/>
            <a:ext cx="4165600" cy="2565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373708" y="6461190"/>
            <a:ext cx="2770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http://</a:t>
            </a:r>
            <a:r>
              <a:rPr lang="en-US" dirty="0" err="1" smtClean="0"/>
              <a:t>www.mrcophth.com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287018" y="5688687"/>
            <a:ext cx="468364" cy="5150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4344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Clinical Pearls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to check intraocular pressure given the association with PPMD and glaucoma</a:t>
            </a:r>
          </a:p>
          <a:p>
            <a:r>
              <a:rPr lang="en-US" dirty="0" smtClean="0"/>
              <a:t>Elevated </a:t>
            </a:r>
            <a:r>
              <a:rPr lang="en-US" dirty="0" err="1" smtClean="0"/>
              <a:t>pachymetry</a:t>
            </a:r>
            <a:r>
              <a:rPr lang="en-US" dirty="0" smtClean="0"/>
              <a:t> also associated with endothelial function</a:t>
            </a:r>
          </a:p>
          <a:p>
            <a:r>
              <a:rPr lang="en-US" dirty="0" smtClean="0"/>
              <a:t>Examination of family may aid in diagnosis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935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AAO website, Feb </a:t>
            </a:r>
            <a:r>
              <a:rPr lang="en-US" dirty="0" smtClean="0"/>
              <a:t>2013.</a:t>
            </a:r>
          </a:p>
          <a:p>
            <a:r>
              <a:rPr lang="en-US" dirty="0" smtClean="0"/>
              <a:t>BCSC </a:t>
            </a:r>
            <a:r>
              <a:rPr lang="en-US" dirty="0"/>
              <a:t>Section 8, External Disease and </a:t>
            </a:r>
            <a:r>
              <a:rPr lang="en-US" dirty="0" err="1"/>
              <a:t>Cornea.American</a:t>
            </a:r>
            <a:r>
              <a:rPr lang="en-US" dirty="0"/>
              <a:t> Academy of Ophthalmology 2011-2013.</a:t>
            </a:r>
          </a:p>
          <a:p>
            <a:r>
              <a:rPr lang="en-US" dirty="0" smtClean="0"/>
              <a:t>Bromley JG, Randleman JB, Stone D, </a:t>
            </a:r>
            <a:r>
              <a:rPr lang="en-US" dirty="0" err="1" smtClean="0"/>
              <a:t>Stulting</a:t>
            </a:r>
            <a:r>
              <a:rPr lang="en-US" dirty="0" smtClean="0"/>
              <a:t> RD, </a:t>
            </a:r>
            <a:r>
              <a:rPr lang="en-US" dirty="0" err="1" smtClean="0"/>
              <a:t>Grossniklaus</a:t>
            </a:r>
            <a:r>
              <a:rPr lang="en-US" dirty="0" smtClean="0"/>
              <a:t> HE. </a:t>
            </a:r>
            <a:r>
              <a:rPr lang="en-US" dirty="0" err="1" smtClean="0"/>
              <a:t>Clinicopathologic</a:t>
            </a:r>
            <a:r>
              <a:rPr lang="en-US" dirty="0" smtClean="0"/>
              <a:t> Findings in </a:t>
            </a:r>
            <a:r>
              <a:rPr lang="en-US" dirty="0" err="1" smtClean="0"/>
              <a:t>Iridocorneal</a:t>
            </a:r>
            <a:r>
              <a:rPr lang="en-US" dirty="0" smtClean="0"/>
              <a:t> Endothelial Syndrome and Posterior Polymorphous Membranous Dystrophy After </a:t>
            </a:r>
            <a:r>
              <a:rPr lang="en-US" dirty="0" err="1" smtClean="0"/>
              <a:t>Descemet</a:t>
            </a:r>
            <a:r>
              <a:rPr lang="en-US" dirty="0" smtClean="0"/>
              <a:t> Stripping Automated Endothelial </a:t>
            </a:r>
            <a:r>
              <a:rPr lang="en-US" dirty="0" err="1" smtClean="0"/>
              <a:t>Keratoplasty</a:t>
            </a:r>
            <a:r>
              <a:rPr lang="en-US" dirty="0" smtClean="0"/>
              <a:t>. Cornea. 2012 Sept; 31(9):1060-1064.</a:t>
            </a:r>
          </a:p>
          <a:p>
            <a:r>
              <a:rPr lang="en-US" dirty="0" err="1"/>
              <a:t>H</a:t>
            </a:r>
            <a:r>
              <a:rPr lang="en-US" dirty="0" err="1" smtClean="0"/>
              <a:t>éon</a:t>
            </a:r>
            <a:r>
              <a:rPr lang="en-US" dirty="0" smtClean="0"/>
              <a:t> </a:t>
            </a:r>
            <a:r>
              <a:rPr lang="en-US" dirty="0"/>
              <a:t>E, Greenberg A, Kopp KK, </a:t>
            </a:r>
            <a:r>
              <a:rPr lang="en-US" dirty="0" err="1"/>
              <a:t>Rootman</a:t>
            </a:r>
            <a:r>
              <a:rPr lang="en-US" dirty="0"/>
              <a:t> D, Vincent AL, Billingsley G, </a:t>
            </a:r>
            <a:r>
              <a:rPr lang="en-US" dirty="0" err="1"/>
              <a:t>Priston</a:t>
            </a:r>
            <a:r>
              <a:rPr lang="en-US" dirty="0"/>
              <a:t> M, Dorval KM, Chow RL, </a:t>
            </a:r>
            <a:r>
              <a:rPr lang="en-US" dirty="0" err="1"/>
              <a:t>McInnes</a:t>
            </a:r>
            <a:r>
              <a:rPr lang="en-US" dirty="0"/>
              <a:t> RR, </a:t>
            </a:r>
            <a:r>
              <a:rPr lang="en-US" dirty="0" err="1"/>
              <a:t>Heathcote</a:t>
            </a:r>
            <a:r>
              <a:rPr lang="en-US" dirty="0"/>
              <a:t> G, </a:t>
            </a:r>
            <a:r>
              <a:rPr lang="en-US" dirty="0" err="1"/>
              <a:t>Westall</a:t>
            </a:r>
            <a:r>
              <a:rPr lang="en-US" dirty="0"/>
              <a:t> C, </a:t>
            </a:r>
            <a:r>
              <a:rPr lang="en-US" dirty="0" err="1"/>
              <a:t>Sutphin</a:t>
            </a:r>
            <a:r>
              <a:rPr lang="en-US" dirty="0"/>
              <a:t> JE, </a:t>
            </a:r>
            <a:r>
              <a:rPr lang="en-US" dirty="0" err="1"/>
              <a:t>Semina</a:t>
            </a:r>
            <a:r>
              <a:rPr lang="en-US" dirty="0"/>
              <a:t> E, </a:t>
            </a:r>
            <a:r>
              <a:rPr lang="en-US" dirty="0" err="1"/>
              <a:t>Bremner</a:t>
            </a:r>
            <a:r>
              <a:rPr lang="en-US" dirty="0"/>
              <a:t> R, Stone EM. VSX1: a gene for posterior polymorphous dystrophy and </a:t>
            </a:r>
            <a:r>
              <a:rPr lang="en-US" dirty="0" err="1"/>
              <a:t>keratoconus</a:t>
            </a:r>
            <a:r>
              <a:rPr lang="en-US" dirty="0"/>
              <a:t>. Hum </a:t>
            </a:r>
            <a:r>
              <a:rPr lang="en-US" dirty="0" err="1"/>
              <a:t>Mol</a:t>
            </a:r>
            <a:r>
              <a:rPr lang="en-US" dirty="0"/>
              <a:t> Genet. 2002 May 1;11(9):1029-36</a:t>
            </a:r>
            <a:r>
              <a:rPr lang="en-US" dirty="0" smtClean="0"/>
              <a:t>.</a:t>
            </a:r>
          </a:p>
          <a:p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err="1" smtClean="0"/>
              <a:t>www.mrcophth.com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8086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38 year old female with a several year history of blurry vision and intermittent eye pain</a:t>
            </a:r>
          </a:p>
          <a:p>
            <a:r>
              <a:rPr lang="en-US" dirty="0" smtClean="0"/>
              <a:t>Had been using </a:t>
            </a:r>
            <a:r>
              <a:rPr lang="en-US" dirty="0" err="1" smtClean="0"/>
              <a:t>muro</a:t>
            </a:r>
            <a:r>
              <a:rPr lang="en-US" dirty="0" smtClean="0"/>
              <a:t> ointment and </a:t>
            </a:r>
            <a:r>
              <a:rPr lang="en-US" dirty="0" err="1" smtClean="0"/>
              <a:t>timolol</a:t>
            </a:r>
            <a:r>
              <a:rPr lang="en-US" dirty="0" smtClean="0"/>
              <a:t> with no improvement of vision</a:t>
            </a:r>
          </a:p>
          <a:p>
            <a:r>
              <a:rPr lang="en-US" dirty="0" smtClean="0"/>
              <a:t>Patient unaware of any similar eye conditions in her family, but did remember her mother complaining of blurred vision as well</a:t>
            </a:r>
          </a:p>
        </p:txBody>
      </p:sp>
    </p:spTree>
    <p:extLst>
      <p:ext uri="{BB962C8B-B14F-4D97-AF65-F5344CB8AC3E}">
        <p14:creationId xmlns:p14="http://schemas.microsoft.com/office/powerpoint/2010/main" val="2945088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Vision: 20/40| 20/60</a:t>
            </a:r>
          </a:p>
          <a:p>
            <a:r>
              <a:rPr lang="en-US" dirty="0" smtClean="0"/>
              <a:t>IOP: 18, 21</a:t>
            </a:r>
          </a:p>
          <a:p>
            <a:r>
              <a:rPr lang="en-US" dirty="0" smtClean="0"/>
              <a:t>Color Vision: 13/13 OU</a:t>
            </a:r>
          </a:p>
          <a:p>
            <a:r>
              <a:rPr lang="en-US" dirty="0" smtClean="0"/>
              <a:t>Visual Fields: full to confrontation</a:t>
            </a:r>
          </a:p>
          <a:p>
            <a:r>
              <a:rPr lang="en-US" dirty="0" smtClean="0"/>
              <a:t>Anterior Exam: endothelial blisters OU with corneal edema</a:t>
            </a:r>
          </a:p>
          <a:p>
            <a:r>
              <a:rPr lang="en-US" dirty="0" smtClean="0"/>
              <a:t>Fundus Exam: disc, macula, vessels and periphery within normal limits 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807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Anterior Segment Photos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52982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Slit-lamp findings include bands and vesicles in the posterior cornea as well as a thickened </a:t>
            </a:r>
            <a:r>
              <a:rPr lang="en-US" dirty="0" err="1" smtClean="0"/>
              <a:t>Descemet's</a:t>
            </a:r>
            <a:r>
              <a:rPr lang="en-US" dirty="0" smtClean="0"/>
              <a:t> membrane</a:t>
            </a:r>
          </a:p>
          <a:p>
            <a:r>
              <a:rPr lang="en-US" dirty="0" smtClean="0"/>
              <a:t>Secondary corneal edema and anterior </a:t>
            </a:r>
            <a:r>
              <a:rPr lang="en-US" dirty="0" err="1" smtClean="0"/>
              <a:t>synechiae</a:t>
            </a:r>
            <a:endParaRPr lang="en-US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Note: This is a representative picture, not of our patient </a:t>
            </a:r>
          </a:p>
          <a:p>
            <a:endParaRPr lang="en-US" dirty="0"/>
          </a:p>
        </p:txBody>
      </p:sp>
      <p:pic>
        <p:nvPicPr>
          <p:cNvPr id="4" name="Picture 3" descr="image-1.axd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5291" y="1346344"/>
            <a:ext cx="2469435" cy="543824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922100" y="6434809"/>
            <a:ext cx="9737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AAO.org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601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and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/>
              <a:buChar char="•"/>
            </a:pPr>
            <a:r>
              <a:rPr lang="en-US" dirty="0" smtClean="0"/>
              <a:t>Patient diagnosed with posterior polymorphous membrane dystrophy (PPMD)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Given patient’s persistent corneal edema despite medical management, </a:t>
            </a:r>
            <a:r>
              <a:rPr lang="en-US" dirty="0" err="1" smtClean="0"/>
              <a:t>Descemet</a:t>
            </a:r>
            <a:r>
              <a:rPr lang="en-US" dirty="0" smtClean="0"/>
              <a:t> stripping automated endothelial </a:t>
            </a:r>
            <a:r>
              <a:rPr lang="en-US" dirty="0" err="1" smtClean="0"/>
              <a:t>keratoplasty</a:t>
            </a:r>
            <a:r>
              <a:rPr lang="en-US" dirty="0" smtClean="0"/>
              <a:t> (DSAEK) was performed on left eye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039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 &amp; E</a:t>
            </a:r>
            <a:endParaRPr lang="en-US" dirty="0"/>
          </a:p>
        </p:txBody>
      </p:sp>
      <p:pic>
        <p:nvPicPr>
          <p:cNvPr id="4" name="Content Placeholder 3" descr="4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58" b="21558"/>
          <a:stretch>
            <a:fillRect/>
          </a:stretch>
        </p:blipFill>
        <p:spPr>
          <a:xfrm>
            <a:off x="468439" y="1600200"/>
            <a:ext cx="8229600" cy="4525963"/>
          </a:xfr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5814850" y="3869251"/>
            <a:ext cx="773990" cy="8730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814850" y="4863011"/>
            <a:ext cx="2626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Descemet’s</a:t>
            </a:r>
            <a:r>
              <a:rPr lang="en-US" dirty="0" smtClean="0"/>
              <a:t> membrane, relatively thick for 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56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Cytokeratin Stain (CK7)</a:t>
            </a:r>
            <a:endParaRPr lang="en-US" dirty="0"/>
          </a:p>
        </p:txBody>
      </p:sp>
      <p:pic>
        <p:nvPicPr>
          <p:cNvPr id="4" name="Content Placeholder 3" descr="pan_20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02" b="22502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5339562" y="2568593"/>
            <a:ext cx="33472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CK7: </a:t>
            </a:r>
            <a:r>
              <a:rPr lang="en-US" dirty="0" err="1" smtClean="0"/>
              <a:t>immunohistochemical</a:t>
            </a:r>
            <a:r>
              <a:rPr lang="en-US" dirty="0" smtClean="0"/>
              <a:t> stain that identifies keratin</a:t>
            </a:r>
          </a:p>
          <a:p>
            <a:r>
              <a:rPr lang="en-US" dirty="0" smtClean="0"/>
              <a:t>Note CK7+ endothelium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208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Cytokeratin Stain (CK7) – 40x</a:t>
            </a:r>
            <a:endParaRPr lang="en-US" dirty="0"/>
          </a:p>
        </p:txBody>
      </p:sp>
      <p:pic>
        <p:nvPicPr>
          <p:cNvPr id="4" name="Content Placeholder 3" descr="ck7_40x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02" b="22502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6801221" y="1749905"/>
            <a:ext cx="24821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Light Blue: </a:t>
            </a:r>
            <a:r>
              <a:rPr lang="en-US" dirty="0" err="1" smtClean="0"/>
              <a:t>Descemet’s</a:t>
            </a:r>
            <a:r>
              <a:rPr lang="en-US" dirty="0" smtClean="0"/>
              <a:t> membrane </a:t>
            </a:r>
          </a:p>
          <a:p>
            <a:r>
              <a:rPr lang="en-US" dirty="0" smtClean="0"/>
              <a:t>Red: Endothelium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689844" y="4225926"/>
            <a:ext cx="27259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Endothelium appears stratified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298969" y="4522950"/>
            <a:ext cx="130984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164667" y="2229557"/>
            <a:ext cx="8603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689844" y="1906391"/>
            <a:ext cx="1555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Thickened </a:t>
            </a:r>
            <a:r>
              <a:rPr lang="en-US" dirty="0" err="1" smtClean="0"/>
              <a:t>Descemet’s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498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Vimentin</a:t>
            </a:r>
            <a:r>
              <a:rPr lang="en-US" dirty="0" smtClean="0"/>
              <a:t> Stain</a:t>
            </a:r>
            <a:endParaRPr lang="en-US" dirty="0"/>
          </a:p>
        </p:txBody>
      </p:sp>
      <p:pic>
        <p:nvPicPr>
          <p:cNvPr id="4" name="Content Placeholder 3" descr="vim_20x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02" b="22502"/>
          <a:stretch>
            <a:fillRect/>
          </a:stretch>
        </p:blipFill>
        <p:spPr/>
      </p:pic>
      <p:sp>
        <p:nvSpPr>
          <p:cNvPr id="3" name="TextBox 2"/>
          <p:cNvSpPr txBox="1"/>
          <p:nvPr/>
        </p:nvSpPr>
        <p:spPr>
          <a:xfrm>
            <a:off x="3965046" y="2060111"/>
            <a:ext cx="4259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Endothelium: red</a:t>
            </a:r>
          </a:p>
          <a:p>
            <a:r>
              <a:rPr lang="en-US" dirty="0"/>
              <a:t>B</a:t>
            </a:r>
            <a:r>
              <a:rPr lang="en-US" dirty="0" smtClean="0"/>
              <a:t>lue counterstain: </a:t>
            </a:r>
            <a:r>
              <a:rPr lang="en-US" dirty="0" err="1" smtClean="0"/>
              <a:t>Descemet’s</a:t>
            </a:r>
            <a:r>
              <a:rPr lang="en-US" dirty="0" smtClean="0"/>
              <a:t> </a:t>
            </a:r>
            <a:r>
              <a:rPr lang="en-US" dirty="0"/>
              <a:t>membrane </a:t>
            </a:r>
          </a:p>
        </p:txBody>
      </p:sp>
    </p:spTree>
    <p:extLst>
      <p:ext uri="{BB962C8B-B14F-4D97-AF65-F5344CB8AC3E}">
        <p14:creationId xmlns:p14="http://schemas.microsoft.com/office/powerpoint/2010/main" val="3332864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571</Words>
  <Application>Microsoft Macintosh PowerPoint</Application>
  <PresentationFormat>On-screen Show (4:3)</PresentationFormat>
  <Paragraphs>73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CPC  PHS12-38442</vt:lpstr>
      <vt:lpstr>Clinical History</vt:lpstr>
      <vt:lpstr>Clinical Exam</vt:lpstr>
      <vt:lpstr>Anterior Segment Photos</vt:lpstr>
      <vt:lpstr>Assessment and Plan</vt:lpstr>
      <vt:lpstr>H &amp; E</vt:lpstr>
      <vt:lpstr>Cytokeratin Stain (CK7)</vt:lpstr>
      <vt:lpstr>Cytokeratin Stain (CK7) – 40x</vt:lpstr>
      <vt:lpstr>Vimentin Stain</vt:lpstr>
      <vt:lpstr>Discussion</vt:lpstr>
      <vt:lpstr>Differential Diagnoses</vt:lpstr>
      <vt:lpstr>Differential Diagnoses</vt:lpstr>
      <vt:lpstr>Other Clinical Pearls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CPC </dc:title>
  <dc:creator>Amanda Way</dc:creator>
  <cp:lastModifiedBy>p i</cp:lastModifiedBy>
  <cp:revision>20</cp:revision>
  <dcterms:created xsi:type="dcterms:W3CDTF">2013-03-31T15:28:40Z</dcterms:created>
  <dcterms:modified xsi:type="dcterms:W3CDTF">2013-04-05T01:26:53Z</dcterms:modified>
</cp:coreProperties>
</file>