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76" r:id="rId6"/>
  </p:sldMasterIdLst>
  <p:notesMasterIdLst>
    <p:notesMasterId r:id="rId32"/>
  </p:notesMasterIdLst>
  <p:sldIdLst>
    <p:sldId id="257" r:id="rId7"/>
    <p:sldId id="259" r:id="rId8"/>
    <p:sldId id="269" r:id="rId9"/>
    <p:sldId id="293" r:id="rId10"/>
    <p:sldId id="272" r:id="rId11"/>
    <p:sldId id="273" r:id="rId12"/>
    <p:sldId id="274" r:id="rId13"/>
    <p:sldId id="275" r:id="rId14"/>
    <p:sldId id="276" r:id="rId15"/>
    <p:sldId id="277" r:id="rId16"/>
    <p:sldId id="291" r:id="rId17"/>
    <p:sldId id="292"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notesMaster" Target="notesMasters/notesMaster1.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7/25/16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414520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65463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chopped out the words as an example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206398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2202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Complex slide that you will need to walk folks through</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102840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211486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842084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188647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21310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1299321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1282974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extLst>
      <p:ext uri="{BB962C8B-B14F-4D97-AF65-F5344CB8AC3E}">
        <p14:creationId xmlns:p14="http://schemas.microsoft.com/office/powerpoint/2010/main" val="264643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Decrease words so not reading slide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3437018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extLst>
      <p:ext uri="{BB962C8B-B14F-4D97-AF65-F5344CB8AC3E}">
        <p14:creationId xmlns:p14="http://schemas.microsoft.com/office/powerpoint/2010/main" val="1220831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extLst>
      <p:ext uri="{BB962C8B-B14F-4D97-AF65-F5344CB8AC3E}">
        <p14:creationId xmlns:p14="http://schemas.microsoft.com/office/powerpoint/2010/main" val="340546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extLst>
      <p:ext uri="{BB962C8B-B14F-4D97-AF65-F5344CB8AC3E}">
        <p14:creationId xmlns:p14="http://schemas.microsoft.com/office/powerpoint/2010/main" val="2380963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extLst>
      <p:ext uri="{BB962C8B-B14F-4D97-AF65-F5344CB8AC3E}">
        <p14:creationId xmlns:p14="http://schemas.microsoft.com/office/powerpoint/2010/main" val="3846117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320205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Delete </a:t>
            </a:r>
            <a:r>
              <a:rPr lang="en-US" dirty="0" err="1" smtClean="0"/>
              <a:t>nonpertinent</a:t>
            </a:r>
            <a:r>
              <a:rPr lang="en-US" dirty="0" smtClean="0"/>
              <a:t> info or highlight the important positives and negatives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412549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Arggg</a:t>
            </a:r>
            <a:r>
              <a:rPr lang="en-US" dirty="0" smtClean="0"/>
              <a:t>, too much information, ?decrease words?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92628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This is a good break point to request a differential</a:t>
            </a:r>
            <a:endParaRPr lang="en-US" sz="28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400040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157219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in differential?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14399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differential?</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7/25/16 13:58</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338140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993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006640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124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7/25/16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347606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7/25/16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66784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7/25/16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11704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7/25/16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806289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7/25/16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34191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7/25/16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178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49023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75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4754974"/>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7710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ctr"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7/25/16</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2087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image.upmc.edu:8080/NeuroPathology/NeuromuscularQuiz/M.37Slides/M.37C.svs/view.apml?cwidth=1097&amp;cheight=996&amp;chost=image.upmc.edu:8080&amp;csis=0" TargetMode="External"/><Relationship Id="rId4" Type="http://schemas.openxmlformats.org/officeDocument/2006/relationships/hyperlink" Target="http://image.upmc.edu:8080/NeuroPathology/NeuromuscularQuiz/M.37Slides/M.37D.svs/view.apml?cwidth=1097&amp;cheight=996&amp;chost=image.upmc.edu:8080&amp;csis=0" TargetMode="External"/><Relationship Id="rId5" Type="http://schemas.openxmlformats.org/officeDocument/2006/relationships/hyperlink" Target="http://image.upmc.edu:8080/NeuroPathology/NeuromuscularQuiz/NeuroMuscular5/M.71.svs/view.apml?" TargetMode="External"/><Relationship Id="rId6" Type="http://schemas.openxmlformats.org/officeDocument/2006/relationships/hyperlink" Target="http://image.upmc.edu:8080/NeuroPathology/Vascular/V.1.svs/view.apml?cwidth=847&amp;cheight=539&amp;chost=image.upmc.edu:8080&amp;csis=0" TargetMode="External"/><Relationship Id="rId7" Type="http://schemas.openxmlformats.org/officeDocument/2006/relationships/hyperlink" Target="http://image.upmc.edu:8080/NeuroPathology/Vascular/AANP1987.6B.svs/view.apml?cwidth=1003&amp;cheight=598&amp;chost=image.upmc.edu:8080&amp;csis=0" TargetMode="External"/><Relationship Id="rId8" Type="http://schemas.openxmlformats.org/officeDocument/2006/relationships/hyperlink" Target="http://image.upmc.edu:8080/NeuroPathology/WileyAANP2008/AANP2008-6.svs/view.apml?cwidth=1003&amp;cheight=598&amp;chost=image.upmc.edu:8080&amp;csis=0" TargetMode="External"/><Relationship Id="rId1" Type="http://schemas.openxmlformats.org/officeDocument/2006/relationships/slideLayout" Target="../slideLayouts/slideLayout25.xml"/><Relationship Id="rId2" Type="http://schemas.openxmlformats.org/officeDocument/2006/relationships/hyperlink" Target="http://image.upmc.edu:8080/NeuroPathology/NeuromuscularQuiz/M.37Slides/M.37A.svs/view.apml?cwidth=1097&amp;cheight=996&amp;chost=image.upmc.edu:8080&amp;csis=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mage.upmc.edu:8080/NeuroPathology/Vascular/V.16C.svs/view.apml?cwidth=937&amp;cheight=526&amp;chost=image.upmc.edu:8080&amp;csis=0" TargetMode="External"/><Relationship Id="rId4" Type="http://schemas.openxmlformats.org/officeDocument/2006/relationships/hyperlink" Target="http://image.upmc.edu:8080/NeuroPathology/Vascular/V.16D.svs/view.apml?cwidth=937&amp;cheight=526&amp;chost=image.upmc.edu:8080&amp;csis=0" TargetMode="External"/><Relationship Id="rId5" Type="http://schemas.openxmlformats.org/officeDocument/2006/relationships/hyperlink" Target="http://image.upmc.edu:8080/NeuroPathology/Vascular/Vascular2/V.27A.svs/view.apml?" TargetMode="External"/><Relationship Id="rId6" Type="http://schemas.openxmlformats.org/officeDocument/2006/relationships/hyperlink" Target="http://image.upmc.edu:8080/NeuroPathology/Vascular/Vascular2/V.27B.svs/view.apml?" TargetMode="External"/><Relationship Id="rId7" Type="http://schemas.openxmlformats.org/officeDocument/2006/relationships/hyperlink" Target="http://image.upmc.edu:8080/NeuroPathology/Vascular/Vascular2/V.27D.svs/view.apml?" TargetMode="External"/><Relationship Id="rId8" Type="http://schemas.openxmlformats.org/officeDocument/2006/relationships/hyperlink" Target="http://image.upmc.edu:8080/NeuroPathology/Vascular/Vascular5/V.47a.svs/view.apml?" TargetMode="External"/><Relationship Id="rId9" Type="http://schemas.openxmlformats.org/officeDocument/2006/relationships/hyperlink" Target="http://image.upmc.edu:8080/NeuroPathology/Vascular/Vascular5/V.47c.svs/view.apml?" TargetMode="External"/><Relationship Id="rId10" Type="http://schemas.openxmlformats.org/officeDocument/2006/relationships/hyperlink" Target="http://image.upmc.edu:8080/NeuroPathology/Vascular/Vascular5/V.47g.svs/view.apml?" TargetMode="External"/><Relationship Id="rId11" Type="http://schemas.openxmlformats.org/officeDocument/2006/relationships/hyperlink" Target="http://image.upmc.edu:8080/NeuroPathology/Vascular/Vascular5/V.47j.svs/view.apml?" TargetMode="External"/><Relationship Id="rId1" Type="http://schemas.openxmlformats.org/officeDocument/2006/relationships/slideLayout" Target="../slideLayouts/slideLayout25.xml"/><Relationship Id="rId2" Type="http://schemas.openxmlformats.org/officeDocument/2006/relationships/hyperlink" Target="http://image.upmc.edu:8080/NeuroPathology/Vascular/V.16B.svs/view.apml?cwidth=937&amp;cheight=526&amp;chost=image.upmc.edu:8080&amp;csis=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0.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0"/>
            <a:ext cx="4953000" cy="1600200"/>
          </a:xfrm>
        </p:spPr>
        <p:txBody>
          <a:bodyPr>
            <a:normAutofit/>
          </a:bodyPr>
          <a:lstStyle/>
          <a:p>
            <a:r>
              <a:rPr lang="en-US" sz="2800" b="1" dirty="0" smtClean="0">
                <a:solidFill>
                  <a:schemeClr val="bg2">
                    <a:lumMod val="25000"/>
                  </a:schemeClr>
                </a:solidFill>
                <a:effectLst>
                  <a:outerShdw blurRad="38100" dist="38100" dir="2700000" algn="tl">
                    <a:srgbClr val="000000">
                      <a:alpha val="43137"/>
                    </a:srgbClr>
                  </a:outerShdw>
                </a:effectLst>
              </a:rPr>
              <a:t>Neuropathology Conference</a:t>
            </a:r>
            <a:br>
              <a:rPr lang="en-US" sz="2800" b="1" dirty="0" smtClean="0">
                <a:solidFill>
                  <a:schemeClr val="bg2">
                    <a:lumMod val="25000"/>
                  </a:schemeClr>
                </a:solidFill>
                <a:effectLst>
                  <a:outerShdw blurRad="38100" dist="38100" dir="2700000" algn="tl">
                    <a:srgbClr val="000000">
                      <a:alpha val="43137"/>
                    </a:srgbClr>
                  </a:outerShdw>
                </a:effectLst>
              </a:rPr>
            </a:br>
            <a:r>
              <a:rPr lang="en-US" sz="2800" b="1" dirty="0" smtClean="0">
                <a:solidFill>
                  <a:schemeClr val="bg2">
                    <a:lumMod val="25000"/>
                  </a:schemeClr>
                </a:solidFill>
                <a:effectLst>
                  <a:outerShdw blurRad="38100" dist="38100" dir="2700000" algn="tl">
                    <a:srgbClr val="000000">
                      <a:alpha val="43137"/>
                    </a:srgbClr>
                  </a:outerShdw>
                </a:effectLst>
              </a:rPr>
              <a:t>Case Presentation</a:t>
            </a:r>
            <a:endParaRPr lang="en-US" sz="2800" b="1" dirty="0">
              <a:solidFill>
                <a:schemeClr val="bg2">
                  <a:lumMod val="2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00200" y="5652405"/>
            <a:ext cx="6477000" cy="1293812"/>
          </a:xfrm>
        </p:spPr>
        <p:txBody>
          <a:bodyPr>
            <a:normAutofit/>
          </a:bodyPr>
          <a:lstStyle/>
          <a:p>
            <a:pPr algn="ctr"/>
            <a:r>
              <a:rPr lang="en-US" dirty="0" err="1" smtClean="0"/>
              <a:t>Kiruba</a:t>
            </a:r>
            <a:r>
              <a:rPr lang="en-US" dirty="0" smtClean="0"/>
              <a:t> </a:t>
            </a:r>
            <a:r>
              <a:rPr lang="en-US" dirty="0" err="1" smtClean="0"/>
              <a:t>Dharaneeswaran</a:t>
            </a:r>
            <a:r>
              <a:rPr lang="en-US" dirty="0" smtClean="0"/>
              <a:t>, PGY3</a:t>
            </a:r>
          </a:p>
          <a:p>
            <a:pPr algn="ctr"/>
            <a:r>
              <a:rPr lang="en-US" dirty="0" smtClean="0"/>
              <a:t>2016</a:t>
            </a:r>
            <a:endParaRPr lang="en-US" dirty="0"/>
          </a:p>
        </p:txBody>
      </p:sp>
      <p:sp>
        <p:nvSpPr>
          <p:cNvPr id="6" name="Title 1"/>
          <p:cNvSpPr txBox="1">
            <a:spLocks/>
          </p:cNvSpPr>
          <p:nvPr/>
        </p:nvSpPr>
        <p:spPr>
          <a:xfrm>
            <a:off x="3353889" y="5334000"/>
            <a:ext cx="8382000" cy="1523495"/>
          </a:xfrm>
          <a:prstGeom prst="rect">
            <a:avLst/>
          </a:prstGeom>
        </p:spPr>
        <p:txBody>
          <a:bodyPr vert="horz" wrap="square" lIns="0" tIns="0" rIns="0" bIns="0" rtlCol="0" anchor="t">
            <a:noAutofit/>
          </a:bodyPr>
          <a:lstStyle>
            <a:lvl1pPr algn="ctr"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solidFill>
                  <a:schemeClr val="bg2">
                    <a:lumMod val="25000"/>
                  </a:schemeClr>
                </a:solidFill>
              </a:rPr>
              <a:t>Vasculitis </a:t>
            </a:r>
            <a:endParaRPr lang="en-US" dirty="0">
              <a:solidFill>
                <a:schemeClr val="bg2">
                  <a:lumMod val="25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382000" cy="1163395"/>
          </a:xfrm>
        </p:spPr>
        <p:txBody>
          <a:bodyPr>
            <a:normAutofit/>
          </a:bodyPr>
          <a:lstStyle/>
          <a:p>
            <a:r>
              <a:rPr lang="en-US" dirty="0" err="1" smtClean="0"/>
              <a:t>Vasculitis</a:t>
            </a:r>
            <a:r>
              <a:rPr lang="en-US" dirty="0" smtClean="0"/>
              <a:t>: Definitions</a:t>
            </a:r>
            <a:endParaRPr lang="en-US" dirty="0">
              <a:solidFill>
                <a:schemeClr val="tx2"/>
              </a:solidFill>
            </a:endParaRPr>
          </a:p>
        </p:txBody>
      </p:sp>
      <p:sp>
        <p:nvSpPr>
          <p:cNvPr id="3" name="Text Placeholder 2"/>
          <p:cNvSpPr>
            <a:spLocks noGrp="1"/>
          </p:cNvSpPr>
          <p:nvPr>
            <p:ph type="body" sz="quarter" idx="10"/>
          </p:nvPr>
        </p:nvSpPr>
        <p:spPr>
          <a:xfrm>
            <a:off x="762000" y="1219200"/>
            <a:ext cx="8382000" cy="5334000"/>
          </a:xfrm>
        </p:spPr>
        <p:txBody>
          <a:bodyPr>
            <a:normAutofit/>
          </a:bodyPr>
          <a:lstStyle/>
          <a:p>
            <a:r>
              <a:rPr lang="en-US" dirty="0" smtClean="0"/>
              <a:t>Focal or systemic inflammation of blood vessels</a:t>
            </a:r>
          </a:p>
          <a:p>
            <a:pPr lvl="1"/>
            <a:r>
              <a:rPr lang="en-US" dirty="0" smtClean="0"/>
              <a:t>causing ischemia or infarction</a:t>
            </a:r>
          </a:p>
          <a:p>
            <a:pPr lvl="1"/>
            <a:r>
              <a:rPr lang="en-US" dirty="0"/>
              <a:t>PNS is involved in 60-70</a:t>
            </a:r>
            <a:r>
              <a:rPr lang="en-US" dirty="0" smtClean="0"/>
              <a:t>% of systemic </a:t>
            </a:r>
            <a:r>
              <a:rPr lang="en-US" dirty="0" err="1" smtClean="0"/>
              <a:t>vasculitis</a:t>
            </a:r>
            <a:endParaRPr lang="en-US" dirty="0" smtClean="0"/>
          </a:p>
          <a:p>
            <a:endParaRPr lang="en-US" dirty="0" smtClean="0"/>
          </a:p>
          <a:p>
            <a:r>
              <a:rPr lang="en-US" dirty="0" smtClean="0"/>
              <a:t>Primary versus secondary</a:t>
            </a:r>
          </a:p>
          <a:p>
            <a:pPr lvl="1"/>
            <a:r>
              <a:rPr lang="en-US" dirty="0" smtClean="0"/>
              <a:t>connective tissue, rheumatologic, chronic inflammatory or infectious causes</a:t>
            </a:r>
          </a:p>
          <a:p>
            <a:pPr marL="0" indent="0">
              <a:buNone/>
            </a:pPr>
            <a:endParaRPr lang="en-US" dirty="0"/>
          </a:p>
          <a:p>
            <a:r>
              <a:rPr lang="en-US" dirty="0" smtClean="0"/>
              <a:t>Etiology is variable among the different subgroups</a:t>
            </a:r>
          </a:p>
        </p:txBody>
      </p:sp>
    </p:spTree>
    <p:extLst>
      <p:ext uri="{BB962C8B-B14F-4D97-AF65-F5344CB8AC3E}">
        <p14:creationId xmlns:p14="http://schemas.microsoft.com/office/powerpoint/2010/main" val="25599435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90054" cy="1499616"/>
          </a:xfrm>
        </p:spPr>
        <p:txBody>
          <a:bodyPr/>
          <a:lstStyle/>
          <a:p>
            <a:r>
              <a:rPr lang="en-US" dirty="0" smtClean="0"/>
              <a:t>Histopathology of </a:t>
            </a:r>
            <a:r>
              <a:rPr lang="en-US" dirty="0" err="1" smtClean="0"/>
              <a:t>vasculitis</a:t>
            </a:r>
            <a:endParaRPr lang="en-US" dirty="0"/>
          </a:p>
        </p:txBody>
      </p:sp>
      <p:sp>
        <p:nvSpPr>
          <p:cNvPr id="3" name="Text Placeholder 2"/>
          <p:cNvSpPr>
            <a:spLocks noGrp="1"/>
          </p:cNvSpPr>
          <p:nvPr>
            <p:ph type="body" sz="quarter" idx="10"/>
          </p:nvPr>
        </p:nvSpPr>
        <p:spPr>
          <a:xfrm>
            <a:off x="755469" y="1218861"/>
            <a:ext cx="8382000" cy="5663088"/>
          </a:xfrm>
        </p:spPr>
        <p:txBody>
          <a:bodyPr/>
          <a:lstStyle/>
          <a:p>
            <a:r>
              <a:rPr lang="en-US" dirty="0" smtClean="0"/>
              <a:t>Peripheral Nerve</a:t>
            </a:r>
          </a:p>
          <a:p>
            <a:pPr lvl="1"/>
            <a:r>
              <a:rPr lang="en-US" dirty="0" smtClean="0">
                <a:hlinkClick r:id="rId2"/>
              </a:rPr>
              <a:t>H&amp;E</a:t>
            </a:r>
            <a:endParaRPr lang="en-US" dirty="0" smtClean="0"/>
          </a:p>
          <a:p>
            <a:pPr lvl="1"/>
            <a:r>
              <a:rPr lang="en-US" dirty="0" smtClean="0">
                <a:hlinkClick r:id="rId3"/>
              </a:rPr>
              <a:t>CD3</a:t>
            </a:r>
            <a:endParaRPr lang="en-US" dirty="0" smtClean="0"/>
          </a:p>
          <a:p>
            <a:pPr lvl="1"/>
            <a:r>
              <a:rPr lang="en-US" dirty="0" smtClean="0">
                <a:hlinkClick r:id="rId4"/>
              </a:rPr>
              <a:t>Toludine Blue Thick section</a:t>
            </a:r>
            <a:endParaRPr lang="en-US" dirty="0" smtClean="0"/>
          </a:p>
          <a:p>
            <a:r>
              <a:rPr lang="en-US" dirty="0" err="1" smtClean="0"/>
              <a:t>Eosinophilic</a:t>
            </a:r>
            <a:r>
              <a:rPr lang="en-US" dirty="0" smtClean="0"/>
              <a:t> granulomatous </a:t>
            </a:r>
            <a:r>
              <a:rPr lang="en-US" dirty="0" err="1" smtClean="0"/>
              <a:t>polyangiits</a:t>
            </a:r>
            <a:endParaRPr lang="en-US" dirty="0" smtClean="0"/>
          </a:p>
          <a:p>
            <a:pPr lvl="1"/>
            <a:r>
              <a:rPr lang="en-US" dirty="0" smtClean="0"/>
              <a:t>Muscle </a:t>
            </a:r>
            <a:r>
              <a:rPr lang="en-US" dirty="0" err="1" smtClean="0"/>
              <a:t>Churg</a:t>
            </a:r>
            <a:r>
              <a:rPr lang="en-US" dirty="0" smtClean="0"/>
              <a:t>-Strauss </a:t>
            </a:r>
            <a:r>
              <a:rPr lang="en-US" dirty="0" smtClean="0">
                <a:hlinkClick r:id="rId5"/>
              </a:rPr>
              <a:t>H&amp;E</a:t>
            </a:r>
            <a:endParaRPr lang="en-US" dirty="0" smtClean="0"/>
          </a:p>
          <a:p>
            <a:r>
              <a:rPr lang="en-US" dirty="0" smtClean="0"/>
              <a:t>CNS</a:t>
            </a:r>
          </a:p>
          <a:p>
            <a:pPr lvl="1"/>
            <a:r>
              <a:rPr lang="en-US" dirty="0" smtClean="0"/>
              <a:t>Involvement in systemic </a:t>
            </a:r>
            <a:r>
              <a:rPr lang="en-US" dirty="0" err="1" smtClean="0"/>
              <a:t>vasculitis</a:t>
            </a:r>
            <a:endParaRPr lang="en-US" dirty="0" smtClean="0"/>
          </a:p>
          <a:p>
            <a:pPr lvl="2"/>
            <a:r>
              <a:rPr lang="en-US" dirty="0" smtClean="0">
                <a:hlinkClick r:id="rId6"/>
              </a:rPr>
              <a:t>H&amp;E</a:t>
            </a:r>
            <a:endParaRPr lang="en-US" dirty="0" smtClean="0"/>
          </a:p>
          <a:p>
            <a:pPr lvl="2"/>
            <a:r>
              <a:rPr lang="en-US" dirty="0" smtClean="0">
                <a:hlinkClick r:id="rId7"/>
              </a:rPr>
              <a:t>H&amp;E Infarcts secondary to lupus</a:t>
            </a:r>
            <a:endParaRPr lang="en-US" dirty="0" smtClean="0"/>
          </a:p>
          <a:p>
            <a:pPr lvl="1"/>
            <a:r>
              <a:rPr lang="en-US" dirty="0" smtClean="0"/>
              <a:t>Wegner’s</a:t>
            </a:r>
          </a:p>
          <a:p>
            <a:pPr lvl="2"/>
            <a:r>
              <a:rPr lang="en-US" dirty="0" smtClean="0">
                <a:hlinkClick r:id="rId8"/>
              </a:rPr>
              <a:t>Dura matter H&amp;E</a:t>
            </a:r>
            <a:endParaRPr lang="en-US" dirty="0" smtClean="0"/>
          </a:p>
        </p:txBody>
      </p:sp>
    </p:spTree>
    <p:extLst>
      <p:ext uri="{BB962C8B-B14F-4D97-AF65-F5344CB8AC3E}">
        <p14:creationId xmlns:p14="http://schemas.microsoft.com/office/powerpoint/2010/main" val="29879289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 of </a:t>
            </a:r>
            <a:r>
              <a:rPr lang="en-US" dirty="0" err="1" smtClean="0"/>
              <a:t>vasculitis</a:t>
            </a:r>
            <a:endParaRPr lang="en-US" dirty="0"/>
          </a:p>
        </p:txBody>
      </p:sp>
      <p:sp>
        <p:nvSpPr>
          <p:cNvPr id="3" name="Text Placeholder 2"/>
          <p:cNvSpPr>
            <a:spLocks noGrp="1"/>
          </p:cNvSpPr>
          <p:nvPr>
            <p:ph type="body" sz="quarter" idx="10"/>
          </p:nvPr>
        </p:nvSpPr>
        <p:spPr>
          <a:xfrm>
            <a:off x="533400" y="1676400"/>
            <a:ext cx="8382000" cy="6746462"/>
          </a:xfrm>
        </p:spPr>
        <p:txBody>
          <a:bodyPr/>
          <a:lstStyle/>
          <a:p>
            <a:r>
              <a:rPr lang="en-US" dirty="0" smtClean="0"/>
              <a:t>CNS</a:t>
            </a:r>
          </a:p>
          <a:p>
            <a:pPr lvl="1"/>
            <a:r>
              <a:rPr lang="en-US" dirty="0" smtClean="0"/>
              <a:t>Necrotizing Granulomatous</a:t>
            </a:r>
          </a:p>
          <a:p>
            <a:pPr lvl="2"/>
            <a:r>
              <a:rPr lang="en-US" dirty="0" smtClean="0">
                <a:hlinkClick r:id="rId2"/>
              </a:rPr>
              <a:t>H&amp;E</a:t>
            </a:r>
            <a:endParaRPr lang="en-US" dirty="0" smtClean="0"/>
          </a:p>
          <a:p>
            <a:pPr lvl="2"/>
            <a:r>
              <a:rPr lang="en-US" dirty="0" smtClean="0">
                <a:hlinkClick r:id="rId3"/>
              </a:rPr>
              <a:t>CD3</a:t>
            </a:r>
            <a:endParaRPr lang="en-US" dirty="0" smtClean="0"/>
          </a:p>
          <a:p>
            <a:pPr lvl="2"/>
            <a:r>
              <a:rPr lang="en-US" dirty="0" smtClean="0">
                <a:hlinkClick r:id="rId4"/>
              </a:rPr>
              <a:t>CD68</a:t>
            </a:r>
            <a:endParaRPr lang="en-US" dirty="0" smtClean="0"/>
          </a:p>
          <a:p>
            <a:pPr lvl="1"/>
            <a:r>
              <a:rPr lang="en-US" dirty="0" smtClean="0"/>
              <a:t>Amyloid </a:t>
            </a:r>
            <a:r>
              <a:rPr lang="en-US" dirty="0" err="1" smtClean="0"/>
              <a:t>angitis</a:t>
            </a:r>
            <a:endParaRPr lang="en-US" dirty="0" smtClean="0"/>
          </a:p>
          <a:p>
            <a:pPr lvl="2"/>
            <a:r>
              <a:rPr lang="en-US" dirty="0" smtClean="0">
                <a:hlinkClick r:id="rId5"/>
              </a:rPr>
              <a:t>H&amp;E</a:t>
            </a:r>
            <a:endParaRPr lang="en-US" dirty="0" smtClean="0"/>
          </a:p>
          <a:p>
            <a:pPr lvl="2"/>
            <a:r>
              <a:rPr lang="en-US" dirty="0" smtClean="0">
                <a:hlinkClick r:id="rId6"/>
              </a:rPr>
              <a:t>CD3</a:t>
            </a:r>
            <a:endParaRPr lang="en-US" dirty="0" smtClean="0"/>
          </a:p>
          <a:p>
            <a:pPr lvl="2"/>
            <a:r>
              <a:rPr lang="en-US" dirty="0" smtClean="0">
                <a:hlinkClick r:id="rId7"/>
              </a:rPr>
              <a:t>Abeta</a:t>
            </a:r>
            <a:endParaRPr lang="en-US" dirty="0" smtClean="0"/>
          </a:p>
          <a:p>
            <a:pPr lvl="1"/>
            <a:r>
              <a:rPr lang="en-US" dirty="0" smtClean="0"/>
              <a:t>PMN Small vessel </a:t>
            </a:r>
            <a:r>
              <a:rPr lang="en-US" dirty="0" err="1" smtClean="0"/>
              <a:t>vasculitis</a:t>
            </a:r>
            <a:endParaRPr lang="en-US" dirty="0" smtClean="0"/>
          </a:p>
          <a:p>
            <a:pPr lvl="2"/>
            <a:r>
              <a:rPr lang="en-US" dirty="0" smtClean="0">
                <a:hlinkClick r:id="rId8"/>
              </a:rPr>
              <a:t>H&amp;E</a:t>
            </a:r>
            <a:endParaRPr lang="en-US" dirty="0" smtClean="0"/>
          </a:p>
          <a:p>
            <a:pPr lvl="2"/>
            <a:r>
              <a:rPr lang="en-US" dirty="0" smtClean="0">
                <a:hlinkClick r:id="rId9"/>
              </a:rPr>
              <a:t>Basement membrane collagen 4</a:t>
            </a:r>
            <a:endParaRPr lang="en-US" dirty="0"/>
          </a:p>
          <a:p>
            <a:pPr lvl="2"/>
            <a:r>
              <a:rPr lang="en-US" dirty="0" smtClean="0">
                <a:hlinkClick r:id="rId10"/>
              </a:rPr>
              <a:t>CD8</a:t>
            </a:r>
            <a:endParaRPr lang="en-US" dirty="0" smtClean="0"/>
          </a:p>
          <a:p>
            <a:pPr lvl="2"/>
            <a:r>
              <a:rPr lang="en-US" dirty="0" smtClean="0">
                <a:hlinkClick r:id="rId11"/>
              </a:rPr>
              <a:t>Myeloperoxidase</a:t>
            </a:r>
            <a:endParaRPr lang="en-US" dirty="0" smtClean="0"/>
          </a:p>
          <a:p>
            <a:pPr lvl="2"/>
            <a:endParaRPr lang="en-US" dirty="0" smtClean="0"/>
          </a:p>
          <a:p>
            <a:pPr lvl="2"/>
            <a:endParaRPr lang="en-US" dirty="0"/>
          </a:p>
        </p:txBody>
      </p:sp>
    </p:spTree>
    <p:extLst>
      <p:ext uri="{BB962C8B-B14F-4D97-AF65-F5344CB8AC3E}">
        <p14:creationId xmlns:p14="http://schemas.microsoft.com/office/powerpoint/2010/main" val="3848967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err="1" smtClean="0"/>
              <a:t>Vasculitis</a:t>
            </a:r>
            <a:r>
              <a:rPr lang="en-US" dirty="0" smtClean="0"/>
              <a:t>: Classification Schemes</a:t>
            </a:r>
            <a:endParaRPr lang="en-US" dirty="0">
              <a:solidFill>
                <a:schemeClr val="tx2"/>
              </a:solidFill>
            </a:endParaRPr>
          </a:p>
        </p:txBody>
      </p:sp>
      <p:sp>
        <p:nvSpPr>
          <p:cNvPr id="3" name="Text Placeholder 2"/>
          <p:cNvSpPr>
            <a:spLocks noGrp="1"/>
          </p:cNvSpPr>
          <p:nvPr>
            <p:ph type="body" sz="quarter" idx="10"/>
          </p:nvPr>
        </p:nvSpPr>
        <p:spPr>
          <a:xfrm>
            <a:off x="762000" y="1387052"/>
            <a:ext cx="8382000" cy="5334000"/>
          </a:xfrm>
        </p:spPr>
        <p:txBody>
          <a:bodyPr>
            <a:normAutofit/>
          </a:bodyPr>
          <a:lstStyle/>
          <a:p>
            <a:r>
              <a:rPr lang="en-US" dirty="0" smtClean="0"/>
              <a:t>By vessel size (large, medium, small, micro)</a:t>
            </a:r>
          </a:p>
          <a:p>
            <a:endParaRPr lang="en-US" dirty="0"/>
          </a:p>
          <a:p>
            <a:r>
              <a:rPr lang="en-US" dirty="0" smtClean="0"/>
              <a:t>Peripheral Nerve Society Task Force</a:t>
            </a:r>
          </a:p>
          <a:p>
            <a:endParaRPr lang="en-US" dirty="0"/>
          </a:p>
          <a:p>
            <a:r>
              <a:rPr lang="en-US" dirty="0" smtClean="0"/>
              <a:t>International Chapel Hill Consensus Conference </a:t>
            </a:r>
          </a:p>
          <a:p>
            <a:pPr lvl="1"/>
            <a:r>
              <a:rPr lang="en-US" dirty="0" smtClean="0"/>
              <a:t>Updated 2012 (CHCC2012)</a:t>
            </a:r>
          </a:p>
          <a:p>
            <a:pPr lvl="1"/>
            <a:r>
              <a:rPr lang="en-US" dirty="0" smtClean="0"/>
              <a:t>Most widely accepted</a:t>
            </a:r>
          </a:p>
          <a:p>
            <a:pPr lvl="1"/>
            <a:r>
              <a:rPr lang="en-US" dirty="0" smtClean="0"/>
              <a:t>Integrates etiology</a:t>
            </a:r>
            <a:r>
              <a:rPr lang="en-US" dirty="0"/>
              <a:t>, pathogenesis, </a:t>
            </a:r>
            <a:r>
              <a:rPr lang="en-US" dirty="0" smtClean="0"/>
              <a:t>pathology</a:t>
            </a:r>
            <a:r>
              <a:rPr lang="en-US" dirty="0"/>
              <a:t>, </a:t>
            </a:r>
            <a:r>
              <a:rPr lang="en-US" dirty="0" smtClean="0"/>
              <a:t>demographics</a:t>
            </a:r>
            <a:r>
              <a:rPr lang="en-US" dirty="0"/>
              <a:t> </a:t>
            </a:r>
            <a:r>
              <a:rPr lang="en-US" dirty="0" smtClean="0"/>
              <a:t>and </a:t>
            </a:r>
            <a:r>
              <a:rPr lang="en-US" dirty="0"/>
              <a:t>clinical manifestations </a:t>
            </a:r>
          </a:p>
          <a:p>
            <a:pPr marL="517525" lvl="1" indent="0">
              <a:buNone/>
            </a:pPr>
            <a:endParaRPr lang="en-US" dirty="0"/>
          </a:p>
        </p:txBody>
      </p:sp>
    </p:spTree>
    <p:extLst>
      <p:ext uri="{BB962C8B-B14F-4D97-AF65-F5344CB8AC3E}">
        <p14:creationId xmlns:p14="http://schemas.microsoft.com/office/powerpoint/2010/main" val="34045069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382000" cy="1163395"/>
          </a:xfrm>
        </p:spPr>
        <p:txBody>
          <a:bodyPr>
            <a:normAutofit/>
          </a:bodyPr>
          <a:lstStyle/>
          <a:p>
            <a:r>
              <a:rPr lang="en-US" dirty="0"/>
              <a:t>CHCC2012</a:t>
            </a:r>
            <a:endParaRPr lang="en-US" dirty="0">
              <a:solidFill>
                <a:schemeClr val="tx2"/>
              </a:solidFill>
            </a:endParaRPr>
          </a:p>
        </p:txBody>
      </p:sp>
      <p:pic>
        <p:nvPicPr>
          <p:cNvPr id="5" name="Picture 4" descr="pic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90600"/>
            <a:ext cx="7966774" cy="5562600"/>
          </a:xfrm>
          <a:prstGeom prst="rect">
            <a:avLst/>
          </a:prstGeom>
        </p:spPr>
      </p:pic>
    </p:spTree>
    <p:extLst>
      <p:ext uri="{BB962C8B-B14F-4D97-AF65-F5344CB8AC3E}">
        <p14:creationId xmlns:p14="http://schemas.microsoft.com/office/powerpoint/2010/main" val="40948923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382000" cy="1163395"/>
          </a:xfrm>
        </p:spPr>
        <p:txBody>
          <a:bodyPr>
            <a:normAutofit/>
          </a:bodyPr>
          <a:lstStyle/>
          <a:p>
            <a:r>
              <a:rPr lang="en-US" dirty="0" smtClean="0"/>
              <a:t>Large Vessel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1143000" y="1143000"/>
            <a:ext cx="8382000" cy="5334000"/>
          </a:xfrm>
        </p:spPr>
        <p:txBody>
          <a:bodyPr>
            <a:normAutofit/>
          </a:bodyPr>
          <a:lstStyle/>
          <a:p>
            <a:r>
              <a:rPr lang="en-US" dirty="0" smtClean="0"/>
              <a:t>Large arteries (aorta and branches) </a:t>
            </a:r>
          </a:p>
          <a:p>
            <a:pPr lvl="1"/>
            <a:r>
              <a:rPr lang="en-US" dirty="0" smtClean="0"/>
              <a:t>Granulomatous rather than necrotizing</a:t>
            </a:r>
          </a:p>
          <a:p>
            <a:pPr marL="0" indent="0">
              <a:buNone/>
            </a:pPr>
            <a:endParaRPr lang="en-US" dirty="0" smtClean="0"/>
          </a:p>
          <a:p>
            <a:r>
              <a:rPr lang="en-US" dirty="0" smtClean="0"/>
              <a:t>Giant Cell Arteritis</a:t>
            </a:r>
          </a:p>
          <a:p>
            <a:pPr lvl="1"/>
            <a:r>
              <a:rPr lang="en-US" dirty="0" smtClean="0"/>
              <a:t>Age usually &gt;50. Often </a:t>
            </a:r>
            <a:r>
              <a:rPr lang="en-US" dirty="0" err="1" smtClean="0"/>
              <a:t>a/w</a:t>
            </a:r>
            <a:r>
              <a:rPr lang="en-US" dirty="0" smtClean="0"/>
              <a:t> PMR (50%)</a:t>
            </a:r>
          </a:p>
          <a:p>
            <a:pPr lvl="1"/>
            <a:r>
              <a:rPr lang="en-US" dirty="0" smtClean="0"/>
              <a:t>Predilection for carotid/</a:t>
            </a:r>
            <a:r>
              <a:rPr lang="en-US" dirty="0" err="1" smtClean="0"/>
              <a:t>vertebrals</a:t>
            </a:r>
            <a:r>
              <a:rPr lang="en-US" dirty="0" smtClean="0"/>
              <a:t> and temporal </a:t>
            </a:r>
            <a:r>
              <a:rPr lang="en-US" dirty="0" err="1" smtClean="0"/>
              <a:t>aa</a:t>
            </a:r>
            <a:r>
              <a:rPr lang="en-US" dirty="0" smtClean="0"/>
              <a:t>.</a:t>
            </a:r>
          </a:p>
          <a:p>
            <a:pPr lvl="1"/>
            <a:r>
              <a:rPr lang="en-US" dirty="0" err="1" smtClean="0"/>
              <a:t>Otologic</a:t>
            </a:r>
            <a:r>
              <a:rPr lang="en-US" dirty="0" smtClean="0"/>
              <a:t> (75%), Optic nerve (15%), CNS/PNS (5%)</a:t>
            </a:r>
          </a:p>
          <a:p>
            <a:pPr marL="517525" lvl="1" indent="0">
              <a:buNone/>
            </a:pPr>
            <a:endParaRPr lang="en-US" dirty="0" smtClean="0"/>
          </a:p>
          <a:p>
            <a:r>
              <a:rPr lang="en-US" dirty="0" err="1" smtClean="0"/>
              <a:t>Takayatsu</a:t>
            </a:r>
            <a:endParaRPr lang="en-US" dirty="0" smtClean="0"/>
          </a:p>
          <a:p>
            <a:pPr lvl="1"/>
            <a:r>
              <a:rPr lang="en-US" dirty="0" smtClean="0"/>
              <a:t>Age usually &lt;50</a:t>
            </a:r>
            <a:endParaRPr lang="en-US" dirty="0"/>
          </a:p>
          <a:p>
            <a:pPr lvl="1"/>
            <a:endParaRPr lang="en-US" dirty="0"/>
          </a:p>
          <a:p>
            <a:pPr marL="0" indent="0" algn="ctr">
              <a:buNone/>
            </a:pPr>
            <a:r>
              <a:rPr lang="en-US" dirty="0" smtClean="0"/>
              <a:t>Are these the same disease?</a:t>
            </a:r>
          </a:p>
        </p:txBody>
      </p:sp>
    </p:spTree>
    <p:extLst>
      <p:ext uri="{BB962C8B-B14F-4D97-AF65-F5344CB8AC3E}">
        <p14:creationId xmlns:p14="http://schemas.microsoft.com/office/powerpoint/2010/main" val="6712091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382000" cy="1163395"/>
          </a:xfrm>
        </p:spPr>
        <p:txBody>
          <a:bodyPr>
            <a:normAutofit fontScale="90000"/>
          </a:bodyPr>
          <a:lstStyle/>
          <a:p>
            <a:r>
              <a:rPr lang="en-US" dirty="0" smtClean="0"/>
              <a:t>Medium Vessel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762000" y="1143000"/>
            <a:ext cx="8382000" cy="5334000"/>
          </a:xfrm>
        </p:spPr>
        <p:txBody>
          <a:bodyPr>
            <a:normAutofit/>
          </a:bodyPr>
          <a:lstStyle/>
          <a:p>
            <a:r>
              <a:rPr lang="en-US" dirty="0" smtClean="0"/>
              <a:t>Onset is often more acute/necrotizing </a:t>
            </a:r>
            <a:r>
              <a:rPr lang="en-US" dirty="0" err="1" smtClean="0"/>
              <a:t>vs</a:t>
            </a:r>
            <a:r>
              <a:rPr lang="en-US" dirty="0" smtClean="0"/>
              <a:t> LVV</a:t>
            </a:r>
          </a:p>
          <a:p>
            <a:endParaRPr lang="en-US" dirty="0"/>
          </a:p>
          <a:p>
            <a:r>
              <a:rPr lang="en-US" dirty="0" err="1" smtClean="0"/>
              <a:t>Polyarteritis</a:t>
            </a:r>
            <a:r>
              <a:rPr lang="en-US" dirty="0" smtClean="0"/>
              <a:t> </a:t>
            </a:r>
            <a:r>
              <a:rPr lang="en-US" dirty="0" err="1" smtClean="0"/>
              <a:t>Nodosa</a:t>
            </a:r>
            <a:r>
              <a:rPr lang="en-US" dirty="0" smtClean="0"/>
              <a:t> </a:t>
            </a:r>
          </a:p>
          <a:p>
            <a:pPr lvl="1"/>
            <a:r>
              <a:rPr lang="en-US" dirty="0" smtClean="0"/>
              <a:t>Necrotizing, sparse immune deposits, mixed infiltrate</a:t>
            </a:r>
          </a:p>
          <a:p>
            <a:pPr lvl="1"/>
            <a:r>
              <a:rPr lang="en-US" dirty="0" smtClean="0"/>
              <a:t>Medium/small arteries; spares arterioles/capillaries</a:t>
            </a:r>
          </a:p>
          <a:p>
            <a:pPr lvl="1"/>
            <a:r>
              <a:rPr lang="en-US" dirty="0" smtClean="0"/>
              <a:t>Spares lungs. Skin, joints, kidneys ~50%</a:t>
            </a:r>
          </a:p>
          <a:p>
            <a:pPr lvl="1"/>
            <a:r>
              <a:rPr lang="en-US" dirty="0" smtClean="0"/>
              <a:t>Associated w/ </a:t>
            </a:r>
            <a:r>
              <a:rPr lang="en-US" dirty="0" err="1" smtClean="0"/>
              <a:t>Hep</a:t>
            </a:r>
            <a:r>
              <a:rPr lang="en-US" dirty="0" smtClean="0"/>
              <a:t> B&gt;C</a:t>
            </a:r>
          </a:p>
          <a:p>
            <a:pPr lvl="1"/>
            <a:r>
              <a:rPr lang="en-US" dirty="0" smtClean="0"/>
              <a:t>PNS 65%, CNS or CN ~5%</a:t>
            </a:r>
          </a:p>
          <a:p>
            <a:pPr lvl="1"/>
            <a:endParaRPr lang="en-US" dirty="0"/>
          </a:p>
          <a:p>
            <a:r>
              <a:rPr lang="en-US" dirty="0" smtClean="0"/>
              <a:t>Kawasaki</a:t>
            </a:r>
          </a:p>
          <a:p>
            <a:pPr lvl="1"/>
            <a:r>
              <a:rPr lang="en-US" dirty="0" smtClean="0"/>
              <a:t>Associated with </a:t>
            </a:r>
            <a:r>
              <a:rPr lang="en-US" dirty="0" err="1" smtClean="0"/>
              <a:t>mucocutaneous</a:t>
            </a:r>
            <a:r>
              <a:rPr lang="en-US" dirty="0" smtClean="0"/>
              <a:t> LN syndrome</a:t>
            </a:r>
          </a:p>
          <a:p>
            <a:pPr lvl="1"/>
            <a:r>
              <a:rPr lang="en-US" dirty="0" smtClean="0"/>
              <a:t>Infants and children</a:t>
            </a:r>
          </a:p>
          <a:p>
            <a:pPr lvl="1"/>
            <a:r>
              <a:rPr lang="en-US" dirty="0" smtClean="0"/>
              <a:t>Often involves coronary arteries.</a:t>
            </a:r>
          </a:p>
          <a:p>
            <a:pPr lvl="1"/>
            <a:r>
              <a:rPr lang="en-US" dirty="0" smtClean="0"/>
              <a:t>Can also involve large vessels</a:t>
            </a:r>
          </a:p>
        </p:txBody>
      </p:sp>
    </p:spTree>
    <p:extLst>
      <p:ext uri="{BB962C8B-B14F-4D97-AF65-F5344CB8AC3E}">
        <p14:creationId xmlns:p14="http://schemas.microsoft.com/office/powerpoint/2010/main" val="2645033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1163395"/>
          </a:xfrm>
        </p:spPr>
        <p:txBody>
          <a:bodyPr>
            <a:normAutofit/>
          </a:bodyPr>
          <a:lstStyle/>
          <a:p>
            <a:r>
              <a:rPr lang="en-US" dirty="0" smtClean="0"/>
              <a:t>Small Vessel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762000" y="1143000"/>
            <a:ext cx="8382000" cy="5334000"/>
          </a:xfrm>
        </p:spPr>
        <p:txBody>
          <a:bodyPr>
            <a:normAutofit/>
          </a:bodyPr>
          <a:lstStyle/>
          <a:p>
            <a:r>
              <a:rPr lang="en-US" dirty="0" smtClean="0"/>
              <a:t>Affects </a:t>
            </a:r>
            <a:r>
              <a:rPr lang="en-US" dirty="0"/>
              <a:t>small </a:t>
            </a:r>
            <a:r>
              <a:rPr lang="en-US" dirty="0" err="1"/>
              <a:t>intraparenchymal</a:t>
            </a:r>
            <a:r>
              <a:rPr lang="en-US" dirty="0"/>
              <a:t> arteries, arterioles, </a:t>
            </a:r>
            <a:r>
              <a:rPr lang="en-US" dirty="0" smtClean="0"/>
              <a:t>capillaries </a:t>
            </a:r>
            <a:r>
              <a:rPr lang="en-US" dirty="0"/>
              <a:t>and </a:t>
            </a:r>
            <a:r>
              <a:rPr lang="en-US" dirty="0" err="1"/>
              <a:t>venules</a:t>
            </a:r>
            <a:r>
              <a:rPr lang="en-US" dirty="0"/>
              <a:t> </a:t>
            </a:r>
          </a:p>
          <a:p>
            <a:endParaRPr lang="en-US" dirty="0" smtClean="0"/>
          </a:p>
          <a:p>
            <a:r>
              <a:rPr lang="en-US" dirty="0" smtClean="0"/>
              <a:t>ANCA-Associated </a:t>
            </a:r>
            <a:r>
              <a:rPr lang="en-US" dirty="0" err="1" smtClean="0"/>
              <a:t>Vasculitis</a:t>
            </a:r>
            <a:endParaRPr lang="en-US" dirty="0" smtClean="0"/>
          </a:p>
          <a:p>
            <a:pPr lvl="1"/>
            <a:r>
              <a:rPr lang="en-US" dirty="0" smtClean="0"/>
              <a:t>Granulomatous </a:t>
            </a:r>
            <a:r>
              <a:rPr lang="en-US" dirty="0" err="1" smtClean="0"/>
              <a:t>Polyangiitis</a:t>
            </a:r>
            <a:r>
              <a:rPr lang="en-US" dirty="0" smtClean="0"/>
              <a:t> (GPA) [ </a:t>
            </a:r>
            <a:r>
              <a:rPr lang="en-US" dirty="0" err="1" smtClean="0"/>
              <a:t>Wegeners</a:t>
            </a:r>
            <a:r>
              <a:rPr lang="en-US" dirty="0" smtClean="0"/>
              <a:t>]</a:t>
            </a:r>
          </a:p>
          <a:p>
            <a:pPr lvl="1"/>
            <a:r>
              <a:rPr lang="en-US" dirty="0" smtClean="0"/>
              <a:t>Microscopic </a:t>
            </a:r>
            <a:r>
              <a:rPr lang="en-US" dirty="0" err="1" smtClean="0"/>
              <a:t>Polyangiitis</a:t>
            </a:r>
            <a:endParaRPr lang="en-US" dirty="0" smtClean="0"/>
          </a:p>
          <a:p>
            <a:pPr lvl="1"/>
            <a:r>
              <a:rPr lang="en-US" dirty="0" err="1" smtClean="0"/>
              <a:t>Churg</a:t>
            </a:r>
            <a:r>
              <a:rPr lang="en-US" dirty="0" smtClean="0"/>
              <a:t>-Strauss (EGPA)</a:t>
            </a:r>
          </a:p>
          <a:p>
            <a:pPr lvl="1"/>
            <a:endParaRPr lang="en-US" dirty="0" smtClean="0"/>
          </a:p>
          <a:p>
            <a:r>
              <a:rPr lang="en-US" dirty="0" smtClean="0"/>
              <a:t>Immune Complex Small Vessel </a:t>
            </a:r>
            <a:r>
              <a:rPr lang="en-US" dirty="0" err="1" smtClean="0"/>
              <a:t>Vasculitis</a:t>
            </a:r>
            <a:endParaRPr lang="en-US" dirty="0" smtClean="0"/>
          </a:p>
          <a:p>
            <a:pPr lvl="1"/>
            <a:r>
              <a:rPr lang="en-US" dirty="0" err="1"/>
              <a:t>Henoch-Schönlein</a:t>
            </a:r>
            <a:r>
              <a:rPr lang="en-US" dirty="0"/>
              <a:t> </a:t>
            </a:r>
            <a:r>
              <a:rPr lang="en-US" dirty="0" err="1"/>
              <a:t>purpura</a:t>
            </a:r>
            <a:r>
              <a:rPr lang="en-US" dirty="0"/>
              <a:t> (IgA </a:t>
            </a:r>
            <a:r>
              <a:rPr lang="en-US" dirty="0" err="1"/>
              <a:t>vasculitis</a:t>
            </a:r>
            <a:r>
              <a:rPr lang="en-US" dirty="0"/>
              <a:t>) </a:t>
            </a:r>
          </a:p>
          <a:p>
            <a:pPr lvl="1"/>
            <a:r>
              <a:rPr lang="en-US" dirty="0" smtClean="0"/>
              <a:t>Essential Mixed </a:t>
            </a:r>
            <a:r>
              <a:rPr lang="en-US" dirty="0" err="1" smtClean="0"/>
              <a:t>cryoglobulinaemic</a:t>
            </a:r>
            <a:r>
              <a:rPr lang="en-US" dirty="0" smtClean="0"/>
              <a:t> (non-HCV)</a:t>
            </a:r>
          </a:p>
          <a:p>
            <a:pPr lvl="1"/>
            <a:r>
              <a:rPr lang="en-US" dirty="0" smtClean="0"/>
              <a:t>Anti-Glomerular Basement </a:t>
            </a:r>
            <a:r>
              <a:rPr lang="en-US" dirty="0" err="1" smtClean="0"/>
              <a:t>Memberane</a:t>
            </a:r>
            <a:r>
              <a:rPr lang="en-US" dirty="0" smtClean="0"/>
              <a:t> (GBM)</a:t>
            </a:r>
          </a:p>
        </p:txBody>
      </p:sp>
    </p:spTree>
    <p:extLst>
      <p:ext uri="{BB962C8B-B14F-4D97-AF65-F5344CB8AC3E}">
        <p14:creationId xmlns:p14="http://schemas.microsoft.com/office/powerpoint/2010/main" val="23760691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28600"/>
            <a:ext cx="8382000" cy="1163395"/>
          </a:xfrm>
        </p:spPr>
        <p:txBody>
          <a:bodyPr>
            <a:normAutofit fontScale="90000"/>
          </a:bodyPr>
          <a:lstStyle/>
          <a:p>
            <a:r>
              <a:rPr lang="en-US" dirty="0" smtClean="0"/>
              <a:t>ANCA-Associated </a:t>
            </a:r>
            <a:r>
              <a:rPr lang="en-US" dirty="0" err="1" smtClean="0"/>
              <a:t>Vasculitis</a:t>
            </a:r>
            <a:endParaRPr lang="en-US" dirty="0">
              <a:solidFill>
                <a:schemeClr val="tx2"/>
              </a:solidFill>
            </a:endParaRPr>
          </a:p>
        </p:txBody>
      </p:sp>
      <p:sp>
        <p:nvSpPr>
          <p:cNvPr id="3" name="Text Placeholder 2"/>
          <p:cNvSpPr>
            <a:spLocks noGrp="1"/>
          </p:cNvSpPr>
          <p:nvPr>
            <p:ph type="body" sz="quarter" idx="10"/>
          </p:nvPr>
        </p:nvSpPr>
        <p:spPr>
          <a:xfrm>
            <a:off x="914400" y="1219200"/>
            <a:ext cx="8382000" cy="5334000"/>
          </a:xfrm>
        </p:spPr>
        <p:txBody>
          <a:bodyPr>
            <a:normAutofit/>
          </a:bodyPr>
          <a:lstStyle/>
          <a:p>
            <a:r>
              <a:rPr lang="en-US" dirty="0" smtClean="0"/>
              <a:t>Granulomatous </a:t>
            </a:r>
            <a:r>
              <a:rPr lang="en-US" dirty="0" err="1" smtClean="0"/>
              <a:t>Polyangiitis</a:t>
            </a:r>
            <a:r>
              <a:rPr lang="en-US" dirty="0" smtClean="0"/>
              <a:t> (GPA) [ </a:t>
            </a:r>
            <a:r>
              <a:rPr lang="en-US" dirty="0" err="1" smtClean="0"/>
              <a:t>Wegeners</a:t>
            </a:r>
            <a:r>
              <a:rPr lang="en-US" dirty="0" smtClean="0"/>
              <a:t>]</a:t>
            </a:r>
          </a:p>
          <a:p>
            <a:pPr lvl="1"/>
            <a:r>
              <a:rPr lang="en-US" dirty="0" smtClean="0"/>
              <a:t>Necrotizing, collagen necrosis, </a:t>
            </a:r>
            <a:r>
              <a:rPr lang="en-US" dirty="0" err="1" smtClean="0"/>
              <a:t>pauci</a:t>
            </a:r>
            <a:r>
              <a:rPr lang="en-US" dirty="0" smtClean="0"/>
              <a:t>-immune, LCV</a:t>
            </a:r>
          </a:p>
          <a:p>
            <a:pPr lvl="1"/>
            <a:r>
              <a:rPr lang="en-US" dirty="0"/>
              <a:t>U</a:t>
            </a:r>
            <a:r>
              <a:rPr lang="en-US" dirty="0" smtClean="0"/>
              <a:t>pper/lower </a:t>
            </a:r>
            <a:r>
              <a:rPr lang="en-US" dirty="0" err="1" smtClean="0"/>
              <a:t>resp</a:t>
            </a:r>
            <a:r>
              <a:rPr lang="en-US" dirty="0" smtClean="0"/>
              <a:t> tract, often </a:t>
            </a:r>
            <a:r>
              <a:rPr lang="en-US" dirty="0"/>
              <a:t>glomerulonephritis</a:t>
            </a:r>
          </a:p>
          <a:p>
            <a:pPr lvl="1"/>
            <a:r>
              <a:rPr lang="en-US" dirty="0" smtClean="0"/>
              <a:t>ANCA+ 85%, Usually PR-3 (c-ANCA)</a:t>
            </a:r>
          </a:p>
          <a:p>
            <a:pPr lvl="1"/>
            <a:r>
              <a:rPr lang="en-US" dirty="0" smtClean="0"/>
              <a:t>CNS 5-10%, PNS 20-25%, CN 15%</a:t>
            </a:r>
          </a:p>
          <a:p>
            <a:endParaRPr lang="en-US" dirty="0"/>
          </a:p>
          <a:p>
            <a:r>
              <a:rPr lang="en-US" dirty="0" smtClean="0"/>
              <a:t>Microscopic </a:t>
            </a:r>
            <a:r>
              <a:rPr lang="en-US" dirty="0" err="1" smtClean="0"/>
              <a:t>Polyangiitis</a:t>
            </a:r>
            <a:r>
              <a:rPr lang="en-US" dirty="0" smtClean="0"/>
              <a:t> (</a:t>
            </a:r>
            <a:r>
              <a:rPr lang="en-US" dirty="0" err="1" smtClean="0"/>
              <a:t>mPAN</a:t>
            </a:r>
            <a:r>
              <a:rPr lang="en-US" dirty="0" smtClean="0"/>
              <a:t>)</a:t>
            </a:r>
          </a:p>
          <a:p>
            <a:pPr lvl="1"/>
            <a:r>
              <a:rPr lang="en-US" dirty="0" smtClean="0"/>
              <a:t>Necrotizing, </a:t>
            </a:r>
            <a:r>
              <a:rPr lang="en-US" dirty="0" err="1" smtClean="0"/>
              <a:t>pauci</a:t>
            </a:r>
            <a:r>
              <a:rPr lang="en-US" dirty="0" smtClean="0"/>
              <a:t>-immune, LCV in skin as well</a:t>
            </a:r>
          </a:p>
          <a:p>
            <a:pPr lvl="1"/>
            <a:r>
              <a:rPr lang="en-US" dirty="0" smtClean="0"/>
              <a:t>Necrotizing glomerulonephritis</a:t>
            </a:r>
          </a:p>
          <a:p>
            <a:pPr lvl="1"/>
            <a:r>
              <a:rPr lang="en-US" dirty="0" smtClean="0"/>
              <a:t>ANCA+ 80%, usually MPO (p-ANCA)</a:t>
            </a:r>
          </a:p>
          <a:p>
            <a:pPr lvl="1"/>
            <a:r>
              <a:rPr lang="en-US" dirty="0" smtClean="0"/>
              <a:t>PNS 45%, CNS 10-15%</a:t>
            </a:r>
          </a:p>
        </p:txBody>
      </p:sp>
    </p:spTree>
    <p:extLst>
      <p:ext uri="{BB962C8B-B14F-4D97-AF65-F5344CB8AC3E}">
        <p14:creationId xmlns:p14="http://schemas.microsoft.com/office/powerpoint/2010/main" val="15144181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fontScale="90000"/>
          </a:bodyPr>
          <a:lstStyle/>
          <a:p>
            <a:r>
              <a:rPr lang="en-US" dirty="0" smtClean="0"/>
              <a:t>ANCA-Associated </a:t>
            </a:r>
            <a:r>
              <a:rPr lang="en-US" dirty="0" err="1" smtClean="0"/>
              <a:t>Vasculitis</a:t>
            </a:r>
            <a:r>
              <a:rPr lang="en-US" dirty="0" smtClean="0"/>
              <a:t> - </a:t>
            </a:r>
            <a:r>
              <a:rPr lang="en-US" dirty="0" err="1" smtClean="0"/>
              <a:t>cont</a:t>
            </a:r>
            <a:endParaRPr lang="en-US" dirty="0">
              <a:solidFill>
                <a:schemeClr val="tx2"/>
              </a:solidFill>
            </a:endParaRPr>
          </a:p>
        </p:txBody>
      </p:sp>
      <p:sp>
        <p:nvSpPr>
          <p:cNvPr id="3" name="Text Placeholder 2"/>
          <p:cNvSpPr>
            <a:spLocks noGrp="1"/>
          </p:cNvSpPr>
          <p:nvPr>
            <p:ph type="body" sz="quarter" idx="10"/>
          </p:nvPr>
        </p:nvSpPr>
        <p:spPr>
          <a:xfrm>
            <a:off x="381000" y="914400"/>
            <a:ext cx="8382000" cy="5334000"/>
          </a:xfrm>
        </p:spPr>
        <p:txBody>
          <a:bodyPr>
            <a:normAutofit/>
          </a:bodyPr>
          <a:lstStyle/>
          <a:p>
            <a:r>
              <a:rPr lang="en-US" dirty="0" err="1" smtClean="0"/>
              <a:t>Churg</a:t>
            </a:r>
            <a:r>
              <a:rPr lang="en-US" dirty="0" smtClean="0"/>
              <a:t>-Strauss (EGPA)</a:t>
            </a:r>
          </a:p>
          <a:p>
            <a:pPr lvl="1"/>
            <a:r>
              <a:rPr lang="en-US" dirty="0" smtClean="0"/>
              <a:t>Similar </a:t>
            </a:r>
            <a:r>
              <a:rPr lang="en-US" dirty="0" err="1" smtClean="0"/>
              <a:t>histopath</a:t>
            </a:r>
            <a:r>
              <a:rPr lang="en-US" dirty="0" smtClean="0"/>
              <a:t> but with </a:t>
            </a:r>
            <a:r>
              <a:rPr lang="en-US" dirty="0" err="1" smtClean="0"/>
              <a:t>eosinophilic</a:t>
            </a:r>
            <a:r>
              <a:rPr lang="en-US" dirty="0" smtClean="0"/>
              <a:t> infiltrate</a:t>
            </a:r>
          </a:p>
          <a:p>
            <a:pPr lvl="1"/>
            <a:r>
              <a:rPr lang="en-US" dirty="0" smtClean="0"/>
              <a:t>Associated w/Asthma, nasal polyps, </a:t>
            </a:r>
            <a:r>
              <a:rPr lang="en-US" dirty="0" err="1" smtClean="0"/>
              <a:t>pulm</a:t>
            </a:r>
            <a:r>
              <a:rPr lang="en-US" dirty="0" smtClean="0"/>
              <a:t> infiltrates</a:t>
            </a:r>
          </a:p>
          <a:p>
            <a:pPr lvl="1"/>
            <a:r>
              <a:rPr lang="en-US" dirty="0" smtClean="0"/>
              <a:t>Glomerulonephritis common</a:t>
            </a:r>
          </a:p>
          <a:p>
            <a:pPr lvl="1"/>
            <a:r>
              <a:rPr lang="en-US" dirty="0" smtClean="0"/>
              <a:t>+ANCA in 35% (usually MPO); eosinophilia in 100%</a:t>
            </a:r>
          </a:p>
          <a:p>
            <a:pPr lvl="1"/>
            <a:r>
              <a:rPr lang="en-US" dirty="0" smtClean="0"/>
              <a:t>PNS 65%, CNS 10-15%, CN &lt;5%</a:t>
            </a:r>
          </a:p>
        </p:txBody>
      </p:sp>
      <p:pic>
        <p:nvPicPr>
          <p:cNvPr id="5" name="Picture 4" descr="funny-cat-derp-hurr-dur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523" y="3733800"/>
            <a:ext cx="4980877" cy="3048000"/>
          </a:xfrm>
          <a:prstGeom prst="rect">
            <a:avLst/>
          </a:prstGeom>
        </p:spPr>
      </p:pic>
    </p:spTree>
    <p:extLst>
      <p:ext uri="{BB962C8B-B14F-4D97-AF65-F5344CB8AC3E}">
        <p14:creationId xmlns:p14="http://schemas.microsoft.com/office/powerpoint/2010/main" val="30341435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82000" cy="1163395"/>
          </a:xfrm>
        </p:spPr>
        <p:txBody>
          <a:bodyPr>
            <a:normAutofit/>
          </a:bodyPr>
          <a:lstStyle/>
          <a:p>
            <a:r>
              <a:rPr lang="en-US" dirty="0" smtClean="0"/>
              <a:t>HPI – Patient “JW”</a:t>
            </a:r>
            <a:endParaRPr lang="en-US" dirty="0">
              <a:solidFill>
                <a:schemeClr val="tx2"/>
              </a:solidFill>
            </a:endParaRPr>
          </a:p>
        </p:txBody>
      </p:sp>
      <p:sp>
        <p:nvSpPr>
          <p:cNvPr id="3" name="Text Placeholder 2"/>
          <p:cNvSpPr>
            <a:spLocks noGrp="1"/>
          </p:cNvSpPr>
          <p:nvPr>
            <p:ph type="body" sz="quarter" idx="10"/>
          </p:nvPr>
        </p:nvSpPr>
        <p:spPr>
          <a:xfrm>
            <a:off x="533400" y="1219200"/>
            <a:ext cx="8382000" cy="5334000"/>
          </a:xfrm>
        </p:spPr>
        <p:txBody>
          <a:bodyPr>
            <a:normAutofit/>
          </a:bodyPr>
          <a:lstStyle/>
          <a:p>
            <a:r>
              <a:rPr lang="en-US" dirty="0" smtClean="0"/>
              <a:t>52 y/o woman with a </a:t>
            </a:r>
            <a:r>
              <a:rPr lang="en-US" dirty="0" err="1" smtClean="0"/>
              <a:t>Hx</a:t>
            </a:r>
            <a:r>
              <a:rPr lang="en-US" dirty="0" smtClean="0"/>
              <a:t> of asthma, recurrent sinusitis and nasal polyps p/w numbness/tingling and weakness</a:t>
            </a:r>
            <a:endParaRPr lang="en-US" dirty="0"/>
          </a:p>
          <a:p>
            <a:r>
              <a:rPr lang="en-US" dirty="0" smtClean="0"/>
              <a:t>1 week PTA developed pain on soles of feet</a:t>
            </a:r>
          </a:p>
          <a:p>
            <a:r>
              <a:rPr lang="en-US" dirty="0" smtClean="0"/>
              <a:t>Over next 2 days developed L </a:t>
            </a:r>
            <a:r>
              <a:rPr lang="en-US" dirty="0" smtClean="0">
                <a:sym typeface="Wingdings"/>
              </a:rPr>
              <a:t> R foot tingling</a:t>
            </a:r>
          </a:p>
          <a:p>
            <a:r>
              <a:rPr lang="en-US" dirty="0" smtClean="0">
                <a:sym typeface="Wingdings"/>
              </a:rPr>
              <a:t>Went to ED, thought 2/2 steroid effect (sinusitis)</a:t>
            </a:r>
          </a:p>
          <a:p>
            <a:r>
              <a:rPr lang="en-US" dirty="0" smtClean="0">
                <a:sym typeface="Wingdings"/>
              </a:rPr>
              <a:t>Next day tripped over toes, went to PCP</a:t>
            </a:r>
          </a:p>
          <a:p>
            <a:pPr lvl="1"/>
            <a:r>
              <a:rPr lang="en-US" dirty="0" smtClean="0">
                <a:sym typeface="Wingdings"/>
              </a:rPr>
              <a:t> Possible Tendonitis from </a:t>
            </a:r>
            <a:r>
              <a:rPr lang="en-US" dirty="0" err="1" smtClean="0">
                <a:sym typeface="Wingdings"/>
              </a:rPr>
              <a:t>Avelox</a:t>
            </a:r>
            <a:r>
              <a:rPr lang="en-US" dirty="0" smtClean="0">
                <a:sym typeface="Wingdings"/>
              </a:rPr>
              <a:t>. Ordered EMG to be safe</a:t>
            </a:r>
          </a:p>
          <a:p>
            <a:pPr lvl="1"/>
            <a:r>
              <a:rPr lang="en-US" dirty="0" smtClean="0">
                <a:sym typeface="Wingdings"/>
              </a:rPr>
              <a:t>PCP “surprised by findings,” sent to PUH over concern for GBS</a:t>
            </a:r>
          </a:p>
          <a:p>
            <a:pPr lvl="1"/>
            <a:endParaRPr lang="en-US" dirty="0">
              <a:sym typeface="Wingding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82000" cy="1163395"/>
          </a:xfrm>
        </p:spPr>
        <p:txBody>
          <a:bodyPr>
            <a:normAutofit fontScale="90000"/>
          </a:bodyPr>
          <a:lstStyle/>
          <a:p>
            <a:r>
              <a:rPr lang="en-US" dirty="0"/>
              <a:t>Immune Complex Small Vessel </a:t>
            </a:r>
            <a:r>
              <a:rPr lang="en-US" dirty="0" err="1"/>
              <a:t>Vasculitis</a:t>
            </a:r>
            <a:endParaRPr lang="en-US" dirty="0"/>
          </a:p>
        </p:txBody>
      </p:sp>
      <p:sp>
        <p:nvSpPr>
          <p:cNvPr id="3" name="Text Placeholder 2"/>
          <p:cNvSpPr>
            <a:spLocks noGrp="1"/>
          </p:cNvSpPr>
          <p:nvPr>
            <p:ph type="body" sz="quarter" idx="10"/>
          </p:nvPr>
        </p:nvSpPr>
        <p:spPr>
          <a:xfrm>
            <a:off x="762000" y="1143000"/>
            <a:ext cx="8382000" cy="5334000"/>
          </a:xfrm>
        </p:spPr>
        <p:txBody>
          <a:bodyPr>
            <a:normAutofit/>
          </a:bodyPr>
          <a:lstStyle/>
          <a:p>
            <a:r>
              <a:rPr lang="en-US" dirty="0" err="1" smtClean="0"/>
              <a:t>Henoch</a:t>
            </a:r>
            <a:r>
              <a:rPr lang="en-US" dirty="0" err="1"/>
              <a:t>-Schönlein</a:t>
            </a:r>
            <a:r>
              <a:rPr lang="en-US" dirty="0"/>
              <a:t> </a:t>
            </a:r>
            <a:r>
              <a:rPr lang="en-US" dirty="0" err="1"/>
              <a:t>purpura</a:t>
            </a:r>
            <a:r>
              <a:rPr lang="en-US" dirty="0"/>
              <a:t> (IgA </a:t>
            </a:r>
            <a:r>
              <a:rPr lang="en-US" dirty="0" err="1"/>
              <a:t>vasculitis</a:t>
            </a:r>
            <a:r>
              <a:rPr lang="en-US" dirty="0"/>
              <a:t>) </a:t>
            </a:r>
            <a:endParaRPr lang="en-US" dirty="0" smtClean="0"/>
          </a:p>
          <a:p>
            <a:pPr lvl="1"/>
            <a:r>
              <a:rPr lang="en-US" dirty="0" smtClean="0"/>
              <a:t>IgA vascular deposits; LCV in skin</a:t>
            </a:r>
          </a:p>
          <a:p>
            <a:pPr lvl="1"/>
            <a:r>
              <a:rPr lang="en-US" dirty="0" smtClean="0"/>
              <a:t>Also joints, GI; very rarely lungs or CNS/PNS</a:t>
            </a:r>
          </a:p>
          <a:p>
            <a:pPr marL="517525" lvl="1" indent="0">
              <a:buNone/>
            </a:pPr>
            <a:endParaRPr lang="en-US" dirty="0"/>
          </a:p>
          <a:p>
            <a:r>
              <a:rPr lang="en-US" dirty="0" smtClean="0"/>
              <a:t>“Essential” </a:t>
            </a:r>
            <a:r>
              <a:rPr lang="en-US" dirty="0"/>
              <a:t>Mixed </a:t>
            </a:r>
            <a:r>
              <a:rPr lang="en-US" dirty="0" err="1"/>
              <a:t>cryoglobulinaemic</a:t>
            </a:r>
            <a:r>
              <a:rPr lang="en-US" dirty="0"/>
              <a:t> (non-HCV</a:t>
            </a:r>
            <a:r>
              <a:rPr lang="en-US" dirty="0" smtClean="0"/>
              <a:t>)</a:t>
            </a:r>
          </a:p>
          <a:p>
            <a:pPr lvl="1"/>
            <a:r>
              <a:rPr lang="en-US" dirty="0" err="1" smtClean="0"/>
              <a:t>purpura</a:t>
            </a:r>
            <a:r>
              <a:rPr lang="en-US" dirty="0" smtClean="0"/>
              <a:t>,, </a:t>
            </a:r>
            <a:r>
              <a:rPr lang="en-US" dirty="0"/>
              <a:t>glomerulonephritis, leg ulcers, arthritis, and </a:t>
            </a:r>
            <a:r>
              <a:rPr lang="en-US" dirty="0" err="1"/>
              <a:t>sicca</a:t>
            </a:r>
            <a:r>
              <a:rPr lang="en-US" dirty="0"/>
              <a:t> syndrome </a:t>
            </a:r>
            <a:r>
              <a:rPr lang="en-US" dirty="0" smtClean="0"/>
              <a:t>. Peripheral neuropathy in 65%</a:t>
            </a:r>
          </a:p>
          <a:p>
            <a:pPr marL="517525" lvl="1" indent="0">
              <a:buNone/>
            </a:pPr>
            <a:endParaRPr lang="en-US" dirty="0"/>
          </a:p>
          <a:p>
            <a:r>
              <a:rPr lang="en-US" dirty="0"/>
              <a:t>Anti-Glomerular Basement </a:t>
            </a:r>
            <a:r>
              <a:rPr lang="en-US" dirty="0" err="1"/>
              <a:t>Memberane</a:t>
            </a:r>
            <a:r>
              <a:rPr lang="en-US" dirty="0"/>
              <a:t> (GBM</a:t>
            </a:r>
            <a:r>
              <a:rPr lang="en-US" dirty="0" smtClean="0"/>
              <a:t>)</a:t>
            </a:r>
          </a:p>
          <a:p>
            <a:pPr lvl="1"/>
            <a:r>
              <a:rPr lang="en-US" dirty="0" smtClean="0"/>
              <a:t>Pulmonary and renal capillaries</a:t>
            </a:r>
            <a:endParaRPr lang="en-US" dirty="0"/>
          </a:p>
        </p:txBody>
      </p:sp>
    </p:spTree>
    <p:extLst>
      <p:ext uri="{BB962C8B-B14F-4D97-AF65-F5344CB8AC3E}">
        <p14:creationId xmlns:p14="http://schemas.microsoft.com/office/powerpoint/2010/main" val="2238008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382000" cy="1163395"/>
          </a:xfrm>
        </p:spPr>
        <p:txBody>
          <a:bodyPr>
            <a:normAutofit fontScale="90000"/>
          </a:bodyPr>
          <a:lstStyle/>
          <a:p>
            <a:r>
              <a:rPr lang="en-US" dirty="0" smtClean="0"/>
              <a:t>Secondary Systemic </a:t>
            </a:r>
            <a:r>
              <a:rPr lang="en-US" dirty="0" err="1" smtClean="0"/>
              <a:t>vasculitis</a:t>
            </a:r>
            <a:endParaRPr lang="en-US" dirty="0"/>
          </a:p>
        </p:txBody>
      </p:sp>
      <p:sp>
        <p:nvSpPr>
          <p:cNvPr id="3" name="Text Placeholder 2"/>
          <p:cNvSpPr>
            <a:spLocks noGrp="1"/>
          </p:cNvSpPr>
          <p:nvPr>
            <p:ph type="body" sz="quarter" idx="10"/>
          </p:nvPr>
        </p:nvSpPr>
        <p:spPr>
          <a:xfrm>
            <a:off x="1010194" y="1143000"/>
            <a:ext cx="8686800" cy="5334000"/>
          </a:xfrm>
        </p:spPr>
        <p:txBody>
          <a:bodyPr>
            <a:normAutofit/>
          </a:bodyPr>
          <a:lstStyle/>
          <a:p>
            <a:r>
              <a:rPr lang="en-US" dirty="0" smtClean="0"/>
              <a:t>Connective Tissue Disease</a:t>
            </a:r>
          </a:p>
          <a:p>
            <a:pPr lvl="1"/>
            <a:r>
              <a:rPr lang="en-US" dirty="0" smtClean="0"/>
              <a:t>RA, </a:t>
            </a:r>
            <a:r>
              <a:rPr lang="en-US" dirty="0" err="1" smtClean="0"/>
              <a:t>Sjögren’s</a:t>
            </a:r>
            <a:r>
              <a:rPr lang="en-US" dirty="0" smtClean="0"/>
              <a:t>, SLE, SS, DM, MCTD</a:t>
            </a:r>
          </a:p>
          <a:p>
            <a:r>
              <a:rPr lang="en-US" dirty="0" err="1" smtClean="0"/>
              <a:t>Sarcoidosis</a:t>
            </a:r>
            <a:r>
              <a:rPr lang="en-US" dirty="0" smtClean="0"/>
              <a:t> </a:t>
            </a:r>
            <a:endParaRPr lang="en-US" dirty="0"/>
          </a:p>
          <a:p>
            <a:r>
              <a:rPr lang="en-US" dirty="0" err="1" smtClean="0"/>
              <a:t>BehÇet’s</a:t>
            </a:r>
            <a:r>
              <a:rPr lang="en-US" dirty="0" smtClean="0"/>
              <a:t> </a:t>
            </a:r>
            <a:r>
              <a:rPr lang="en-US" dirty="0"/>
              <a:t>disease </a:t>
            </a:r>
          </a:p>
          <a:p>
            <a:r>
              <a:rPr lang="en-US" dirty="0" smtClean="0"/>
              <a:t>Infection </a:t>
            </a:r>
          </a:p>
          <a:p>
            <a:pPr lvl="1"/>
            <a:r>
              <a:rPr lang="en-US" dirty="0" smtClean="0"/>
              <a:t>HBV</a:t>
            </a:r>
            <a:r>
              <a:rPr lang="en-US" dirty="0"/>
              <a:t>, HCV, HIV, CMV, leprosy, </a:t>
            </a:r>
            <a:r>
              <a:rPr lang="en-US" dirty="0" smtClean="0"/>
              <a:t>Lyme, HTLV-1</a:t>
            </a:r>
            <a:endParaRPr lang="en-US" dirty="0"/>
          </a:p>
          <a:p>
            <a:r>
              <a:rPr lang="en-US" dirty="0" smtClean="0"/>
              <a:t>Drugs </a:t>
            </a:r>
          </a:p>
          <a:p>
            <a:pPr lvl="1"/>
            <a:r>
              <a:rPr lang="en-US" dirty="0" err="1" smtClean="0"/>
              <a:t>Atbx</a:t>
            </a:r>
            <a:r>
              <a:rPr lang="en-US" dirty="0" smtClean="0"/>
              <a:t>, thiazide diuretics, </a:t>
            </a:r>
            <a:r>
              <a:rPr lang="en-US" dirty="0" err="1" smtClean="0"/>
              <a:t>levamisole</a:t>
            </a:r>
            <a:r>
              <a:rPr lang="en-US" dirty="0" smtClean="0"/>
              <a:t>, NSAIDs, </a:t>
            </a:r>
            <a:r>
              <a:rPr lang="en-US" dirty="0" err="1" smtClean="0"/>
              <a:t>pheyntoin</a:t>
            </a:r>
            <a:endParaRPr lang="en-US" dirty="0"/>
          </a:p>
          <a:p>
            <a:r>
              <a:rPr lang="en-US" dirty="0" smtClean="0"/>
              <a:t>Malignancy </a:t>
            </a:r>
            <a:endParaRPr lang="en-US" dirty="0"/>
          </a:p>
          <a:p>
            <a:r>
              <a:rPr lang="en-US" dirty="0" smtClean="0"/>
              <a:t>Inflammatory </a:t>
            </a:r>
            <a:r>
              <a:rPr lang="en-US" dirty="0"/>
              <a:t>bowel disease </a:t>
            </a:r>
          </a:p>
          <a:p>
            <a:r>
              <a:rPr lang="en-US" dirty="0" err="1" smtClean="0"/>
              <a:t>Hypocomplementemic</a:t>
            </a:r>
            <a:r>
              <a:rPr lang="en-US" dirty="0" smtClean="0"/>
              <a:t> </a:t>
            </a:r>
            <a:r>
              <a:rPr lang="en-US" dirty="0"/>
              <a:t>urticarial </a:t>
            </a:r>
            <a:r>
              <a:rPr lang="en-US" dirty="0" err="1"/>
              <a:t>vasculitis</a:t>
            </a:r>
            <a:r>
              <a:rPr lang="en-US" dirty="0"/>
              <a:t> syndrome </a:t>
            </a:r>
          </a:p>
          <a:p>
            <a:endParaRPr lang="en-US" dirty="0"/>
          </a:p>
        </p:txBody>
      </p:sp>
    </p:spTree>
    <p:extLst>
      <p:ext uri="{BB962C8B-B14F-4D97-AF65-F5344CB8AC3E}">
        <p14:creationId xmlns:p14="http://schemas.microsoft.com/office/powerpoint/2010/main" val="36877032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8382000" cy="1163395"/>
          </a:xfrm>
        </p:spPr>
        <p:txBody>
          <a:bodyPr>
            <a:normAutofit/>
          </a:bodyPr>
          <a:lstStyle/>
          <a:p>
            <a:r>
              <a:rPr lang="en-US" dirty="0" smtClean="0"/>
              <a:t>Primary CNS </a:t>
            </a:r>
            <a:r>
              <a:rPr lang="en-US" dirty="0" err="1" smtClean="0"/>
              <a:t>vasculitis</a:t>
            </a:r>
            <a:endParaRPr lang="en-US" dirty="0"/>
          </a:p>
        </p:txBody>
      </p:sp>
      <p:sp>
        <p:nvSpPr>
          <p:cNvPr id="3" name="Text Placeholder 2"/>
          <p:cNvSpPr>
            <a:spLocks noGrp="1"/>
          </p:cNvSpPr>
          <p:nvPr>
            <p:ph type="body" sz="quarter" idx="10"/>
          </p:nvPr>
        </p:nvSpPr>
        <p:spPr>
          <a:xfrm>
            <a:off x="609600" y="1295400"/>
            <a:ext cx="8686800" cy="5334000"/>
          </a:xfrm>
        </p:spPr>
        <p:txBody>
          <a:bodyPr>
            <a:normAutofit/>
          </a:bodyPr>
          <a:lstStyle/>
          <a:p>
            <a:r>
              <a:rPr lang="en-US" dirty="0" smtClean="0"/>
              <a:t>Extremely rare, ~2.4 per 1 million person-years</a:t>
            </a:r>
          </a:p>
          <a:p>
            <a:pPr marL="0" indent="0">
              <a:buNone/>
            </a:pPr>
            <a:endParaRPr lang="en-US" dirty="0" smtClean="0"/>
          </a:p>
          <a:p>
            <a:r>
              <a:rPr lang="en-US" dirty="0" smtClean="0"/>
              <a:t>Diagnostic Criteria (Calabrese et al)</a:t>
            </a:r>
          </a:p>
          <a:p>
            <a:pPr lvl="1"/>
            <a:r>
              <a:rPr lang="en-US" dirty="0"/>
              <a:t>The presence of an acquired otherwise unexplained neurological or </a:t>
            </a:r>
            <a:r>
              <a:rPr lang="en-US" dirty="0" smtClean="0"/>
              <a:t>psychiatric </a:t>
            </a:r>
            <a:r>
              <a:rPr lang="en-US" dirty="0"/>
              <a:t>deficit. </a:t>
            </a:r>
          </a:p>
          <a:p>
            <a:pPr lvl="1"/>
            <a:r>
              <a:rPr lang="en-US" dirty="0"/>
              <a:t>The presence of either classic angiographic or </a:t>
            </a:r>
            <a:r>
              <a:rPr lang="en-US" dirty="0" err="1"/>
              <a:t>histopathological</a:t>
            </a:r>
            <a:r>
              <a:rPr lang="en-US" dirty="0"/>
              <a:t> features of </a:t>
            </a:r>
            <a:r>
              <a:rPr lang="en-US" dirty="0" err="1"/>
              <a:t>angiitis</a:t>
            </a:r>
            <a:r>
              <a:rPr lang="en-US" dirty="0"/>
              <a:t> within the CNS. </a:t>
            </a:r>
          </a:p>
          <a:p>
            <a:pPr lvl="1"/>
            <a:r>
              <a:rPr lang="en-US" dirty="0"/>
              <a:t>No evidence of systemic </a:t>
            </a:r>
            <a:r>
              <a:rPr lang="en-US" dirty="0" err="1"/>
              <a:t>vasculitis</a:t>
            </a:r>
            <a:r>
              <a:rPr lang="en-US" dirty="0"/>
              <a:t> or any disorder that could cause or mimic the angiographic or pathological features of the disease. </a:t>
            </a:r>
          </a:p>
        </p:txBody>
      </p:sp>
    </p:spTree>
    <p:extLst>
      <p:ext uri="{BB962C8B-B14F-4D97-AF65-F5344CB8AC3E}">
        <p14:creationId xmlns:p14="http://schemas.microsoft.com/office/powerpoint/2010/main" val="17951243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1163395"/>
          </a:xfrm>
        </p:spPr>
        <p:txBody>
          <a:bodyPr>
            <a:normAutofit/>
          </a:bodyPr>
          <a:lstStyle/>
          <a:p>
            <a:r>
              <a:rPr lang="en-US" dirty="0" smtClean="0"/>
              <a:t>Primary CNS </a:t>
            </a:r>
            <a:r>
              <a:rPr lang="en-US" dirty="0" err="1" smtClean="0"/>
              <a:t>vasculitis</a:t>
            </a:r>
            <a:endParaRPr lang="en-US" dirty="0"/>
          </a:p>
        </p:txBody>
      </p:sp>
      <p:sp>
        <p:nvSpPr>
          <p:cNvPr id="3" name="Text Placeholder 2"/>
          <p:cNvSpPr>
            <a:spLocks noGrp="1"/>
          </p:cNvSpPr>
          <p:nvPr>
            <p:ph type="body" sz="quarter" idx="10"/>
          </p:nvPr>
        </p:nvSpPr>
        <p:spPr>
          <a:xfrm>
            <a:off x="762000" y="1219200"/>
            <a:ext cx="8686800" cy="5334000"/>
          </a:xfrm>
        </p:spPr>
        <p:txBody>
          <a:bodyPr>
            <a:normAutofit/>
          </a:bodyPr>
          <a:lstStyle/>
          <a:p>
            <a:r>
              <a:rPr lang="en-US" b="1" dirty="0" smtClean="0"/>
              <a:t>Headache</a:t>
            </a:r>
            <a:r>
              <a:rPr lang="en-US" dirty="0"/>
              <a:t>:</a:t>
            </a:r>
            <a:r>
              <a:rPr lang="en-US" dirty="0" smtClean="0"/>
              <a:t> most common presenting symptom</a:t>
            </a:r>
          </a:p>
          <a:p>
            <a:pPr lvl="1"/>
            <a:r>
              <a:rPr lang="en-US" dirty="0" err="1" smtClean="0"/>
              <a:t>Subacute</a:t>
            </a:r>
            <a:r>
              <a:rPr lang="en-US" dirty="0" smtClean="0"/>
              <a:t> onset; later can develop behavioral or personality changes, dementia or encephalopathy</a:t>
            </a:r>
          </a:p>
          <a:p>
            <a:pPr lvl="1"/>
            <a:r>
              <a:rPr lang="en-US" dirty="0" smtClean="0"/>
              <a:t>Recurrent strokes in 30-50%</a:t>
            </a:r>
          </a:p>
          <a:p>
            <a:pPr lvl="1"/>
            <a:r>
              <a:rPr lang="en-US" dirty="0" smtClean="0"/>
              <a:t>Rarely seizures, ataxia, coma, cranial </a:t>
            </a:r>
            <a:r>
              <a:rPr lang="en-US" dirty="0" err="1" smtClean="0"/>
              <a:t>neurpopathies</a:t>
            </a:r>
            <a:endParaRPr lang="en-US" dirty="0" smtClean="0"/>
          </a:p>
          <a:p>
            <a:pPr lvl="1"/>
            <a:r>
              <a:rPr lang="en-US" dirty="0" smtClean="0"/>
              <a:t>Fever, night sweats, malaise, weight loss also rare</a:t>
            </a:r>
          </a:p>
        </p:txBody>
      </p:sp>
      <p:pic>
        <p:nvPicPr>
          <p:cNvPr id="4" name="Picture 3"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789" y="3886200"/>
            <a:ext cx="3779760" cy="2857499"/>
          </a:xfrm>
          <a:prstGeom prst="rect">
            <a:avLst/>
          </a:prstGeom>
        </p:spPr>
      </p:pic>
      <p:pic>
        <p:nvPicPr>
          <p:cNvPr id="5" name="Picture 4" descr="headache+migraine+chiropracti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860470"/>
            <a:ext cx="3124200" cy="2921330"/>
          </a:xfrm>
          <a:prstGeom prst="rect">
            <a:avLst/>
          </a:prstGeom>
        </p:spPr>
      </p:pic>
    </p:spTree>
    <p:extLst>
      <p:ext uri="{BB962C8B-B14F-4D97-AF65-F5344CB8AC3E}">
        <p14:creationId xmlns:p14="http://schemas.microsoft.com/office/powerpoint/2010/main" val="13689716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382000" cy="1163395"/>
          </a:xfrm>
        </p:spPr>
        <p:txBody>
          <a:bodyPr>
            <a:normAutofit/>
          </a:bodyPr>
          <a:lstStyle/>
          <a:p>
            <a:r>
              <a:rPr lang="en-US" dirty="0" smtClean="0"/>
              <a:t>Primary CNS </a:t>
            </a:r>
            <a:r>
              <a:rPr lang="en-US" dirty="0" err="1" smtClean="0"/>
              <a:t>vasculitis</a:t>
            </a:r>
            <a:endParaRPr lang="en-US" dirty="0"/>
          </a:p>
        </p:txBody>
      </p:sp>
      <p:sp>
        <p:nvSpPr>
          <p:cNvPr id="3" name="Text Placeholder 2"/>
          <p:cNvSpPr>
            <a:spLocks noGrp="1"/>
          </p:cNvSpPr>
          <p:nvPr>
            <p:ph type="body" sz="quarter" idx="10"/>
          </p:nvPr>
        </p:nvSpPr>
        <p:spPr>
          <a:xfrm>
            <a:off x="838200" y="1143000"/>
            <a:ext cx="8686800" cy="5334000"/>
          </a:xfrm>
        </p:spPr>
        <p:txBody>
          <a:bodyPr>
            <a:normAutofit/>
          </a:bodyPr>
          <a:lstStyle/>
          <a:p>
            <a:r>
              <a:rPr lang="en-US" dirty="0" smtClean="0"/>
              <a:t>CSF: Lymphocytic </a:t>
            </a:r>
            <a:r>
              <a:rPr lang="en-US" dirty="0" err="1" smtClean="0"/>
              <a:t>pleocytosis</a:t>
            </a:r>
            <a:r>
              <a:rPr lang="en-US" dirty="0" smtClean="0"/>
              <a:t>, elevated protein</a:t>
            </a:r>
          </a:p>
          <a:p>
            <a:r>
              <a:rPr lang="en-US" dirty="0" smtClean="0"/>
              <a:t>MRI (sensitivity is 100%!)</a:t>
            </a:r>
          </a:p>
          <a:p>
            <a:pPr lvl="1"/>
            <a:r>
              <a:rPr lang="en-US" dirty="0" smtClean="0"/>
              <a:t>Multiple strokes in different vascular territories</a:t>
            </a:r>
          </a:p>
          <a:p>
            <a:pPr lvl="1"/>
            <a:r>
              <a:rPr lang="en-US" dirty="0" smtClean="0"/>
              <a:t>Can involve cortex</a:t>
            </a:r>
            <a:r>
              <a:rPr lang="en-US" dirty="0"/>
              <a:t>, </a:t>
            </a:r>
            <a:r>
              <a:rPr lang="en-US" dirty="0" err="1" smtClean="0"/>
              <a:t>subcortex</a:t>
            </a:r>
            <a:r>
              <a:rPr lang="en-US" dirty="0"/>
              <a:t> </a:t>
            </a:r>
            <a:r>
              <a:rPr lang="en-US" dirty="0" smtClean="0"/>
              <a:t>and </a:t>
            </a:r>
            <a:r>
              <a:rPr lang="en-US" dirty="0" err="1"/>
              <a:t>leptomeninges</a:t>
            </a:r>
            <a:r>
              <a:rPr lang="en-US" dirty="0"/>
              <a:t> </a:t>
            </a:r>
            <a:endParaRPr lang="en-US" dirty="0" smtClean="0"/>
          </a:p>
          <a:p>
            <a:pPr lvl="1"/>
            <a:r>
              <a:rPr lang="en-US" dirty="0" smtClean="0"/>
              <a:t>May see ass </a:t>
            </a:r>
            <a:r>
              <a:rPr lang="en-US" dirty="0"/>
              <a:t>lesions, meningeal </a:t>
            </a:r>
            <a:r>
              <a:rPr lang="en-US" dirty="0" smtClean="0"/>
              <a:t>enhancement, ICH</a:t>
            </a:r>
            <a:endParaRPr lang="en-US" dirty="0"/>
          </a:p>
          <a:p>
            <a:r>
              <a:rPr lang="en-US" dirty="0" smtClean="0"/>
              <a:t>Angiography: “Beading,” tapering, fusiform dilations </a:t>
            </a:r>
            <a:r>
              <a:rPr lang="en-US" dirty="0" err="1" smtClean="0"/>
              <a:t>etc</a:t>
            </a:r>
            <a:r>
              <a:rPr lang="en-US" dirty="0" smtClean="0"/>
              <a:t> can be found but are not specific</a:t>
            </a:r>
          </a:p>
          <a:p>
            <a:r>
              <a:rPr lang="en-US" dirty="0" smtClean="0"/>
              <a:t>Pathology: Biopsy is the gold standard</a:t>
            </a:r>
          </a:p>
          <a:p>
            <a:pPr lvl="1"/>
            <a:r>
              <a:rPr lang="en-US" dirty="0" smtClean="0"/>
              <a:t>Lymphocytic reaction; variable plasma cells, </a:t>
            </a:r>
            <a:r>
              <a:rPr lang="en-US" dirty="0" err="1" smtClean="0"/>
              <a:t>histiocytes</a:t>
            </a:r>
            <a:r>
              <a:rPr lang="en-US" dirty="0" smtClean="0"/>
              <a:t>, </a:t>
            </a:r>
            <a:r>
              <a:rPr lang="en-US" dirty="0" err="1" smtClean="0"/>
              <a:t>neurotrophils</a:t>
            </a:r>
            <a:r>
              <a:rPr lang="en-US" dirty="0" smtClean="0"/>
              <a:t> and </a:t>
            </a:r>
            <a:r>
              <a:rPr lang="en-US" dirty="0" err="1" smtClean="0"/>
              <a:t>eosinophils</a:t>
            </a:r>
            <a:endParaRPr lang="en-US" dirty="0" smtClean="0"/>
          </a:p>
          <a:p>
            <a:pPr lvl="1"/>
            <a:r>
              <a:rPr lang="en-US" dirty="0" smtClean="0"/>
              <a:t>Granulomatous &lt;50%, Necrotizing &lt;25%</a:t>
            </a:r>
            <a:endParaRPr lang="en-US" dirty="0"/>
          </a:p>
        </p:txBody>
      </p:sp>
    </p:spTree>
    <p:extLst>
      <p:ext uri="{BB962C8B-B14F-4D97-AF65-F5344CB8AC3E}">
        <p14:creationId xmlns:p14="http://schemas.microsoft.com/office/powerpoint/2010/main" val="24663590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228600"/>
            <a:ext cx="8382000" cy="1163395"/>
          </a:xfrm>
        </p:spPr>
        <p:txBody>
          <a:bodyPr>
            <a:normAutofit/>
          </a:bodyPr>
          <a:lstStyle/>
          <a:p>
            <a:r>
              <a:rPr lang="en-US" dirty="0" smtClean="0"/>
              <a:t>Back to “JW”</a:t>
            </a:r>
            <a:endParaRPr lang="en-US" dirty="0">
              <a:solidFill>
                <a:schemeClr val="tx2"/>
              </a:solidFill>
            </a:endParaRPr>
          </a:p>
        </p:txBody>
      </p:sp>
      <p:sp>
        <p:nvSpPr>
          <p:cNvPr id="3" name="Text Placeholder 2"/>
          <p:cNvSpPr>
            <a:spLocks noGrp="1"/>
          </p:cNvSpPr>
          <p:nvPr>
            <p:ph type="body" sz="quarter" idx="10"/>
          </p:nvPr>
        </p:nvSpPr>
        <p:spPr>
          <a:xfrm>
            <a:off x="1219200" y="1143000"/>
            <a:ext cx="8382000" cy="5334000"/>
          </a:xfrm>
        </p:spPr>
        <p:txBody>
          <a:bodyPr>
            <a:normAutofit/>
          </a:bodyPr>
          <a:lstStyle/>
          <a:p>
            <a:r>
              <a:rPr lang="en-US" dirty="0" smtClean="0"/>
              <a:t>Seen by renal medicine and rheumatology</a:t>
            </a:r>
          </a:p>
          <a:p>
            <a:r>
              <a:rPr lang="en-US" dirty="0" smtClean="0"/>
              <a:t>Renal biopsy:</a:t>
            </a:r>
          </a:p>
          <a:p>
            <a:pPr lvl="1"/>
            <a:r>
              <a:rPr lang="en-US" dirty="0" smtClean="0"/>
              <a:t>Segmental necrotizing </a:t>
            </a:r>
            <a:r>
              <a:rPr lang="en-US" dirty="0" err="1" smtClean="0"/>
              <a:t>glomerulitis</a:t>
            </a:r>
            <a:r>
              <a:rPr lang="en-US" dirty="0" smtClean="0"/>
              <a:t> with eosinophilia</a:t>
            </a:r>
          </a:p>
          <a:p>
            <a:pPr lvl="1"/>
            <a:r>
              <a:rPr lang="en-US" dirty="0" smtClean="0"/>
              <a:t>No evidence of immune complex deposition</a:t>
            </a:r>
          </a:p>
          <a:p>
            <a:pPr lvl="1"/>
            <a:r>
              <a:rPr lang="en-US" dirty="0" smtClean="0"/>
              <a:t>Compatible with </a:t>
            </a:r>
            <a:r>
              <a:rPr lang="en-US" dirty="0" err="1" smtClean="0"/>
              <a:t>Churg</a:t>
            </a:r>
            <a:r>
              <a:rPr lang="en-US" dirty="0" smtClean="0"/>
              <a:t> Strauss Syndrome</a:t>
            </a:r>
          </a:p>
          <a:p>
            <a:r>
              <a:rPr lang="en-US" dirty="0" smtClean="0"/>
              <a:t>Received 5 days of 1g IV Methylprednisolone</a:t>
            </a:r>
          </a:p>
          <a:p>
            <a:pPr lvl="1"/>
            <a:r>
              <a:rPr lang="en-US" dirty="0" smtClean="0"/>
              <a:t>Cr peaked at 3.4; as of 5/8 was 2.0</a:t>
            </a:r>
          </a:p>
          <a:p>
            <a:pPr lvl="1"/>
            <a:r>
              <a:rPr lang="en-US" dirty="0" smtClean="0"/>
              <a:t>Improvement in sensorimotor deficits</a:t>
            </a:r>
          </a:p>
          <a:p>
            <a:r>
              <a:rPr lang="en-US" dirty="0"/>
              <a:t>H</a:t>
            </a:r>
            <a:r>
              <a:rPr lang="en-US" dirty="0" smtClean="0"/>
              <a:t>ome on oral prednisone + cyclophosphamide</a:t>
            </a:r>
          </a:p>
        </p:txBody>
      </p:sp>
    </p:spTree>
    <p:extLst>
      <p:ext uri="{BB962C8B-B14F-4D97-AF65-F5344CB8AC3E}">
        <p14:creationId xmlns:p14="http://schemas.microsoft.com/office/powerpoint/2010/main" val="233414723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382000" cy="1163395"/>
          </a:xfrm>
        </p:spPr>
        <p:txBody>
          <a:bodyPr>
            <a:normAutofit/>
          </a:bodyPr>
          <a:lstStyle/>
          <a:p>
            <a:r>
              <a:rPr lang="en-US" dirty="0" smtClean="0"/>
              <a:t>HPI – Patient “JW”</a:t>
            </a:r>
            <a:endParaRPr lang="en-US" dirty="0">
              <a:solidFill>
                <a:schemeClr val="tx2"/>
              </a:solidFill>
            </a:endParaRPr>
          </a:p>
        </p:txBody>
      </p:sp>
      <p:sp>
        <p:nvSpPr>
          <p:cNvPr id="3" name="Text Placeholder 2"/>
          <p:cNvSpPr>
            <a:spLocks noGrp="1"/>
          </p:cNvSpPr>
          <p:nvPr>
            <p:ph type="body" sz="quarter" idx="10"/>
          </p:nvPr>
        </p:nvSpPr>
        <p:spPr>
          <a:xfrm>
            <a:off x="762000" y="1143000"/>
            <a:ext cx="8382000" cy="5334000"/>
          </a:xfrm>
        </p:spPr>
        <p:txBody>
          <a:bodyPr>
            <a:normAutofit/>
          </a:bodyPr>
          <a:lstStyle/>
          <a:p>
            <a:r>
              <a:rPr lang="en-US" dirty="0" smtClean="0"/>
              <a:t>Over the past few days she also had the gradual progression of:</a:t>
            </a:r>
          </a:p>
          <a:p>
            <a:pPr lvl="1"/>
            <a:r>
              <a:rPr lang="en-US" dirty="0"/>
              <a:t>numbness on lateral aspect of </a:t>
            </a:r>
            <a:r>
              <a:rPr lang="en-US" dirty="0" smtClean="0"/>
              <a:t>legs</a:t>
            </a:r>
            <a:endParaRPr lang="en-US" dirty="0"/>
          </a:p>
          <a:p>
            <a:pPr lvl="1"/>
            <a:r>
              <a:rPr lang="en-US" dirty="0" smtClean="0"/>
              <a:t>weakness </a:t>
            </a:r>
            <a:r>
              <a:rPr lang="en-US" dirty="0"/>
              <a:t>in L </a:t>
            </a:r>
            <a:r>
              <a:rPr lang="en-US" dirty="0" smtClean="0"/>
              <a:t>shoulder</a:t>
            </a:r>
            <a:endParaRPr lang="en-US" dirty="0"/>
          </a:p>
          <a:p>
            <a:pPr lvl="1"/>
            <a:r>
              <a:rPr lang="en-US" dirty="0" smtClean="0"/>
              <a:t>difficulty </a:t>
            </a:r>
            <a:r>
              <a:rPr lang="en-US" dirty="0"/>
              <a:t>with R hand </a:t>
            </a:r>
            <a:r>
              <a:rPr lang="en-US" dirty="0" smtClean="0"/>
              <a:t>grip</a:t>
            </a:r>
          </a:p>
          <a:p>
            <a:r>
              <a:rPr lang="en-US" dirty="0" smtClean="0"/>
              <a:t>No recent illness</a:t>
            </a:r>
          </a:p>
          <a:p>
            <a:r>
              <a:rPr lang="en-US" dirty="0" smtClean="0"/>
              <a:t>Last vaccine in august (flu shot)</a:t>
            </a:r>
          </a:p>
          <a:p>
            <a:r>
              <a:rPr lang="en-US" dirty="0" smtClean="0"/>
              <a:t>Treated previous month with </a:t>
            </a:r>
            <a:r>
              <a:rPr lang="en-US" dirty="0" err="1" smtClean="0"/>
              <a:t>Avelox</a:t>
            </a:r>
            <a:r>
              <a:rPr lang="en-US" dirty="0" smtClean="0"/>
              <a:t> and Medrol for sinusitis; presently on low dose Medrol taper</a:t>
            </a:r>
          </a:p>
          <a:p>
            <a:r>
              <a:rPr lang="en-US" dirty="0" smtClean="0"/>
              <a:t>Home meds: </a:t>
            </a:r>
            <a:r>
              <a:rPr lang="en-US" sz="1400" dirty="0" err="1" smtClean="0"/>
              <a:t>Pulmicort</a:t>
            </a:r>
            <a:r>
              <a:rPr lang="en-US" sz="1400" dirty="0" smtClean="0"/>
              <a:t> </a:t>
            </a:r>
            <a:r>
              <a:rPr lang="en-US" sz="1400" dirty="0"/>
              <a:t>(budesonide</a:t>
            </a:r>
            <a:r>
              <a:rPr lang="en-US" sz="1400" dirty="0" smtClean="0"/>
              <a:t>);  </a:t>
            </a:r>
            <a:r>
              <a:rPr lang="en-US" sz="1400" dirty="0" err="1" smtClean="0"/>
              <a:t>Dulera</a:t>
            </a:r>
            <a:r>
              <a:rPr lang="en-US" sz="1400" dirty="0" smtClean="0"/>
              <a:t> </a:t>
            </a:r>
            <a:r>
              <a:rPr lang="en-US" sz="1400" dirty="0"/>
              <a:t>(formoterol-</a:t>
            </a:r>
            <a:r>
              <a:rPr lang="en-US" sz="1400" dirty="0" err="1"/>
              <a:t>mometasone</a:t>
            </a:r>
            <a:r>
              <a:rPr lang="en-US" sz="1400" dirty="0" smtClean="0"/>
              <a:t>); </a:t>
            </a:r>
            <a:r>
              <a:rPr lang="en-US" sz="1400" dirty="0" err="1" smtClean="0"/>
              <a:t>Singulair</a:t>
            </a:r>
            <a:r>
              <a:rPr lang="en-US" sz="1400" dirty="0" smtClean="0"/>
              <a:t>; Vitamin </a:t>
            </a:r>
            <a:r>
              <a:rPr lang="en-US" sz="1400" dirty="0"/>
              <a:t>D</a:t>
            </a:r>
          </a:p>
          <a:p>
            <a:endParaRPr lang="en-US" dirty="0" smtClean="0"/>
          </a:p>
        </p:txBody>
      </p:sp>
    </p:spTree>
    <p:extLst>
      <p:ext uri="{BB962C8B-B14F-4D97-AF65-F5344CB8AC3E}">
        <p14:creationId xmlns:p14="http://schemas.microsoft.com/office/powerpoint/2010/main" val="3420717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491" y="228600"/>
            <a:ext cx="8382000" cy="1163395"/>
          </a:xfrm>
        </p:spPr>
        <p:txBody>
          <a:bodyPr>
            <a:normAutofit/>
          </a:bodyPr>
          <a:lstStyle/>
          <a:p>
            <a:r>
              <a:rPr lang="en-US" dirty="0" smtClean="0"/>
              <a:t>Histories</a:t>
            </a:r>
            <a:endParaRPr lang="en-US" dirty="0">
              <a:solidFill>
                <a:schemeClr val="tx2"/>
              </a:solidFill>
            </a:endParaRPr>
          </a:p>
        </p:txBody>
      </p:sp>
      <p:sp>
        <p:nvSpPr>
          <p:cNvPr id="3" name="Text Placeholder 2"/>
          <p:cNvSpPr>
            <a:spLocks noGrp="1"/>
          </p:cNvSpPr>
          <p:nvPr>
            <p:ph type="body" sz="quarter" idx="10"/>
          </p:nvPr>
        </p:nvSpPr>
        <p:spPr>
          <a:xfrm>
            <a:off x="838200" y="1066800"/>
            <a:ext cx="8382000" cy="5334000"/>
          </a:xfrm>
        </p:spPr>
        <p:txBody>
          <a:bodyPr>
            <a:normAutofit/>
          </a:bodyPr>
          <a:lstStyle/>
          <a:p>
            <a:r>
              <a:rPr lang="en-US" dirty="0">
                <a:solidFill>
                  <a:schemeClr val="tx1">
                    <a:lumMod val="95000"/>
                    <a:lumOff val="5000"/>
                  </a:schemeClr>
                </a:solidFill>
              </a:rPr>
              <a:t>Past Medical History </a:t>
            </a:r>
          </a:p>
          <a:p>
            <a:pPr lvl="1"/>
            <a:r>
              <a:rPr lang="en-US" dirty="0">
                <a:solidFill>
                  <a:schemeClr val="tx1">
                    <a:lumMod val="95000"/>
                    <a:lumOff val="5000"/>
                  </a:schemeClr>
                </a:solidFill>
              </a:rPr>
              <a:t>A</a:t>
            </a:r>
            <a:r>
              <a:rPr lang="en-US" dirty="0" smtClean="0">
                <a:solidFill>
                  <a:schemeClr val="tx1">
                    <a:lumMod val="95000"/>
                    <a:lumOff val="5000"/>
                  </a:schemeClr>
                </a:solidFill>
              </a:rPr>
              <a:t>sthma</a:t>
            </a:r>
            <a:endParaRPr lang="en-US" dirty="0">
              <a:solidFill>
                <a:schemeClr val="tx1">
                  <a:lumMod val="95000"/>
                  <a:lumOff val="5000"/>
                </a:schemeClr>
              </a:solidFill>
            </a:endParaRPr>
          </a:p>
          <a:p>
            <a:pPr lvl="1"/>
            <a:r>
              <a:rPr lang="en-US" dirty="0">
                <a:solidFill>
                  <a:schemeClr val="tx1">
                    <a:lumMod val="95000"/>
                    <a:lumOff val="5000"/>
                  </a:schemeClr>
                </a:solidFill>
              </a:rPr>
              <a:t>N</a:t>
            </a:r>
            <a:r>
              <a:rPr lang="en-US" dirty="0" smtClean="0">
                <a:solidFill>
                  <a:schemeClr val="tx1">
                    <a:lumMod val="95000"/>
                    <a:lumOff val="5000"/>
                  </a:schemeClr>
                </a:solidFill>
              </a:rPr>
              <a:t>asal </a:t>
            </a:r>
            <a:r>
              <a:rPr lang="en-US" dirty="0">
                <a:solidFill>
                  <a:schemeClr val="tx1">
                    <a:lumMod val="95000"/>
                    <a:lumOff val="5000"/>
                  </a:schemeClr>
                </a:solidFill>
              </a:rPr>
              <a:t>polyps/chronic sinusitis</a:t>
            </a:r>
          </a:p>
          <a:p>
            <a:pPr lvl="1"/>
            <a:r>
              <a:rPr lang="en-US" dirty="0">
                <a:solidFill>
                  <a:schemeClr val="tx1">
                    <a:lumMod val="95000"/>
                    <a:lumOff val="5000"/>
                  </a:schemeClr>
                </a:solidFill>
              </a:rPr>
              <a:t>GERD </a:t>
            </a:r>
          </a:p>
          <a:p>
            <a:r>
              <a:rPr lang="en-US" dirty="0">
                <a:solidFill>
                  <a:schemeClr val="tx1">
                    <a:lumMod val="95000"/>
                    <a:lumOff val="5000"/>
                  </a:schemeClr>
                </a:solidFill>
              </a:rPr>
              <a:t>Past Surgical History </a:t>
            </a:r>
          </a:p>
          <a:p>
            <a:pPr lvl="1"/>
            <a:r>
              <a:rPr lang="en-US" dirty="0">
                <a:solidFill>
                  <a:schemeClr val="tx1">
                    <a:lumMod val="95000"/>
                    <a:lumOff val="5000"/>
                  </a:schemeClr>
                </a:solidFill>
              </a:rPr>
              <a:t>Sinus surgery to clear polyps (last fall</a:t>
            </a:r>
            <a:r>
              <a:rPr lang="en-US" dirty="0" smtClean="0">
                <a:solidFill>
                  <a:schemeClr val="tx1">
                    <a:lumMod val="95000"/>
                    <a:lumOff val="5000"/>
                  </a:schemeClr>
                </a:solidFill>
              </a:rPr>
              <a:t>); have recurred</a:t>
            </a:r>
            <a:endParaRPr lang="en-US" dirty="0">
              <a:solidFill>
                <a:schemeClr val="tx1">
                  <a:lumMod val="95000"/>
                  <a:lumOff val="5000"/>
                </a:schemeClr>
              </a:solidFill>
            </a:endParaRPr>
          </a:p>
          <a:p>
            <a:pPr lvl="1"/>
            <a:r>
              <a:rPr lang="en-US" dirty="0">
                <a:solidFill>
                  <a:schemeClr val="tx1">
                    <a:lumMod val="95000"/>
                    <a:lumOff val="5000"/>
                  </a:schemeClr>
                </a:solidFill>
              </a:rPr>
              <a:t>Patellar </a:t>
            </a:r>
            <a:r>
              <a:rPr lang="en-US" dirty="0" err="1" smtClean="0">
                <a:solidFill>
                  <a:schemeClr val="tx1">
                    <a:lumMod val="95000"/>
                    <a:lumOff val="5000"/>
                  </a:schemeClr>
                </a:solidFill>
              </a:rPr>
              <a:t>frx</a:t>
            </a:r>
            <a:r>
              <a:rPr lang="en-US" dirty="0" smtClean="0">
                <a:solidFill>
                  <a:schemeClr val="tx1">
                    <a:lumMod val="95000"/>
                    <a:lumOff val="5000"/>
                  </a:schemeClr>
                </a:solidFill>
              </a:rPr>
              <a:t> repair </a:t>
            </a:r>
            <a:r>
              <a:rPr lang="en-US" dirty="0">
                <a:solidFill>
                  <a:schemeClr val="tx1">
                    <a:lumMod val="95000"/>
                    <a:lumOff val="5000"/>
                  </a:schemeClr>
                </a:solidFill>
              </a:rPr>
              <a:t>L leg </a:t>
            </a:r>
          </a:p>
          <a:p>
            <a:r>
              <a:rPr lang="en-US" dirty="0">
                <a:solidFill>
                  <a:schemeClr val="tx1">
                    <a:lumMod val="95000"/>
                    <a:lumOff val="5000"/>
                  </a:schemeClr>
                </a:solidFill>
              </a:rPr>
              <a:t>Family History </a:t>
            </a:r>
          </a:p>
          <a:p>
            <a:pPr lvl="1"/>
            <a:r>
              <a:rPr lang="en-US" dirty="0">
                <a:solidFill>
                  <a:schemeClr val="tx1">
                    <a:lumMod val="95000"/>
                    <a:lumOff val="5000"/>
                  </a:schemeClr>
                </a:solidFill>
              </a:rPr>
              <a:t>Father with DM (type 2)</a:t>
            </a:r>
          </a:p>
          <a:p>
            <a:pPr lvl="1"/>
            <a:r>
              <a:rPr lang="en-US" dirty="0">
                <a:solidFill>
                  <a:schemeClr val="tx1">
                    <a:lumMod val="95000"/>
                    <a:lumOff val="5000"/>
                  </a:schemeClr>
                </a:solidFill>
              </a:rPr>
              <a:t>M</a:t>
            </a:r>
            <a:r>
              <a:rPr lang="en-US" dirty="0" smtClean="0">
                <a:solidFill>
                  <a:schemeClr val="tx1">
                    <a:lumMod val="95000"/>
                    <a:lumOff val="5000"/>
                  </a:schemeClr>
                </a:solidFill>
              </a:rPr>
              <a:t>other </a:t>
            </a:r>
            <a:r>
              <a:rPr lang="en-US" dirty="0">
                <a:solidFill>
                  <a:schemeClr val="tx1">
                    <a:lumMod val="95000"/>
                    <a:lumOff val="5000"/>
                  </a:schemeClr>
                </a:solidFill>
              </a:rPr>
              <a:t>with COPD (65 </a:t>
            </a:r>
            <a:r>
              <a:rPr lang="en-US" dirty="0" err="1">
                <a:solidFill>
                  <a:schemeClr val="tx1">
                    <a:lumMod val="95000"/>
                    <a:lumOff val="5000"/>
                  </a:schemeClr>
                </a:solidFill>
              </a:rPr>
              <a:t>yr</a:t>
            </a:r>
            <a:r>
              <a:rPr lang="en-US" dirty="0">
                <a:solidFill>
                  <a:schemeClr val="tx1">
                    <a:lumMod val="95000"/>
                    <a:lumOff val="5000"/>
                  </a:schemeClr>
                </a:solidFill>
              </a:rPr>
              <a:t> smoker)</a:t>
            </a:r>
          </a:p>
          <a:p>
            <a:pPr lvl="1"/>
            <a:r>
              <a:rPr lang="en-US" dirty="0">
                <a:solidFill>
                  <a:schemeClr val="tx1">
                    <a:lumMod val="95000"/>
                    <a:lumOff val="5000"/>
                  </a:schemeClr>
                </a:solidFill>
              </a:rPr>
              <a:t>Paternal aunt with </a:t>
            </a:r>
            <a:r>
              <a:rPr lang="en-US" dirty="0" smtClean="0">
                <a:solidFill>
                  <a:schemeClr val="tx1">
                    <a:lumMod val="95000"/>
                    <a:lumOff val="5000"/>
                  </a:schemeClr>
                </a:solidFill>
              </a:rPr>
              <a:t>stroke</a:t>
            </a:r>
            <a:endParaRPr lang="en-US" dirty="0">
              <a:solidFill>
                <a:schemeClr val="tx1">
                  <a:lumMod val="95000"/>
                  <a:lumOff val="5000"/>
                </a:schemeClr>
              </a:solidFill>
            </a:endParaRPr>
          </a:p>
          <a:p>
            <a:r>
              <a:rPr lang="en-US" dirty="0">
                <a:solidFill>
                  <a:schemeClr val="tx1">
                    <a:lumMod val="95000"/>
                    <a:lumOff val="5000"/>
                  </a:schemeClr>
                </a:solidFill>
              </a:rPr>
              <a:t>Social History </a:t>
            </a:r>
          </a:p>
          <a:p>
            <a:pPr lvl="1"/>
            <a:r>
              <a:rPr lang="en-US" dirty="0">
                <a:solidFill>
                  <a:schemeClr val="tx1">
                    <a:lumMod val="95000"/>
                    <a:lumOff val="5000"/>
                  </a:schemeClr>
                </a:solidFill>
              </a:rPr>
              <a:t>Lives with husband in Irwin</a:t>
            </a:r>
          </a:p>
          <a:p>
            <a:pPr lvl="1"/>
            <a:r>
              <a:rPr lang="en-US" dirty="0" err="1">
                <a:solidFill>
                  <a:schemeClr val="tx1">
                    <a:lumMod val="95000"/>
                    <a:lumOff val="5000"/>
                  </a:schemeClr>
                </a:solidFill>
              </a:rPr>
              <a:t>Morks</a:t>
            </a:r>
            <a:r>
              <a:rPr lang="en-US" dirty="0">
                <a:solidFill>
                  <a:schemeClr val="tx1">
                    <a:lumMod val="95000"/>
                    <a:lumOff val="5000"/>
                  </a:schemeClr>
                </a:solidFill>
              </a:rPr>
              <a:t> for mutual fund company</a:t>
            </a:r>
          </a:p>
          <a:p>
            <a:pPr lvl="1"/>
            <a:r>
              <a:rPr lang="en-US" dirty="0">
                <a:solidFill>
                  <a:schemeClr val="tx1">
                    <a:lumMod val="95000"/>
                    <a:lumOff val="5000"/>
                  </a:schemeClr>
                </a:solidFill>
              </a:rPr>
              <a:t>No alcohol/tobacco/illicit drugs</a:t>
            </a: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12533854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8382000" cy="1163395"/>
          </a:xfrm>
        </p:spPr>
        <p:txBody>
          <a:bodyPr>
            <a:normAutofit/>
          </a:bodyPr>
          <a:lstStyle/>
          <a:p>
            <a:r>
              <a:rPr lang="en-US" dirty="0" smtClean="0"/>
              <a:t>Physical Exam</a:t>
            </a:r>
            <a:endParaRPr lang="en-US" dirty="0">
              <a:solidFill>
                <a:schemeClr val="tx2"/>
              </a:solidFill>
            </a:endParaRPr>
          </a:p>
        </p:txBody>
      </p:sp>
      <p:sp>
        <p:nvSpPr>
          <p:cNvPr id="3" name="Text Placeholder 2"/>
          <p:cNvSpPr>
            <a:spLocks noGrp="1"/>
          </p:cNvSpPr>
          <p:nvPr>
            <p:ph type="body" sz="quarter" idx="10"/>
          </p:nvPr>
        </p:nvSpPr>
        <p:spPr>
          <a:xfrm>
            <a:off x="685800" y="1143000"/>
            <a:ext cx="8382000" cy="5334000"/>
          </a:xfrm>
        </p:spPr>
        <p:txBody>
          <a:bodyPr>
            <a:normAutofit fontScale="70000" lnSpcReduction="20000"/>
          </a:bodyPr>
          <a:lstStyle/>
          <a:p>
            <a:r>
              <a:rPr lang="en-US" dirty="0" smtClean="0"/>
              <a:t>MSK: </a:t>
            </a:r>
            <a:r>
              <a:rPr lang="en-US" b="1" dirty="0">
                <a:solidFill>
                  <a:srgbClr val="FF0000"/>
                </a:solidFill>
              </a:rPr>
              <a:t>R</a:t>
            </a:r>
            <a:r>
              <a:rPr lang="en-US" b="1" dirty="0" smtClean="0">
                <a:solidFill>
                  <a:srgbClr val="FF0000"/>
                </a:solidFill>
              </a:rPr>
              <a:t>edness </a:t>
            </a:r>
            <a:r>
              <a:rPr lang="en-US" b="1" dirty="0">
                <a:solidFill>
                  <a:srgbClr val="FF0000"/>
                </a:solidFill>
              </a:rPr>
              <a:t>/swelling L</a:t>
            </a:r>
            <a:r>
              <a:rPr lang="en-US" b="1" dirty="0" smtClean="0">
                <a:solidFill>
                  <a:srgbClr val="FF0000"/>
                </a:solidFill>
              </a:rPr>
              <a:t> </a:t>
            </a:r>
            <a:r>
              <a:rPr lang="en-US" b="1" dirty="0">
                <a:solidFill>
                  <a:srgbClr val="FF0000"/>
                </a:solidFill>
              </a:rPr>
              <a:t>wrist, </a:t>
            </a:r>
            <a:r>
              <a:rPr lang="en-US" b="1" dirty="0" smtClean="0">
                <a:solidFill>
                  <a:srgbClr val="FF0000"/>
                </a:solidFill>
              </a:rPr>
              <a:t>and ankle; </a:t>
            </a:r>
            <a:r>
              <a:rPr lang="en-US" b="1" dirty="0">
                <a:solidFill>
                  <a:srgbClr val="FF0000"/>
                </a:solidFill>
              </a:rPr>
              <a:t>painful to </a:t>
            </a:r>
            <a:r>
              <a:rPr lang="en-US" b="1" dirty="0" smtClean="0">
                <a:solidFill>
                  <a:srgbClr val="FF0000"/>
                </a:solidFill>
              </a:rPr>
              <a:t>palpation</a:t>
            </a:r>
          </a:p>
          <a:p>
            <a:r>
              <a:rPr lang="en-US" dirty="0" smtClean="0"/>
              <a:t>Skin: </a:t>
            </a:r>
            <a:r>
              <a:rPr lang="en-US" dirty="0"/>
              <a:t>F</a:t>
            </a:r>
            <a:r>
              <a:rPr lang="en-US" dirty="0" smtClean="0"/>
              <a:t>ew </a:t>
            </a:r>
            <a:r>
              <a:rPr lang="en-US" dirty="0"/>
              <a:t>scattered </a:t>
            </a:r>
            <a:r>
              <a:rPr lang="en-US" b="1" dirty="0">
                <a:solidFill>
                  <a:srgbClr val="FF0000"/>
                </a:solidFill>
              </a:rPr>
              <a:t>1 mm </a:t>
            </a:r>
            <a:r>
              <a:rPr lang="en-US" b="1" dirty="0" err="1">
                <a:solidFill>
                  <a:srgbClr val="FF0000"/>
                </a:solidFill>
              </a:rPr>
              <a:t>petichiae</a:t>
            </a:r>
            <a:r>
              <a:rPr lang="en-US" b="1" dirty="0">
                <a:solidFill>
                  <a:srgbClr val="FF0000"/>
                </a:solidFill>
              </a:rPr>
              <a:t> </a:t>
            </a:r>
            <a:r>
              <a:rPr lang="en-US" b="1" dirty="0" smtClean="0">
                <a:solidFill>
                  <a:srgbClr val="FF0000"/>
                </a:solidFill>
              </a:rPr>
              <a:t>fingers/palms</a:t>
            </a:r>
            <a:endParaRPr lang="en-US" b="1" dirty="0">
              <a:solidFill>
                <a:srgbClr val="FF0000"/>
              </a:solidFill>
            </a:endParaRPr>
          </a:p>
          <a:p>
            <a:r>
              <a:rPr lang="en-US" dirty="0"/>
              <a:t>MS: </a:t>
            </a:r>
            <a:r>
              <a:rPr lang="en-US" dirty="0" smtClean="0"/>
              <a:t>(normal)</a:t>
            </a:r>
            <a:endParaRPr lang="en-US" dirty="0"/>
          </a:p>
          <a:p>
            <a:r>
              <a:rPr lang="en-US" dirty="0"/>
              <a:t>CN: </a:t>
            </a:r>
            <a:r>
              <a:rPr lang="en-US" dirty="0" smtClean="0"/>
              <a:t>(normal)</a:t>
            </a:r>
            <a:endParaRPr lang="en-US" dirty="0"/>
          </a:p>
          <a:p>
            <a:r>
              <a:rPr lang="en-US" dirty="0"/>
              <a:t>MOTOR: Normal bulk and tone. No adventitious movements or </a:t>
            </a:r>
            <a:r>
              <a:rPr lang="en-US" dirty="0" err="1"/>
              <a:t>bradykinesia</a:t>
            </a:r>
            <a:r>
              <a:rPr lang="en-US" dirty="0"/>
              <a:t>. Slight right pronator drift</a:t>
            </a:r>
          </a:p>
          <a:p>
            <a:r>
              <a:rPr lang="en-US" dirty="0"/>
              <a:t>               Deltoid Biceps Triceps </a:t>
            </a:r>
            <a:r>
              <a:rPr lang="en-US" dirty="0" err="1"/>
              <a:t>Wr</a:t>
            </a:r>
            <a:r>
              <a:rPr lang="en-US" dirty="0"/>
              <a:t> </a:t>
            </a:r>
            <a:r>
              <a:rPr lang="en-US" dirty="0" err="1"/>
              <a:t>ext</a:t>
            </a:r>
            <a:r>
              <a:rPr lang="en-US" dirty="0"/>
              <a:t> </a:t>
            </a:r>
            <a:r>
              <a:rPr lang="en-US" dirty="0" err="1"/>
              <a:t>Wr</a:t>
            </a:r>
            <a:r>
              <a:rPr lang="en-US" dirty="0"/>
              <a:t> flex Handgrip</a:t>
            </a:r>
          </a:p>
          <a:p>
            <a:r>
              <a:rPr lang="nl-NL" dirty="0"/>
              <a:t>    </a:t>
            </a:r>
            <a:r>
              <a:rPr lang="nl-NL" dirty="0" err="1"/>
              <a:t>Left</a:t>
            </a:r>
            <a:r>
              <a:rPr lang="nl-NL" dirty="0"/>
              <a:t>        5/5   </a:t>
            </a:r>
            <a:r>
              <a:rPr lang="nl-NL" dirty="0" smtClean="0"/>
              <a:t>  </a:t>
            </a:r>
            <a:r>
              <a:rPr lang="nl-NL" dirty="0"/>
              <a:t>5/5      5/5      5/5       5/5       </a:t>
            </a:r>
            <a:r>
              <a:rPr lang="nl-NL" b="1" dirty="0">
                <a:solidFill>
                  <a:srgbClr val="FF0000"/>
                </a:solidFill>
              </a:rPr>
              <a:t>4/5</a:t>
            </a:r>
          </a:p>
          <a:p>
            <a:r>
              <a:rPr lang="en-US" dirty="0"/>
              <a:t>    Right      5/5      5/5      5/5      5/5      </a:t>
            </a:r>
            <a:r>
              <a:rPr lang="en-US" b="1" dirty="0" smtClean="0">
                <a:solidFill>
                  <a:srgbClr val="FF0000"/>
                </a:solidFill>
              </a:rPr>
              <a:t>4</a:t>
            </a:r>
            <a:r>
              <a:rPr lang="en-US" b="1" dirty="0">
                <a:solidFill>
                  <a:srgbClr val="FF0000"/>
                </a:solidFill>
              </a:rPr>
              <a:t>/5       3/</a:t>
            </a:r>
            <a:r>
              <a:rPr lang="en-US" b="1" dirty="0" smtClean="0">
                <a:solidFill>
                  <a:srgbClr val="FF0000"/>
                </a:solidFill>
              </a:rPr>
              <a:t>5   </a:t>
            </a:r>
            <a:r>
              <a:rPr lang="en-US" dirty="0" smtClean="0"/>
              <a:t>(R median distribution)</a:t>
            </a:r>
            <a:endParaRPr lang="en-US" dirty="0"/>
          </a:p>
          <a:p>
            <a:r>
              <a:rPr lang="en-US" dirty="0"/>
              <a:t>               </a:t>
            </a:r>
            <a:r>
              <a:rPr lang="en-US" dirty="0" err="1"/>
              <a:t>Iliopsoas</a:t>
            </a:r>
            <a:r>
              <a:rPr lang="en-US" dirty="0"/>
              <a:t> Knee flex Knee </a:t>
            </a:r>
            <a:r>
              <a:rPr lang="en-US" dirty="0" err="1"/>
              <a:t>ext</a:t>
            </a:r>
            <a:r>
              <a:rPr lang="en-US" dirty="0"/>
              <a:t> </a:t>
            </a:r>
            <a:r>
              <a:rPr lang="en-US" dirty="0" err="1"/>
              <a:t>Tib</a:t>
            </a:r>
            <a:r>
              <a:rPr lang="en-US" dirty="0"/>
              <a:t> Ant </a:t>
            </a:r>
            <a:r>
              <a:rPr lang="en-US" dirty="0" err="1"/>
              <a:t>Gastroc</a:t>
            </a:r>
            <a:r>
              <a:rPr lang="en-US" dirty="0"/>
              <a:t> </a:t>
            </a:r>
          </a:p>
          <a:p>
            <a:r>
              <a:rPr lang="nl-NL" dirty="0"/>
              <a:t>    </a:t>
            </a:r>
            <a:r>
              <a:rPr lang="nl-NL" dirty="0" err="1"/>
              <a:t>Left</a:t>
            </a:r>
            <a:r>
              <a:rPr lang="nl-NL" dirty="0"/>
              <a:t>          </a:t>
            </a:r>
            <a:r>
              <a:rPr lang="nl-NL" b="1" dirty="0">
                <a:solidFill>
                  <a:srgbClr val="FF0000"/>
                </a:solidFill>
              </a:rPr>
              <a:t>5/5        4/5        4/5        2/5       3/5     </a:t>
            </a:r>
          </a:p>
          <a:p>
            <a:r>
              <a:rPr lang="en-US" dirty="0"/>
              <a:t>    Right        5/5        5/5        4/5        4/5       4/5     </a:t>
            </a:r>
          </a:p>
          <a:p>
            <a:endParaRPr lang="en-US" dirty="0"/>
          </a:p>
          <a:p>
            <a:r>
              <a:rPr lang="en-US" dirty="0"/>
              <a:t>REFLEXES: 2+ and symmetric in biceps, triceps, </a:t>
            </a:r>
            <a:r>
              <a:rPr lang="en-US" dirty="0" err="1"/>
              <a:t>brachioradialis</a:t>
            </a:r>
            <a:r>
              <a:rPr lang="en-US" dirty="0"/>
              <a:t>, patellar; and 1+ </a:t>
            </a:r>
            <a:r>
              <a:rPr lang="en-US" dirty="0" err="1"/>
              <a:t>achilles</a:t>
            </a:r>
            <a:r>
              <a:rPr lang="en-US" dirty="0"/>
              <a:t> tendons.  Plantar responses flexor.  No pathological reflexes. Flexor plantar responses. </a:t>
            </a:r>
          </a:p>
          <a:p>
            <a:r>
              <a:rPr lang="en-US" dirty="0"/>
              <a:t>SENSORY: Normal vibration throughout. Somewhat </a:t>
            </a:r>
            <a:r>
              <a:rPr lang="en-US" b="1" dirty="0">
                <a:solidFill>
                  <a:srgbClr val="FF0000"/>
                </a:solidFill>
              </a:rPr>
              <a:t>decreased LT/PP in right distal ulnar distribution, bilateral lateral distal LE and dorsum of feet but normal on plantar surface.</a:t>
            </a:r>
          </a:p>
          <a:p>
            <a:r>
              <a:rPr lang="en-US" dirty="0"/>
              <a:t>COORDINATION: No </a:t>
            </a:r>
            <a:r>
              <a:rPr lang="en-US" dirty="0" err="1"/>
              <a:t>dysmetria</a:t>
            </a:r>
            <a:r>
              <a:rPr lang="en-US" dirty="0"/>
              <a:t> or </a:t>
            </a:r>
            <a:r>
              <a:rPr lang="en-US" dirty="0" smtClean="0"/>
              <a:t>ataxia</a:t>
            </a:r>
            <a:endParaRPr lang="en-US" dirty="0"/>
          </a:p>
        </p:txBody>
      </p:sp>
    </p:spTree>
    <p:extLst>
      <p:ext uri="{BB962C8B-B14F-4D97-AF65-F5344CB8AC3E}">
        <p14:creationId xmlns:p14="http://schemas.microsoft.com/office/powerpoint/2010/main" val="41545302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382000" cy="1163395"/>
          </a:xfrm>
        </p:spPr>
        <p:txBody>
          <a:bodyPr>
            <a:normAutofit/>
          </a:bodyPr>
          <a:lstStyle/>
          <a:p>
            <a:r>
              <a:rPr lang="en-US" dirty="0" smtClean="0"/>
              <a:t>Basic Labs</a:t>
            </a:r>
            <a:endParaRPr lang="en-US" dirty="0">
              <a:solidFill>
                <a:schemeClr val="tx2"/>
              </a:solidFill>
            </a:endParaRPr>
          </a:p>
        </p:txBody>
      </p:sp>
      <p:sp>
        <p:nvSpPr>
          <p:cNvPr id="3" name="Text Placeholder 2"/>
          <p:cNvSpPr>
            <a:spLocks noGrp="1"/>
          </p:cNvSpPr>
          <p:nvPr>
            <p:ph type="body" sz="quarter" idx="10"/>
          </p:nvPr>
        </p:nvSpPr>
        <p:spPr>
          <a:xfrm>
            <a:off x="990600" y="1143000"/>
            <a:ext cx="8382000" cy="5334000"/>
          </a:xfrm>
        </p:spPr>
        <p:txBody>
          <a:bodyPr>
            <a:normAutofit/>
          </a:bodyPr>
          <a:lstStyle/>
          <a:p>
            <a:r>
              <a:rPr lang="en-US" dirty="0" smtClean="0"/>
              <a:t>CBC: </a:t>
            </a:r>
            <a:r>
              <a:rPr lang="en-US" b="1" dirty="0" err="1" smtClean="0">
                <a:solidFill>
                  <a:srgbClr val="FF0000"/>
                </a:solidFill>
              </a:rPr>
              <a:t>wbc</a:t>
            </a:r>
            <a:r>
              <a:rPr lang="en-US" b="1" dirty="0" smtClean="0">
                <a:solidFill>
                  <a:srgbClr val="FF0000"/>
                </a:solidFill>
              </a:rPr>
              <a:t> 17.4</a:t>
            </a:r>
            <a:r>
              <a:rPr lang="en-US" dirty="0" smtClean="0"/>
              <a:t>, </a:t>
            </a:r>
            <a:r>
              <a:rPr lang="en-US" dirty="0" err="1" smtClean="0"/>
              <a:t>Hgb</a:t>
            </a:r>
            <a:r>
              <a:rPr lang="en-US" dirty="0" smtClean="0"/>
              <a:t> 12, </a:t>
            </a:r>
            <a:r>
              <a:rPr lang="en-US" dirty="0" err="1" smtClean="0"/>
              <a:t>plts</a:t>
            </a:r>
            <a:r>
              <a:rPr lang="en-US" dirty="0" smtClean="0"/>
              <a:t> 328</a:t>
            </a:r>
          </a:p>
          <a:p>
            <a:pPr lvl="1"/>
            <a:r>
              <a:rPr lang="en-US" b="1" dirty="0">
                <a:solidFill>
                  <a:srgbClr val="FF0000"/>
                </a:solidFill>
              </a:rPr>
              <a:t>37% </a:t>
            </a:r>
            <a:r>
              <a:rPr lang="en-US" b="1" dirty="0" err="1" smtClean="0">
                <a:solidFill>
                  <a:srgbClr val="FF0000"/>
                </a:solidFill>
              </a:rPr>
              <a:t>eosinophils</a:t>
            </a:r>
            <a:endParaRPr lang="en-US" b="1" dirty="0" smtClean="0">
              <a:solidFill>
                <a:srgbClr val="FF0000"/>
              </a:solidFill>
            </a:endParaRPr>
          </a:p>
          <a:p>
            <a:r>
              <a:rPr lang="en-US" dirty="0" err="1" smtClean="0"/>
              <a:t>Chem</a:t>
            </a:r>
            <a:r>
              <a:rPr lang="en-US" dirty="0" smtClean="0"/>
              <a:t>: BUN/Cr = </a:t>
            </a:r>
            <a:r>
              <a:rPr lang="en-US" b="1" dirty="0" smtClean="0">
                <a:solidFill>
                  <a:srgbClr val="FF0000"/>
                </a:solidFill>
              </a:rPr>
              <a:t>25/2.8 </a:t>
            </a:r>
            <a:r>
              <a:rPr lang="en-US" dirty="0" smtClean="0"/>
              <a:t>(normal 4 days prior)</a:t>
            </a:r>
          </a:p>
          <a:p>
            <a:endParaRPr lang="en-US" dirty="0"/>
          </a:p>
          <a:p>
            <a:r>
              <a:rPr lang="en-US" dirty="0" smtClean="0"/>
              <a:t>LFTs, NH3, CPK all normal</a:t>
            </a:r>
          </a:p>
          <a:p>
            <a:endParaRPr lang="en-US" dirty="0"/>
          </a:p>
          <a:p>
            <a:r>
              <a:rPr lang="en-US" dirty="0" smtClean="0"/>
              <a:t>Normal TSH, A1c, UA</a:t>
            </a:r>
          </a:p>
          <a:p>
            <a:endParaRPr lang="en-US" dirty="0"/>
          </a:p>
          <a:p>
            <a:r>
              <a:rPr lang="en-US" dirty="0" smtClean="0"/>
              <a:t>B12 - 299</a:t>
            </a:r>
          </a:p>
        </p:txBody>
      </p:sp>
    </p:spTree>
    <p:extLst>
      <p:ext uri="{BB962C8B-B14F-4D97-AF65-F5344CB8AC3E}">
        <p14:creationId xmlns:p14="http://schemas.microsoft.com/office/powerpoint/2010/main" val="8200538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MRI Brain w/o</a:t>
            </a:r>
            <a:endParaRPr lang="en-US" dirty="0">
              <a:solidFill>
                <a:schemeClr val="tx2"/>
              </a:solidFill>
            </a:endParaRPr>
          </a:p>
        </p:txBody>
      </p:sp>
      <p:pic>
        <p:nvPicPr>
          <p:cNvPr id="5" name="Picture 4" descr="brain1.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0"/>
            <a:ext cx="4061776" cy="4572000"/>
          </a:xfrm>
          <a:prstGeom prst="rect">
            <a:avLst/>
          </a:prstGeom>
        </p:spPr>
      </p:pic>
      <p:pic>
        <p:nvPicPr>
          <p:cNvPr id="6" name="Picture 5" descr="brain2.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524000"/>
            <a:ext cx="4154993" cy="4572000"/>
          </a:xfrm>
          <a:prstGeom prst="rect">
            <a:avLst/>
          </a:prstGeom>
        </p:spPr>
      </p:pic>
    </p:spTree>
    <p:extLst>
      <p:ext uri="{BB962C8B-B14F-4D97-AF65-F5344CB8AC3E}">
        <p14:creationId xmlns:p14="http://schemas.microsoft.com/office/powerpoint/2010/main" val="11291680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MRI Brain w/o</a:t>
            </a:r>
            <a:endParaRPr lang="en-US" dirty="0">
              <a:solidFill>
                <a:schemeClr val="tx2"/>
              </a:solidFill>
            </a:endParaRPr>
          </a:p>
        </p:txBody>
      </p:sp>
      <p:pic>
        <p:nvPicPr>
          <p:cNvPr id="3" name="Picture 2" descr="brain3.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0"/>
            <a:ext cx="4088617" cy="4572000"/>
          </a:xfrm>
          <a:prstGeom prst="rect">
            <a:avLst/>
          </a:prstGeom>
        </p:spPr>
      </p:pic>
      <p:pic>
        <p:nvPicPr>
          <p:cNvPr id="4" name="Picture 3" descr="brain4.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524000"/>
            <a:ext cx="4206657" cy="4572000"/>
          </a:xfrm>
          <a:prstGeom prst="rect">
            <a:avLst/>
          </a:prstGeom>
        </p:spPr>
      </p:pic>
    </p:spTree>
    <p:extLst>
      <p:ext uri="{BB962C8B-B14F-4D97-AF65-F5344CB8AC3E}">
        <p14:creationId xmlns:p14="http://schemas.microsoft.com/office/powerpoint/2010/main" val="25785439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en-US" dirty="0" smtClean="0"/>
              <a:t>More Labs</a:t>
            </a:r>
            <a:endParaRPr lang="en-US" dirty="0">
              <a:solidFill>
                <a:schemeClr val="tx2"/>
              </a:solidFill>
            </a:endParaRPr>
          </a:p>
        </p:txBody>
      </p:sp>
      <p:sp>
        <p:nvSpPr>
          <p:cNvPr id="3" name="Text Placeholder 2"/>
          <p:cNvSpPr>
            <a:spLocks noGrp="1"/>
          </p:cNvSpPr>
          <p:nvPr>
            <p:ph type="body" sz="quarter" idx="10"/>
          </p:nvPr>
        </p:nvSpPr>
        <p:spPr>
          <a:xfrm>
            <a:off x="744583" y="1219200"/>
            <a:ext cx="8382000" cy="5334000"/>
          </a:xfrm>
        </p:spPr>
        <p:txBody>
          <a:bodyPr>
            <a:normAutofit/>
          </a:bodyPr>
          <a:lstStyle/>
          <a:p>
            <a:r>
              <a:rPr lang="en-US" b="1" dirty="0" smtClean="0">
                <a:solidFill>
                  <a:srgbClr val="FF0000"/>
                </a:solidFill>
              </a:rPr>
              <a:t>+</a:t>
            </a:r>
            <a:r>
              <a:rPr lang="en-US" b="1" dirty="0" err="1">
                <a:solidFill>
                  <a:srgbClr val="FF0000"/>
                </a:solidFill>
              </a:rPr>
              <a:t>pANCA</a:t>
            </a:r>
            <a:r>
              <a:rPr lang="en-US" b="1" dirty="0">
                <a:solidFill>
                  <a:srgbClr val="FF0000"/>
                </a:solidFill>
              </a:rPr>
              <a:t>, ESR/</a:t>
            </a:r>
            <a:r>
              <a:rPr lang="en-US" b="1" dirty="0" smtClean="0">
                <a:solidFill>
                  <a:srgbClr val="FF0000"/>
                </a:solidFill>
              </a:rPr>
              <a:t>CRP = </a:t>
            </a:r>
            <a:r>
              <a:rPr lang="en-US" b="1" dirty="0">
                <a:solidFill>
                  <a:srgbClr val="FF0000"/>
                </a:solidFill>
              </a:rPr>
              <a:t>60/</a:t>
            </a:r>
            <a:r>
              <a:rPr lang="en-US" b="1" dirty="0" smtClean="0">
                <a:solidFill>
                  <a:srgbClr val="FF0000"/>
                </a:solidFill>
              </a:rPr>
              <a:t>7.040</a:t>
            </a:r>
            <a:endParaRPr lang="en-US" b="1" dirty="0">
              <a:solidFill>
                <a:srgbClr val="FF0000"/>
              </a:solidFill>
            </a:endParaRPr>
          </a:p>
          <a:p>
            <a:pPr lvl="1"/>
            <a:r>
              <a:rPr lang="en-US" b="1" dirty="0" smtClean="0">
                <a:solidFill>
                  <a:srgbClr val="FF0000"/>
                </a:solidFill>
              </a:rPr>
              <a:t>elevated fibrinogen</a:t>
            </a:r>
          </a:p>
          <a:p>
            <a:pPr marL="517525" lvl="1" indent="0">
              <a:buNone/>
            </a:pPr>
            <a:endParaRPr lang="en-US" dirty="0" smtClean="0"/>
          </a:p>
          <a:p>
            <a:r>
              <a:rPr lang="en-US" dirty="0" smtClean="0"/>
              <a:t>Normal </a:t>
            </a:r>
            <a:r>
              <a:rPr lang="en-US" dirty="0"/>
              <a:t>ANA, SSA/SSB, RPR, </a:t>
            </a:r>
            <a:r>
              <a:rPr lang="en-US" dirty="0" err="1"/>
              <a:t>dsDNA</a:t>
            </a:r>
            <a:r>
              <a:rPr lang="en-US" dirty="0"/>
              <a:t>/RNP, ENA, APL/ACL, </a:t>
            </a:r>
            <a:r>
              <a:rPr lang="en-US" dirty="0" smtClean="0"/>
              <a:t>Lyme, C3/C4</a:t>
            </a:r>
          </a:p>
          <a:p>
            <a:pPr marL="0" indent="0">
              <a:buNone/>
            </a:pPr>
            <a:endParaRPr lang="en-US" dirty="0"/>
          </a:p>
          <a:p>
            <a:r>
              <a:rPr lang="en-US" dirty="0" smtClean="0"/>
              <a:t>CSF: Normal</a:t>
            </a:r>
            <a:endParaRPr lang="en-US" dirty="0"/>
          </a:p>
          <a:p>
            <a:endParaRPr lang="en-US" dirty="0"/>
          </a:p>
          <a:p>
            <a:r>
              <a:rPr lang="en-US" b="1" dirty="0" smtClean="0">
                <a:solidFill>
                  <a:srgbClr val="FF0000"/>
                </a:solidFill>
              </a:rPr>
              <a:t>EMG (here): </a:t>
            </a:r>
            <a:r>
              <a:rPr lang="en-US" b="1" dirty="0">
                <a:solidFill>
                  <a:srgbClr val="FF0000"/>
                </a:solidFill>
              </a:rPr>
              <a:t>evidence of a left common fibular </a:t>
            </a:r>
            <a:r>
              <a:rPr lang="en-US" b="1" dirty="0" err="1" smtClean="0">
                <a:solidFill>
                  <a:srgbClr val="FF0000"/>
                </a:solidFill>
              </a:rPr>
              <a:t>mononeuropathy</a:t>
            </a:r>
            <a:endParaRPr lang="en-US" b="1" dirty="0">
              <a:solidFill>
                <a:srgbClr val="FF0000"/>
              </a:solidFill>
            </a:endParaRPr>
          </a:p>
        </p:txBody>
      </p:sp>
    </p:spTree>
    <p:extLst>
      <p:ext uri="{BB962C8B-B14F-4D97-AF65-F5344CB8AC3E}">
        <p14:creationId xmlns:p14="http://schemas.microsoft.com/office/powerpoint/2010/main" val="33629614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M1028670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2009-05-30T20:45:45+00:00</AssetStart>
    <PublishStatusLookup xmlns="4873beb7-5857-4685-be1f-d57550cc96cc">
      <Value>265040</Value>
      <Value>1317059</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(Blue brushed metal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TP010286706</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193. 196. 196</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(Blue brushed metal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116723</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Props1.xml><?xml version="1.0" encoding="utf-8"?>
<ds:datastoreItem xmlns:ds="http://schemas.openxmlformats.org/officeDocument/2006/customXml" ds:itemID="{3E07E0F2-3226-4DAB-8584-0DAA96165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5FAED-2C87-424D-9EA0-7C56B5DB8425}">
  <ds:schemaRefs>
    <ds:schemaRef ds:uri="http://schemas.microsoft.com/sharepoint/v3/contenttype/forms"/>
  </ds:schemaRefs>
</ds:datastoreItem>
</file>

<file path=customXml/itemProps3.xml><?xml version="1.0" encoding="utf-8"?>
<ds:datastoreItem xmlns:ds="http://schemas.openxmlformats.org/officeDocument/2006/customXml" ds:itemID="{10E1FC56-22A2-483A-BD95-C7A75AA748D4}">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TM10286706</Template>
  <TotalTime>1415</TotalTime>
  <Words>4010</Words>
  <Application>Microsoft Macintosh PowerPoint</Application>
  <PresentationFormat>On-screen Show (4:3)</PresentationFormat>
  <Paragraphs>335</Paragraphs>
  <Slides>25</Slides>
  <Notes>23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TM10286706</vt:lpstr>
      <vt:lpstr>White with Courier font for code slides</vt:lpstr>
      <vt:lpstr>Integral</vt:lpstr>
      <vt:lpstr>Neuropathology Conference Case Presentation</vt:lpstr>
      <vt:lpstr>HPI – Patient “JW”</vt:lpstr>
      <vt:lpstr>HPI – Patient “JW”</vt:lpstr>
      <vt:lpstr>Histories</vt:lpstr>
      <vt:lpstr>Physical Exam</vt:lpstr>
      <vt:lpstr>Basic Labs</vt:lpstr>
      <vt:lpstr>MRI Brain w/o</vt:lpstr>
      <vt:lpstr>MRI Brain w/o</vt:lpstr>
      <vt:lpstr>More Labs</vt:lpstr>
      <vt:lpstr>Vasculitis: Definitions</vt:lpstr>
      <vt:lpstr>Histopathology of vasculitis</vt:lpstr>
      <vt:lpstr>Histopathology of vasculitis</vt:lpstr>
      <vt:lpstr>Vasculitis: Classification Schemes</vt:lpstr>
      <vt:lpstr>CHCC2012</vt:lpstr>
      <vt:lpstr>Large Vessel Vasculitis</vt:lpstr>
      <vt:lpstr>Medium Vessel Vasculitis</vt:lpstr>
      <vt:lpstr>Small Vessel Vasculitis</vt:lpstr>
      <vt:lpstr>ANCA-Associated Vasculitis</vt:lpstr>
      <vt:lpstr>ANCA-Associated Vasculitis - cont</vt:lpstr>
      <vt:lpstr>Immune Complex Small Vessel Vasculitis</vt:lpstr>
      <vt:lpstr>Secondary Systemic vasculitis</vt:lpstr>
      <vt:lpstr>Primary CNS vasculitis</vt:lpstr>
      <vt:lpstr>Primary CNS vasculitis</vt:lpstr>
      <vt:lpstr>Primary CNS vasculitis</vt:lpstr>
      <vt:lpstr>Back to “JW”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 brushed metal design)</dc:title>
  <dc:creator>Microsoft Corp.</dc:creator>
  <cp:lastModifiedBy>Clayton Wiley</cp:lastModifiedBy>
  <cp:revision>45</cp:revision>
  <dcterms:created xsi:type="dcterms:W3CDTF">2008-08-21T01:50:21Z</dcterms:created>
  <dcterms:modified xsi:type="dcterms:W3CDTF">2016-07-25T18:12:03Z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419;#zpp140;#79;#tpl120;#65;#zpp120</vt:lpwstr>
  </property>
  <property fmtid="{D5CDD505-2E9C-101B-9397-08002B2CF9AE}" pid="8" name="PolicheckCounter">
    <vt:lpwstr>0</vt:lpwstr>
  </property>
  <property fmtid="{D5CDD505-2E9C-101B-9397-08002B2CF9AE}" pid="9" name="APTrustLevel">
    <vt:r8>1</vt:r8>
  </property>
</Properties>
</file>