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sldIdLst>
    <p:sldId id="256" r:id="rId2"/>
    <p:sldId id="302" r:id="rId3"/>
    <p:sldId id="304" r:id="rId4"/>
    <p:sldId id="333" r:id="rId5"/>
    <p:sldId id="260" r:id="rId6"/>
    <p:sldId id="336" r:id="rId7"/>
    <p:sldId id="305" r:id="rId8"/>
    <p:sldId id="315" r:id="rId9"/>
    <p:sldId id="349" r:id="rId10"/>
    <p:sldId id="316" r:id="rId11"/>
    <p:sldId id="354" r:id="rId12"/>
    <p:sldId id="357" r:id="rId13"/>
    <p:sldId id="306" r:id="rId14"/>
    <p:sldId id="353" r:id="rId15"/>
    <p:sldId id="318" r:id="rId16"/>
    <p:sldId id="319" r:id="rId17"/>
    <p:sldId id="337" r:id="rId18"/>
    <p:sldId id="307" r:id="rId19"/>
    <p:sldId id="320" r:id="rId20"/>
    <p:sldId id="350" r:id="rId21"/>
    <p:sldId id="321" r:id="rId22"/>
    <p:sldId id="355" r:id="rId23"/>
    <p:sldId id="323" r:id="rId24"/>
    <p:sldId id="308" r:id="rId25"/>
    <p:sldId id="328" r:id="rId26"/>
    <p:sldId id="327" r:id="rId27"/>
    <p:sldId id="324" r:id="rId28"/>
    <p:sldId id="329" r:id="rId29"/>
    <p:sldId id="310" r:id="rId30"/>
    <p:sldId id="330" r:id="rId31"/>
    <p:sldId id="331" r:id="rId32"/>
    <p:sldId id="332" r:id="rId33"/>
    <p:sldId id="325" r:id="rId34"/>
    <p:sldId id="356" r:id="rId35"/>
    <p:sldId id="338" r:id="rId36"/>
    <p:sldId id="311" r:id="rId37"/>
    <p:sldId id="335" r:id="rId38"/>
    <p:sldId id="340" r:id="rId39"/>
    <p:sldId id="348" r:id="rId40"/>
    <p:sldId id="339" r:id="rId41"/>
    <p:sldId id="341" r:id="rId42"/>
    <p:sldId id="342" r:id="rId43"/>
    <p:sldId id="326" r:id="rId44"/>
    <p:sldId id="312" r:id="rId45"/>
    <p:sldId id="343" r:id="rId46"/>
    <p:sldId id="344" r:id="rId47"/>
    <p:sldId id="345" r:id="rId48"/>
    <p:sldId id="313" r:id="rId49"/>
    <p:sldId id="346" r:id="rId50"/>
    <p:sldId id="347" r:id="rId51"/>
    <p:sldId id="301" r:id="rId52"/>
    <p:sldId id="352" r:id="rId53"/>
    <p:sldId id="351" r:id="rId54"/>
    <p:sldId id="259" r:id="rId55"/>
    <p:sldId id="262" r:id="rId56"/>
    <p:sldId id="263" r:id="rId57"/>
    <p:sldId id="264" r:id="rId58"/>
    <p:sldId id="265" r:id="rId59"/>
    <p:sldId id="267" r:id="rId60"/>
    <p:sldId id="268" r:id="rId61"/>
    <p:sldId id="269" r:id="rId62"/>
    <p:sldId id="270" r:id="rId63"/>
    <p:sldId id="271" r:id="rId64"/>
    <p:sldId id="272" r:id="rId65"/>
    <p:sldId id="273" r:id="rId66"/>
    <p:sldId id="274" r:id="rId67"/>
    <p:sldId id="275" r:id="rId68"/>
    <p:sldId id="276" r:id="rId69"/>
    <p:sldId id="277" r:id="rId70"/>
    <p:sldId id="278" r:id="rId71"/>
    <p:sldId id="279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314" r:id="rId83"/>
    <p:sldId id="290" r:id="rId84"/>
    <p:sldId id="291" r:id="rId85"/>
    <p:sldId id="292" r:id="rId86"/>
    <p:sldId id="293" r:id="rId87"/>
    <p:sldId id="294" r:id="rId88"/>
    <p:sldId id="295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 autoAdjust="0"/>
    <p:restoredTop sz="74394" autoAdjust="0"/>
  </p:normalViewPr>
  <p:slideViewPr>
    <p:cSldViewPr>
      <p:cViewPr varScale="1">
        <p:scale>
          <a:sx n="79" d="100"/>
          <a:sy n="79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730B-2F98-4A92-813A-E8A88A9E056C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6647-E7F8-4188-A25D-537A8F1B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disease?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5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2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 decrease of amyloid in </a:t>
            </a:r>
            <a:r>
              <a:rPr lang="en-US" dirty="0" err="1" smtClean="0"/>
              <a:t>csf</a:t>
            </a:r>
            <a:r>
              <a:rPr lang="en-US" dirty="0" smtClean="0"/>
              <a:t>, increase in tau in </a:t>
            </a:r>
            <a:r>
              <a:rPr lang="en-US" dirty="0" err="1" smtClean="0"/>
              <a:t>csf</a:t>
            </a:r>
            <a:r>
              <a:rPr lang="en-US" dirty="0" smtClean="0"/>
              <a:t> with disease progression.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diseases?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6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>
              <a:buClr>
                <a:srgbClr val="929292"/>
              </a:buClr>
              <a:buSzPct val="60000"/>
              <a:buFont typeface="Zapf Dingbats" charset="0"/>
              <a:buChar char="❖"/>
            </a:pPr>
            <a:r>
              <a:rPr lang="en-US" altLang="en-US" dirty="0" err="1" smtClean="0"/>
              <a:t>Neuromelanin</a:t>
            </a:r>
            <a:r>
              <a:rPr lang="en-US" altLang="en-US" dirty="0" smtClean="0"/>
              <a:t> produced in association with Dopamine</a:t>
            </a:r>
          </a:p>
          <a:p>
            <a:pPr lvl="1" algn="l" eaLnBrk="1">
              <a:buClr>
                <a:srgbClr val="929292"/>
              </a:buClr>
              <a:buSzPct val="60000"/>
              <a:buFont typeface="Zapf Dingbats" charset="0"/>
              <a:buChar char="❖"/>
            </a:pPr>
            <a:r>
              <a:rPr lang="en-US" altLang="en-US" dirty="0" smtClean="0"/>
              <a:t>Loss of Dopamine production = Loss of </a:t>
            </a:r>
            <a:r>
              <a:rPr lang="en-US" altLang="en-US" dirty="0" err="1" smtClean="0"/>
              <a:t>neuromelanin</a:t>
            </a:r>
            <a:endParaRPr lang="en-US" altLang="en-US" dirty="0" smtClean="0"/>
          </a:p>
          <a:p>
            <a:pPr lvl="2" algn="l" eaLnBrk="1">
              <a:buClr>
                <a:srgbClr val="929292"/>
              </a:buClr>
              <a:buSzPct val="60000"/>
              <a:buFont typeface="Zapf Dingbats" charset="0"/>
              <a:buChar char="❖"/>
            </a:pPr>
            <a:r>
              <a:rPr lang="en-US" altLang="en-US" dirty="0" err="1" smtClean="0"/>
              <a:t>Neuromelanin</a:t>
            </a:r>
            <a:r>
              <a:rPr lang="en-US" altLang="en-US" dirty="0" smtClean="0"/>
              <a:t> distributes into nearby tissues where it is </a:t>
            </a:r>
            <a:r>
              <a:rPr lang="en-US" altLang="en-US" dirty="0" err="1" smtClean="0"/>
              <a:t>phagocytosed</a:t>
            </a:r>
            <a:endParaRPr lang="en-US" altLang="en-US" dirty="0" smtClean="0"/>
          </a:p>
          <a:p>
            <a:pPr lvl="3" algn="l" eaLnBrk="1">
              <a:buClr>
                <a:srgbClr val="929292"/>
              </a:buClr>
              <a:buSzPct val="60000"/>
              <a:buFont typeface="Zapf Dingbats" charset="0"/>
              <a:buChar char="❖"/>
            </a:pPr>
            <a:r>
              <a:rPr lang="en-US" altLang="en-US" dirty="0" smtClean="0"/>
              <a:t>Depigmentation of the SN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Cortical </a:t>
            </a:r>
            <a:r>
              <a:rPr lang="en-US" dirty="0" err="1" smtClean="0"/>
              <a:t>Lewy</a:t>
            </a:r>
            <a:r>
              <a:rPr lang="en-US" dirty="0" smtClean="0"/>
              <a:t> bodies, in contrast to brain stem </a:t>
            </a:r>
            <a:r>
              <a:rPr lang="en-US" dirty="0" err="1" smtClean="0"/>
              <a:t>Lewy</a:t>
            </a:r>
            <a:r>
              <a:rPr lang="en-US" dirty="0" smtClean="0"/>
              <a:t> bodies, do not have a distinct halo. They are </a:t>
            </a:r>
            <a:r>
              <a:rPr lang="en-US" dirty="0" err="1" smtClean="0"/>
              <a:t>eosinophilic</a:t>
            </a:r>
            <a:r>
              <a:rPr lang="en-US" dirty="0" smtClean="0"/>
              <a:t>, usually round, most frequently found in the lower cortical layers (V and VI), and most numerous in the temporal, insular, and cingulate cortices. Cortical </a:t>
            </a:r>
            <a:r>
              <a:rPr lang="en-US" dirty="0" err="1" smtClean="0"/>
              <a:t>Lewy</a:t>
            </a:r>
            <a:r>
              <a:rPr lang="en-US" dirty="0" smtClean="0"/>
              <a:t> bodies are also ubiquitin and α-</a:t>
            </a:r>
            <a:r>
              <a:rPr lang="en-US" dirty="0" err="1" smtClean="0"/>
              <a:t>synuclein</a:t>
            </a:r>
            <a:r>
              <a:rPr lang="en-US" dirty="0" smtClean="0"/>
              <a:t> </a:t>
            </a:r>
            <a:r>
              <a:rPr lang="en-US" dirty="0" err="1" smtClean="0"/>
              <a:t>immunoreactive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MSA-P, comprising 80% of all MSA, </a:t>
            </a:r>
            <a:r>
              <a:rPr lang="en-US" dirty="0" err="1" smtClean="0"/>
              <a:t>parkinsonian</a:t>
            </a:r>
            <a:r>
              <a:rPr lang="en-US" dirty="0" smtClean="0"/>
              <a:t> signs and symptoms are typically </a:t>
            </a:r>
            <a:r>
              <a:rPr lang="en-US" dirty="0" err="1" smtClean="0"/>
              <a:t>bradykinesia</a:t>
            </a:r>
            <a:r>
              <a:rPr lang="en-US" dirty="0" smtClean="0"/>
              <a:t>, rigidity, postural instability, and a postural/action tremor rather than the classic pill-rolling tremor seen in Parkinson's disease. These symptoms are usually poorly responsive to long-term levodopa therapy. In MSA-C, typical findings are gait and limb ataxia, cerebellar dysarthria, and </a:t>
            </a:r>
            <a:r>
              <a:rPr lang="en-US" dirty="0" err="1" smtClean="0"/>
              <a:t>oculomotor</a:t>
            </a:r>
            <a:r>
              <a:rPr lang="en-US" dirty="0" smtClean="0"/>
              <a:t> dysfunction. Babinski signs and </a:t>
            </a:r>
            <a:r>
              <a:rPr lang="en-US" dirty="0" err="1" smtClean="0"/>
              <a:t>hyperreflexia</a:t>
            </a:r>
            <a:r>
              <a:rPr lang="en-US" dirty="0" smtClean="0"/>
              <a:t> may be present in either type of MSA.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diseases?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Prognosis: 5-10yr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smtClean="0"/>
              <a:t>Approximately 15% of patients with FTD also develop motor neuron disease (FTD-MND).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36647-E7F8-4188-A25D-537A8F1B20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3ADB6B-931E-480E-90FC-5A5870D8667B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11FA78-A302-4D5E-9921-634B32662E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eurodegenerative/ND2.svs/view.apml?cwidth=850&amp;cheight=539&amp;chost=image.upmc.edu:8080&amp;csis=0" TargetMode="External"/><Relationship Id="rId4" Type="http://schemas.openxmlformats.org/officeDocument/2006/relationships/hyperlink" Target="http://image.upmc.edu:8080/NeuroPathology/Neurodegenerative/ND4.svs/view.apml?cwidth=850&amp;cheight=539&amp;chost=image.upmc.edu:8080&amp;csis=0" TargetMode="External"/><Relationship Id="rId5" Type="http://schemas.openxmlformats.org/officeDocument/2006/relationships/hyperlink" Target="http://image.upmc.edu:8080/NeuroPathology/Neurodegenerative/ND3.svs/view.apml?cwidth=850&amp;cheight=539&amp;chost=image.upmc.edu:8080&amp;csis=0" TargetMode="External"/><Relationship Id="rId6" Type="http://schemas.openxmlformats.org/officeDocument/2006/relationships/hyperlink" Target="http://image.upmc.edu:8080/NeuroPathology/Neurodegenerative/ND5.svs/view.apml?cwidth=850&amp;cheight=539&amp;chost=image.upmc.edu:8080&amp;csis=0" TargetMode="External"/><Relationship Id="rId7" Type="http://schemas.openxmlformats.org/officeDocument/2006/relationships/hyperlink" Target="http://image.upmc.edu:8080/NeuroPathology/Neurodegenerative/ND6.svs/view.apml?cwidth=850&amp;cheight=539&amp;chost=image.upmc.edu:8080&amp;csis=0" TargetMode="External"/><Relationship Id="rId8" Type="http://schemas.openxmlformats.org/officeDocument/2006/relationships/hyperlink" Target="http://image.upmc.edu:8080/NeuroPathology/Neurodegenerative/ND.7A.svs/view.apml?cwidth=1003&amp;cheight=598&amp;chost=image.upmc.edu:8080&amp;csis=0" TargetMode="External"/><Relationship Id="rId9" Type="http://schemas.openxmlformats.org/officeDocument/2006/relationships/hyperlink" Target="http://image.upmc.edu:8080/NeuroPathology/Neurodegenerative/ND.12D.svs/view.apml?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eurodegenerative/ND1.svs/view.apml?cwidth=850&amp;cheight=539&amp;chost=image.upmc.edu:8080&amp;csis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eurodegenerative/ND.51h.svs/view.apml?X=-0.33555537022859&amp;Y=0.00824113793206101&amp;zoom=50" TargetMode="External"/><Relationship Id="rId4" Type="http://schemas.openxmlformats.org/officeDocument/2006/relationships/hyperlink" Target="http://image.upmc.edu:8080/NeuroPathology/Neurodegenerative/ND.8C.svs/view.apml?X=0.358240960322731&amp;Y=0.205566921239357&amp;zoom=100" TargetMode="External"/><Relationship Id="rId5" Type="http://schemas.openxmlformats.org/officeDocument/2006/relationships/hyperlink" Target="http://image.upmc.edu:8080/NeuroPathology/Neurodegenerative/ND.9D.svs/view.apml?cwidth=937&amp;cheight=526&amp;chost=image.upmc.edu:8080&amp;csi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eurodegenerative/ND.51g.svs/view.apml?X=-0.37229995017439&amp;Y=0.0348690878645474&amp;zoom=10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eurodegenerative/ND.51h.svs/view.apml?X=-0.33555537022859&amp;Y=0.00824113793206101&amp;zoom=50" TargetMode="External"/><Relationship Id="rId4" Type="http://schemas.openxmlformats.org/officeDocument/2006/relationships/hyperlink" Target="http://image.upmc.edu:8080/NeuroPathology/Neurodegenerative/ND.8C.svs/view.apml?X=0.358240960322731&amp;Y=0.205566921239357&amp;zoom=100" TargetMode="External"/><Relationship Id="rId5" Type="http://schemas.openxmlformats.org/officeDocument/2006/relationships/hyperlink" Target="http://image.upmc.edu:8080/NeuroPathology/Neurodegenerative/ND.9D.svs/view.apml?cwidth=937&amp;cheight=526&amp;chost=image.upmc.edu:8080&amp;csi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eurodegenerative/ND.51g.svs/view.apml?X=-0.37229995017439&amp;Y=0.0348690878645474&amp;zoom=10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eurodegenerative/ND.51h.svs/view.apml?X=-0.33555537022859&amp;Y=0.00824113793206101&amp;zoom=50" TargetMode="External"/><Relationship Id="rId4" Type="http://schemas.openxmlformats.org/officeDocument/2006/relationships/hyperlink" Target="http://image.upmc.edu:8080/NeuroPathology/Neurodegenerative/ND.8C.svs/view.apml?X=0.358240960322731&amp;Y=0.205566921239357&amp;zoom=100" TargetMode="External"/><Relationship Id="rId5" Type="http://schemas.openxmlformats.org/officeDocument/2006/relationships/hyperlink" Target="http://image.upmc.edu:8080/NeuroPathology/Neurodegenerative/ND.9D.svs/view.apml?cwidth=937&amp;cheight=526&amp;chost=image.upmc.edu:8080&amp;csi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eurodegenerative/ND.51g.svs/view.apml?X=-0.37229995017439&amp;Y=0.0348690878645474&amp;zoom=10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eurodegenerative/ND.10B.svs/view.apml?cwidth=1097&amp;cheight=996&amp;chost=image.upmc.edu:8080&amp;csis=0" TargetMode="External"/><Relationship Id="rId4" Type="http://schemas.openxmlformats.org/officeDocument/2006/relationships/hyperlink" Target="http://image.upmc.edu:8080/NeuroPathology/Neurodegenerative/ND.10C.svs/view.apml?cwidth=1097&amp;cheight=996&amp;chost=image.upmc.edu:8080&amp;csis=0" TargetMode="External"/><Relationship Id="rId5" Type="http://schemas.openxmlformats.org/officeDocument/2006/relationships/hyperlink" Target="http://image.upmc.edu:8080/NeuroPathology/Neurodegenerative/ND.10D.svs/view.apml?X=0.0351952861952862&amp;Y=0.119317273495454&amp;zoom=100" TargetMode="External"/><Relationship Id="rId6" Type="http://schemas.openxmlformats.org/officeDocument/2006/relationships/hyperlink" Target="http://image.upmc.edu:8080/NeuroPathology/Neurodegenerative/ND32.svs/view.apml?cwidth=850&amp;cheight=539&amp;chost=image.upmc.edu:8080&amp;csis=0" TargetMode="External"/><Relationship Id="rId7" Type="http://schemas.openxmlformats.org/officeDocument/2006/relationships/hyperlink" Target="http://image.upmc.edu:8080/NeuroPathology/Neurodegenerative/ND33.svs/view.apml?cwidth=850&amp;cheight=539&amp;chost=image.upmc.edu:8080&amp;csis=0" TargetMode="External"/><Relationship Id="rId8" Type="http://schemas.openxmlformats.org/officeDocument/2006/relationships/hyperlink" Target="http://image.upmc.edu:8080/NeuroPathology/Neurodegenerative/ND34.svs/view.apml?cwidth=850&amp;cheight=539&amp;chost=image.upmc.edu:8080&amp;csi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eurodegenerative/ND.10A.svs/view.apml?cwidth=1097&amp;cheight=996&amp;chost=image.upmc.edu:8080&amp;csis=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0075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spinal/fsp.html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14600"/>
            <a:ext cx="3313355" cy="82923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Neurodegenerative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Neuropath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8999"/>
            <a:ext cx="2209800" cy="2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01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Alzheimer’s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19600"/>
          </a:xfrm>
          <a:ln>
            <a:noFill/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Gross</a:t>
            </a:r>
            <a:r>
              <a:rPr lang="en-US" sz="2000" dirty="0"/>
              <a:t>:</a:t>
            </a:r>
            <a:endParaRPr lang="en-US" sz="2000" dirty="0" smtClean="0"/>
          </a:p>
          <a:p>
            <a:r>
              <a:rPr lang="en-US" sz="1800" dirty="0" smtClean="0"/>
              <a:t>Diffuse </a:t>
            </a:r>
            <a:r>
              <a:rPr lang="en-US" sz="1800" dirty="0" err="1"/>
              <a:t>gyral</a:t>
            </a:r>
            <a:r>
              <a:rPr lang="en-US" sz="1800" dirty="0"/>
              <a:t> atrophy and ventricular dilatation, with most severe involvement of the </a:t>
            </a:r>
            <a:r>
              <a:rPr lang="en-US" sz="1800" dirty="0">
                <a:solidFill>
                  <a:srgbClr val="FF0000"/>
                </a:solidFill>
              </a:rPr>
              <a:t>temporal cortex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amygdala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hippocampus</a:t>
            </a:r>
            <a:r>
              <a:rPr lang="en-US" sz="1800" dirty="0"/>
              <a:t>, and </a:t>
            </a:r>
            <a:r>
              <a:rPr lang="en-US" sz="1800" dirty="0" err="1">
                <a:solidFill>
                  <a:srgbClr val="FF0000"/>
                </a:solidFill>
              </a:rPr>
              <a:t>entorhinal</a:t>
            </a:r>
            <a:r>
              <a:rPr lang="en-US" sz="1800" dirty="0">
                <a:solidFill>
                  <a:srgbClr val="FF0000"/>
                </a:solidFill>
              </a:rPr>
              <a:t> cortex </a:t>
            </a:r>
            <a:r>
              <a:rPr lang="en-US" sz="1800" dirty="0"/>
              <a:t>with relative sparing of the occipital lobe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marL="68580" indent="0">
              <a:buNone/>
            </a:pPr>
            <a:r>
              <a:rPr lang="en-US" sz="2000" b="1" dirty="0" smtClean="0"/>
              <a:t>Microscopic:</a:t>
            </a:r>
            <a:endParaRPr lang="en-US" sz="2000" dirty="0"/>
          </a:p>
          <a:p>
            <a:r>
              <a:rPr lang="en-US" sz="1800" i="1" dirty="0">
                <a:solidFill>
                  <a:schemeClr val="tx1"/>
                </a:solidFill>
              </a:rPr>
              <a:t>E</a:t>
            </a:r>
            <a:r>
              <a:rPr lang="en-US" sz="1800" i="1" dirty="0" smtClean="0">
                <a:solidFill>
                  <a:schemeClr val="tx1"/>
                </a:solidFill>
              </a:rPr>
              <a:t>xtracellular </a:t>
            </a:r>
            <a:r>
              <a:rPr lang="en-US" sz="1800" dirty="0" smtClean="0">
                <a:solidFill>
                  <a:srgbClr val="7030A0"/>
                </a:solidFill>
              </a:rPr>
              <a:t>beta amyloid plaques </a:t>
            </a:r>
            <a:r>
              <a:rPr lang="en-US" sz="1800" dirty="0">
                <a:solidFill>
                  <a:schemeClr val="tx1"/>
                </a:solidFill>
              </a:rPr>
              <a:t>found </a:t>
            </a:r>
            <a:r>
              <a:rPr lang="en-US" sz="1800" u="sng" dirty="0">
                <a:solidFill>
                  <a:schemeClr val="tx1"/>
                </a:solidFill>
              </a:rPr>
              <a:t>throughout the </a:t>
            </a:r>
            <a:r>
              <a:rPr lang="en-US" sz="1800" u="sng" dirty="0" err="1" smtClean="0">
                <a:solidFill>
                  <a:schemeClr val="tx1"/>
                </a:solidFill>
              </a:rPr>
              <a:t>neocortex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r>
              <a:rPr lang="en-US" sz="1800" i="1" dirty="0" smtClean="0">
                <a:solidFill>
                  <a:schemeClr val="tx1"/>
                </a:solidFill>
              </a:rPr>
              <a:t>Intracellular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tau NFTs </a:t>
            </a:r>
            <a:r>
              <a:rPr lang="en-US" sz="1800" dirty="0">
                <a:solidFill>
                  <a:schemeClr val="tx1"/>
                </a:solidFill>
              </a:rPr>
              <a:t>most </a:t>
            </a:r>
            <a:r>
              <a:rPr lang="en-US" sz="1800" dirty="0" smtClean="0">
                <a:solidFill>
                  <a:schemeClr val="tx1"/>
                </a:solidFill>
              </a:rPr>
              <a:t>numerous </a:t>
            </a: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u="sng" dirty="0" smtClean="0">
                <a:solidFill>
                  <a:schemeClr val="tx1"/>
                </a:solidFill>
              </a:rPr>
              <a:t>hippocampus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amygdala</a:t>
            </a:r>
            <a:r>
              <a:rPr lang="en-US" sz="1800" dirty="0" smtClean="0">
                <a:solidFill>
                  <a:schemeClr val="tx1"/>
                </a:solidFill>
              </a:rPr>
              <a:t>, and </a:t>
            </a:r>
            <a:r>
              <a:rPr lang="en-US" sz="1800" u="sng" dirty="0" err="1" smtClean="0">
                <a:solidFill>
                  <a:schemeClr val="tx1"/>
                </a:solidFill>
              </a:rPr>
              <a:t>entorhinal</a:t>
            </a:r>
            <a:r>
              <a:rPr lang="en-US" sz="1800" u="sng" dirty="0" smtClean="0">
                <a:solidFill>
                  <a:schemeClr val="tx1"/>
                </a:solidFill>
              </a:rPr>
              <a:t> cortex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but usually </a:t>
            </a:r>
            <a:r>
              <a:rPr lang="en-US" sz="1800" dirty="0"/>
              <a:t>also in the </a:t>
            </a:r>
            <a:r>
              <a:rPr lang="en-US" sz="1800" dirty="0" err="1" smtClean="0"/>
              <a:t>neocortex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Neurology 11.12.15\My Lectures\Neurodegenerative Neuropathology\Neurodegenerative Neuropath Images\braak staging alzhei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29400" cy="4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8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7" y="2139109"/>
            <a:ext cx="7543800" cy="20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0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9779"/>
            <a:ext cx="7539797" cy="4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3146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4-03-04 at 2.0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10037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1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45718" tIns="45718" rIns="45718" bIns="45718"/>
          <a:lstStyle/>
          <a:p>
            <a:pPr defTabSz="321457"/>
            <a:r>
              <a:rPr lang="en-US" altLang="en-US" sz="4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Alzheimer’s Disease</a:t>
            </a:r>
            <a:endParaRPr lang="en-US" alt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45718" tIns="45718" rIns="45718" bIns="45718" anchor="t"/>
          <a:lstStyle/>
          <a:p>
            <a:pPr marL="331503" indent="-331503" defTabSz="321457">
              <a:spcBef>
                <a:spcPts val="492"/>
              </a:spcBef>
              <a:buFontTx/>
              <a:buChar char="•"/>
            </a:pPr>
            <a:r>
              <a:rPr lang="en-US" altLang="en-US" sz="31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Frontal Lobe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2"/>
              </a:rPr>
              <a:t>H&amp;E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3"/>
              </a:rPr>
              <a:t>Bielschowsky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</a:t>
            </a:r>
            <a:r>
              <a:rPr lang="en-US" altLang="en-US" sz="2700">
                <a:solidFill>
                  <a:srgbClr val="0000FF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  <a:hlinkClick r:id="rId4"/>
              </a:rPr>
              <a:t>β</a:t>
            </a: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4"/>
              </a:rPr>
              <a:t>Amyloid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 </a:t>
            </a: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5"/>
              </a:rPr>
              <a:t>ptau</a:t>
            </a:r>
            <a:endParaRPr lang="en-US" altLang="en-US" sz="27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331503" indent="-331503" defTabSz="321457">
              <a:spcBef>
                <a:spcPts val="492"/>
              </a:spcBef>
              <a:buFontTx/>
              <a:buChar char="•"/>
            </a:pPr>
            <a:r>
              <a:rPr lang="en-US" altLang="en-US" sz="31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Hippocampus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6"/>
              </a:rPr>
              <a:t>H&amp;E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 sz="27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7"/>
              </a:rPr>
              <a:t>Bielschowsky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 sz="27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β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Amyloid, ptau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Mesial Temporal Sclerosis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8"/>
              </a:rPr>
              <a:t>H&amp;E</a:t>
            </a: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Bielschowsky, 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Cerebral Amyloid angiopathy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  <a:hlinkClick r:id="rId9"/>
              </a:rPr>
              <a:t>β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9"/>
              </a:rPr>
              <a:t>Amyloid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4817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176" y="2362200"/>
            <a:ext cx="5755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alpha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Synuclein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70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Parkinson Disease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861164" cy="360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7923" y="5625587"/>
            <a:ext cx="165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James Parkinson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626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724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Parkinson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191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MOST COMMON NEURODEGENERATIVE MOVEMENT DISORDER!</a:t>
            </a:r>
          </a:p>
          <a:p>
            <a:r>
              <a:rPr lang="en-US" sz="2200" dirty="0" smtClean="0"/>
              <a:t>Onset: 55 – 65 </a:t>
            </a:r>
            <a:r>
              <a:rPr lang="en-US" sz="2200" dirty="0" err="1" smtClean="0"/>
              <a:t>yo</a:t>
            </a:r>
            <a:endParaRPr lang="en-US" sz="2200" dirty="0" smtClean="0"/>
          </a:p>
          <a:p>
            <a:r>
              <a:rPr lang="en-US" sz="2200" dirty="0" smtClean="0"/>
              <a:t>Manifestations (</a:t>
            </a:r>
            <a:r>
              <a:rPr lang="en-US" sz="2200" b="1" u="sng" dirty="0" smtClean="0"/>
              <a:t>T</a:t>
            </a:r>
            <a:r>
              <a:rPr lang="en-US" sz="2200" b="1" dirty="0" smtClean="0"/>
              <a:t> </a:t>
            </a:r>
            <a:r>
              <a:rPr lang="en-US" sz="2200" b="1" u="sng" dirty="0" smtClean="0"/>
              <a:t>R</a:t>
            </a:r>
            <a:r>
              <a:rPr lang="en-US" sz="2200" b="1" dirty="0" smtClean="0"/>
              <a:t> </a:t>
            </a:r>
            <a:r>
              <a:rPr lang="en-US" sz="2200" b="1" u="sng" dirty="0" smtClean="0"/>
              <a:t>A</a:t>
            </a:r>
            <a:r>
              <a:rPr lang="en-US" sz="2200" b="1" dirty="0" smtClean="0"/>
              <a:t> </a:t>
            </a:r>
            <a:r>
              <a:rPr lang="en-US" sz="2200" b="1" u="sng" dirty="0" smtClean="0"/>
              <a:t>P</a:t>
            </a:r>
            <a:r>
              <a:rPr lang="en-US" sz="2200" dirty="0" smtClean="0"/>
              <a:t>):</a:t>
            </a:r>
          </a:p>
          <a:p>
            <a:pPr lvl="1"/>
            <a:r>
              <a:rPr lang="en-US" dirty="0" smtClean="0"/>
              <a:t>Resting / Pill rolling </a:t>
            </a:r>
            <a:r>
              <a:rPr lang="en-US" b="1" u="sng" dirty="0" smtClean="0"/>
              <a:t>T</a:t>
            </a:r>
            <a:r>
              <a:rPr lang="en-US" dirty="0" smtClean="0"/>
              <a:t>remor</a:t>
            </a:r>
          </a:p>
          <a:p>
            <a:pPr lvl="1"/>
            <a:r>
              <a:rPr lang="en-US" dirty="0" smtClean="0"/>
              <a:t>Cogwheel </a:t>
            </a:r>
            <a:r>
              <a:rPr lang="en-US" b="1" u="sng" dirty="0" smtClean="0"/>
              <a:t>R</a:t>
            </a:r>
            <a:r>
              <a:rPr lang="en-US" dirty="0" smtClean="0"/>
              <a:t>igidity</a:t>
            </a:r>
          </a:p>
          <a:p>
            <a:pPr lvl="1"/>
            <a:r>
              <a:rPr lang="en-US" b="1" u="sng" dirty="0" err="1" smtClean="0"/>
              <a:t>A</a:t>
            </a:r>
            <a:r>
              <a:rPr lang="en-US" dirty="0" err="1" smtClean="0"/>
              <a:t>kinesia</a:t>
            </a:r>
            <a:r>
              <a:rPr lang="en-US" dirty="0" smtClean="0"/>
              <a:t> / </a:t>
            </a:r>
            <a:r>
              <a:rPr lang="en-US" dirty="0" err="1" smtClean="0"/>
              <a:t>Bradykinesia</a:t>
            </a:r>
            <a:endParaRPr lang="en-US" dirty="0" smtClean="0"/>
          </a:p>
          <a:p>
            <a:pPr lvl="1"/>
            <a:r>
              <a:rPr lang="en-US" b="1" u="sng" dirty="0" smtClean="0"/>
              <a:t>P</a:t>
            </a:r>
            <a:r>
              <a:rPr lang="en-US" dirty="0" smtClean="0"/>
              <a:t>ostural Instability</a:t>
            </a:r>
          </a:p>
          <a:p>
            <a:pPr lvl="1"/>
            <a:r>
              <a:rPr lang="en-US" dirty="0" smtClean="0"/>
              <a:t>And… </a:t>
            </a:r>
            <a:r>
              <a:rPr lang="en-US" dirty="0" err="1" smtClean="0"/>
              <a:t>Hypomimia</a:t>
            </a:r>
            <a:r>
              <a:rPr lang="en-US" dirty="0" smtClean="0"/>
              <a:t> (masked face), RBD, </a:t>
            </a:r>
            <a:r>
              <a:rPr lang="en-US" dirty="0" err="1" smtClean="0"/>
              <a:t>Orthostasis</a:t>
            </a:r>
            <a:r>
              <a:rPr lang="en-US" dirty="0" smtClean="0"/>
              <a:t>, Dementia, </a:t>
            </a:r>
            <a:r>
              <a:rPr lang="en-US" dirty="0" err="1" smtClean="0"/>
              <a:t>Punding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Neurodegenerates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572000"/>
          </a:xfrm>
        </p:spPr>
        <p:txBody>
          <a:bodyPr/>
          <a:lstStyle/>
          <a:p>
            <a:r>
              <a:rPr lang="en-US" dirty="0" smtClean="0"/>
              <a:t>Alzheimer Disease</a:t>
            </a:r>
          </a:p>
          <a:p>
            <a:r>
              <a:rPr lang="en-US" dirty="0" smtClean="0"/>
              <a:t>Parkinson Disease</a:t>
            </a:r>
          </a:p>
          <a:p>
            <a:r>
              <a:rPr lang="en-US" dirty="0" err="1" smtClean="0"/>
              <a:t>Lewy</a:t>
            </a:r>
            <a:r>
              <a:rPr lang="en-US" dirty="0" smtClean="0"/>
              <a:t> Body Dementia</a:t>
            </a:r>
          </a:p>
          <a:p>
            <a:r>
              <a:rPr lang="en-US" dirty="0" smtClean="0"/>
              <a:t>Multiple Systems Atrophy</a:t>
            </a:r>
          </a:p>
          <a:p>
            <a:r>
              <a:rPr lang="en-US" dirty="0" smtClean="0"/>
              <a:t>FTD / FTLDs</a:t>
            </a:r>
          </a:p>
          <a:p>
            <a:r>
              <a:rPr lang="en-US" dirty="0" smtClean="0"/>
              <a:t>Motor Neuron Diseases</a:t>
            </a:r>
          </a:p>
          <a:p>
            <a:r>
              <a:rPr lang="en-US" dirty="0" smtClean="0"/>
              <a:t>Huntington’s Disease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724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Parkinson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191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Inheritance: MCC (&lt;50yo) = PARK</a:t>
            </a:r>
            <a:r>
              <a:rPr lang="en-US" sz="2200" u="sng" dirty="0" smtClean="0"/>
              <a:t>2</a:t>
            </a:r>
            <a:r>
              <a:rPr lang="en-US" sz="2200" dirty="0" smtClean="0"/>
              <a:t>.. </a:t>
            </a:r>
            <a:r>
              <a:rPr lang="en-US" sz="2200" dirty="0" err="1" smtClean="0"/>
              <a:t>Parkin</a:t>
            </a:r>
            <a:r>
              <a:rPr lang="en-US" sz="2200" dirty="0" smtClean="0"/>
              <a:t> gene</a:t>
            </a:r>
          </a:p>
          <a:p>
            <a:r>
              <a:rPr lang="en-US" sz="2200" dirty="0" smtClean="0"/>
              <a:t>Prognosis: 12+ </a:t>
            </a:r>
            <a:r>
              <a:rPr lang="en-US" sz="2200" dirty="0" err="1" smtClean="0"/>
              <a:t>yrs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1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Parkinson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0386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2200" b="1" dirty="0" smtClean="0"/>
              <a:t>Gross:</a:t>
            </a:r>
          </a:p>
          <a:p>
            <a:r>
              <a:rPr lang="en-US" sz="1900" dirty="0" smtClean="0"/>
              <a:t>Pallor </a:t>
            </a:r>
            <a:r>
              <a:rPr lang="en-US" sz="1900" dirty="0"/>
              <a:t>of the </a:t>
            </a:r>
            <a:r>
              <a:rPr lang="en-US" sz="1900" dirty="0" err="1"/>
              <a:t>substantia</a:t>
            </a:r>
            <a:r>
              <a:rPr lang="en-US" sz="1900" dirty="0"/>
              <a:t> </a:t>
            </a:r>
            <a:r>
              <a:rPr lang="en-US" sz="1900" dirty="0" err="1"/>
              <a:t>nigra</a:t>
            </a:r>
            <a:r>
              <a:rPr lang="en-US" sz="1900" dirty="0"/>
              <a:t> and usually the locus </a:t>
            </a:r>
            <a:r>
              <a:rPr lang="en-US" sz="1900" dirty="0" err="1" smtClean="0"/>
              <a:t>ceruleus</a:t>
            </a:r>
            <a:endParaRPr lang="en-US" sz="1900" dirty="0" smtClean="0"/>
          </a:p>
          <a:p>
            <a:r>
              <a:rPr lang="en-US" sz="1900" dirty="0" smtClean="0"/>
              <a:t>Slight </a:t>
            </a:r>
            <a:r>
              <a:rPr lang="en-US" sz="1900" dirty="0"/>
              <a:t>cortical atrophy and ventricular dilatation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200" b="1" dirty="0" smtClean="0"/>
              <a:t>Microscopic:</a:t>
            </a:r>
          </a:p>
          <a:p>
            <a:r>
              <a:rPr lang="en-US" sz="1900" dirty="0"/>
              <a:t>Loss of </a:t>
            </a:r>
            <a:r>
              <a:rPr lang="en-US" sz="1900" dirty="0" smtClean="0"/>
              <a:t>neurons/depigmentation </a:t>
            </a:r>
            <a:r>
              <a:rPr lang="en-US" sz="1900" dirty="0"/>
              <a:t>in the </a:t>
            </a:r>
            <a:r>
              <a:rPr lang="en-US" sz="1900" u="sng" dirty="0" err="1"/>
              <a:t>substantia</a:t>
            </a:r>
            <a:r>
              <a:rPr lang="en-US" sz="1900" u="sng" dirty="0"/>
              <a:t> </a:t>
            </a:r>
            <a:r>
              <a:rPr lang="en-US" sz="1900" u="sng" dirty="0" err="1" smtClean="0"/>
              <a:t>nigra</a:t>
            </a:r>
            <a:endParaRPr lang="en-US" sz="1900" u="sng" dirty="0" smtClean="0"/>
          </a:p>
          <a:p>
            <a:r>
              <a:rPr lang="en-US" sz="1900" dirty="0" smtClean="0"/>
              <a:t>Presence </a:t>
            </a:r>
            <a:r>
              <a:rPr lang="en-US" sz="1900" dirty="0"/>
              <a:t>of </a:t>
            </a:r>
            <a:r>
              <a:rPr lang="en-US" sz="1900" dirty="0" err="1">
                <a:solidFill>
                  <a:srgbClr val="FF0000"/>
                </a:solidFill>
              </a:rPr>
              <a:t>Lewy</a:t>
            </a:r>
            <a:r>
              <a:rPr lang="en-US" sz="1900" dirty="0">
                <a:solidFill>
                  <a:srgbClr val="FF0000"/>
                </a:solidFill>
              </a:rPr>
              <a:t> bodies in</a:t>
            </a:r>
            <a:r>
              <a:rPr lang="en-US" sz="1900" dirty="0"/>
              <a:t> the </a:t>
            </a:r>
            <a:r>
              <a:rPr lang="en-US" sz="1900" dirty="0" err="1">
                <a:solidFill>
                  <a:srgbClr val="7030A0"/>
                </a:solidFill>
              </a:rPr>
              <a:t>substantia</a:t>
            </a:r>
            <a:r>
              <a:rPr lang="en-US" sz="1900" dirty="0">
                <a:solidFill>
                  <a:srgbClr val="7030A0"/>
                </a:solidFill>
              </a:rPr>
              <a:t> </a:t>
            </a:r>
            <a:r>
              <a:rPr lang="en-US" sz="1900" dirty="0" err="1">
                <a:solidFill>
                  <a:srgbClr val="7030A0"/>
                </a:solidFill>
              </a:rPr>
              <a:t>nigra</a:t>
            </a:r>
            <a:r>
              <a:rPr lang="en-US" sz="1900" dirty="0">
                <a:solidFill>
                  <a:srgbClr val="7030A0"/>
                </a:solidFill>
              </a:rPr>
              <a:t> </a:t>
            </a:r>
            <a:r>
              <a:rPr lang="en-US" sz="1900" dirty="0"/>
              <a:t>and frequently other nuclei (</a:t>
            </a:r>
            <a:r>
              <a:rPr lang="en-US" sz="1900" dirty="0">
                <a:solidFill>
                  <a:srgbClr val="7030A0"/>
                </a:solidFill>
              </a:rPr>
              <a:t>locus </a:t>
            </a:r>
            <a:r>
              <a:rPr lang="en-US" sz="1900" dirty="0" err="1" smtClean="0">
                <a:solidFill>
                  <a:srgbClr val="7030A0"/>
                </a:solidFill>
              </a:rPr>
              <a:t>ceruleus</a:t>
            </a:r>
            <a:r>
              <a:rPr lang="en-US" sz="1900" dirty="0">
                <a:solidFill>
                  <a:srgbClr val="7030A0"/>
                </a:solidFill>
              </a:rPr>
              <a:t>, dorsal motor nucleus of the </a:t>
            </a:r>
            <a:r>
              <a:rPr lang="en-US" sz="1900" dirty="0" err="1">
                <a:solidFill>
                  <a:srgbClr val="7030A0"/>
                </a:solidFill>
              </a:rPr>
              <a:t>vagus</a:t>
            </a:r>
            <a:r>
              <a:rPr lang="en-US" sz="1900" dirty="0">
                <a:solidFill>
                  <a:srgbClr val="7030A0"/>
                </a:solidFill>
              </a:rPr>
              <a:t>, nucleus </a:t>
            </a:r>
            <a:r>
              <a:rPr lang="en-US" sz="1900" dirty="0" err="1">
                <a:solidFill>
                  <a:srgbClr val="7030A0"/>
                </a:solidFill>
              </a:rPr>
              <a:t>basalis</a:t>
            </a:r>
            <a:r>
              <a:rPr lang="en-US" sz="1900" dirty="0">
                <a:solidFill>
                  <a:srgbClr val="7030A0"/>
                </a:solidFill>
              </a:rPr>
              <a:t> of </a:t>
            </a:r>
            <a:r>
              <a:rPr lang="en-US" sz="1900" dirty="0" err="1" smtClean="0">
                <a:solidFill>
                  <a:srgbClr val="7030A0"/>
                </a:solidFill>
              </a:rPr>
              <a:t>Meynert</a:t>
            </a:r>
            <a:r>
              <a:rPr lang="en-US" sz="1900" dirty="0" smtClean="0"/>
              <a:t>)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Cortical </a:t>
            </a:r>
            <a:r>
              <a:rPr lang="en-US" sz="1900" dirty="0" err="1">
                <a:solidFill>
                  <a:srgbClr val="FF0000"/>
                </a:solidFill>
              </a:rPr>
              <a:t>Lewy</a:t>
            </a:r>
            <a:r>
              <a:rPr lang="en-US" sz="1900" dirty="0">
                <a:solidFill>
                  <a:srgbClr val="FF0000"/>
                </a:solidFill>
              </a:rPr>
              <a:t> bodies </a:t>
            </a:r>
            <a:r>
              <a:rPr lang="en-US" sz="1900" dirty="0"/>
              <a:t>are found in essentially all patients with Parkinson's disease </a:t>
            </a:r>
          </a:p>
          <a:p>
            <a:pPr marL="6858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94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3062"/>
            <a:ext cx="762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45718" tIns="45718" rIns="45718" bIns="45718"/>
          <a:lstStyle/>
          <a:p>
            <a:pPr defTabSz="321457"/>
            <a:r>
              <a:rPr lang="en-US" altLang="en-US" sz="35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3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-synucleinopathies</a:t>
            </a:r>
            <a:endParaRPr lang="en-US" altLang="en-US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45718" tIns="45718" rIns="45718" bIns="45718" anchor="t"/>
          <a:lstStyle/>
          <a:p>
            <a:pPr marL="331503" indent="-331503" defTabSz="321457">
              <a:spcBef>
                <a:spcPts val="492"/>
              </a:spcBef>
              <a:buFontTx/>
              <a:buChar char="•"/>
            </a:pPr>
            <a:r>
              <a:rPr lang="en-US" altLang="en-US" sz="31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PD, DLB, MSA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Pathology Lewy Bodies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2"/>
              </a:rPr>
              <a:t>H&amp;E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-synuclein + cytoplasmic inclusions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Neurons –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3"/>
              </a:rPr>
              <a:t>PD</a:t>
            </a: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and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4"/>
              </a:rPr>
              <a:t>DLB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Oligodendroglia -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5"/>
              </a:rPr>
              <a:t>MSA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718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9144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Lewy</a:t>
            </a:r>
            <a:r>
              <a:rPr lang="en-US" dirty="0" smtClean="0">
                <a:solidFill>
                  <a:schemeClr val="tx1"/>
                </a:solidFill>
              </a:rPr>
              <a:t> Body Dementia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58" y="2057400"/>
            <a:ext cx="26289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581650"/>
            <a:ext cx="288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Frederic Heinrich </a:t>
            </a:r>
            <a:r>
              <a:rPr lang="en-US" sz="1400" dirty="0" err="1" smtClean="0"/>
              <a:t>Lewy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55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2286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Lewy</a:t>
            </a:r>
            <a:r>
              <a:rPr lang="en-US" dirty="0" smtClean="0">
                <a:solidFill>
                  <a:schemeClr val="tx1"/>
                </a:solidFill>
              </a:rPr>
              <a:t> Body Dementia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MCC of Dementia! (well this and </a:t>
            </a:r>
            <a:r>
              <a:rPr lang="en-US" sz="2000" dirty="0" err="1" smtClean="0"/>
              <a:t>Vasc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Onset: 70yo +</a:t>
            </a:r>
          </a:p>
          <a:p>
            <a:r>
              <a:rPr lang="en-US" sz="2000" dirty="0" smtClean="0"/>
              <a:t>Manifestations:</a:t>
            </a:r>
          </a:p>
          <a:p>
            <a:pPr lvl="1"/>
            <a:r>
              <a:rPr lang="en-US" sz="2000" dirty="0" smtClean="0"/>
              <a:t>Fluctuating impairment / attention **</a:t>
            </a:r>
          </a:p>
          <a:p>
            <a:pPr lvl="1"/>
            <a:r>
              <a:rPr lang="en-US" sz="2000" u="sng" dirty="0" smtClean="0"/>
              <a:t>Visual</a:t>
            </a:r>
            <a:r>
              <a:rPr lang="en-US" sz="2000" dirty="0" smtClean="0"/>
              <a:t> Hallucinations</a:t>
            </a:r>
          </a:p>
          <a:p>
            <a:pPr lvl="1"/>
            <a:r>
              <a:rPr lang="en-US" sz="2000" dirty="0" smtClean="0"/>
              <a:t>Parkinsonism</a:t>
            </a:r>
          </a:p>
          <a:p>
            <a:r>
              <a:rPr lang="en-US" sz="2000" dirty="0" smtClean="0"/>
              <a:t>Prognosis: 5-10yr </a:t>
            </a:r>
          </a:p>
        </p:txBody>
      </p:sp>
    </p:spTree>
    <p:extLst>
      <p:ext uri="{BB962C8B-B14F-4D97-AF65-F5344CB8AC3E}">
        <p14:creationId xmlns:p14="http://schemas.microsoft.com/office/powerpoint/2010/main" val="168571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2286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Lewy</a:t>
            </a:r>
            <a:r>
              <a:rPr lang="en-US" dirty="0" smtClean="0">
                <a:solidFill>
                  <a:schemeClr val="tx1"/>
                </a:solidFill>
              </a:rPr>
              <a:t> Body Dementia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b="1" dirty="0" smtClean="0"/>
              <a:t>Gross:</a:t>
            </a:r>
          </a:p>
          <a:p>
            <a:r>
              <a:rPr lang="en-US" sz="1900" dirty="0"/>
              <a:t>Diffuse cortical atrophy and ventricular dilatation with concomitant Alzheimer's </a:t>
            </a:r>
            <a:r>
              <a:rPr lang="en-US" sz="1900" dirty="0" smtClean="0"/>
              <a:t>disease</a:t>
            </a:r>
          </a:p>
          <a:p>
            <a:r>
              <a:rPr lang="en-US" sz="1900" dirty="0" smtClean="0"/>
              <a:t>Pallor </a:t>
            </a:r>
            <a:r>
              <a:rPr lang="en-US" sz="1900" dirty="0"/>
              <a:t>of the </a:t>
            </a:r>
            <a:r>
              <a:rPr lang="en-US" sz="1900" u="sng" dirty="0" err="1"/>
              <a:t>substantia</a:t>
            </a:r>
            <a:r>
              <a:rPr lang="en-US" sz="1900" u="sng" dirty="0"/>
              <a:t> </a:t>
            </a:r>
            <a:r>
              <a:rPr lang="en-US" sz="1900" u="sng" dirty="0" err="1"/>
              <a:t>nigra</a:t>
            </a:r>
            <a:r>
              <a:rPr lang="en-US" sz="1900" u="sng" dirty="0"/>
              <a:t> </a:t>
            </a:r>
            <a:r>
              <a:rPr lang="en-US" sz="1900" dirty="0"/>
              <a:t>and </a:t>
            </a:r>
            <a:r>
              <a:rPr lang="en-US" sz="1900" u="sng" dirty="0"/>
              <a:t>locus </a:t>
            </a:r>
            <a:r>
              <a:rPr lang="en-US" sz="1900" u="sng" dirty="0" err="1" smtClean="0"/>
              <a:t>ceruleus</a:t>
            </a:r>
            <a:r>
              <a:rPr lang="en-US" sz="1900" u="sng" dirty="0" smtClean="0"/>
              <a:t> </a:t>
            </a:r>
            <a:endParaRPr lang="en-US" sz="1900" u="sng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000" b="1" dirty="0" smtClean="0"/>
              <a:t>Microscopic:</a:t>
            </a:r>
          </a:p>
          <a:p>
            <a:r>
              <a:rPr lang="en-US" sz="1900" dirty="0">
                <a:solidFill>
                  <a:srgbClr val="FF0000"/>
                </a:solidFill>
              </a:rPr>
              <a:t>Cortical</a:t>
            </a:r>
            <a:r>
              <a:rPr lang="en-US" sz="1900" dirty="0"/>
              <a:t> and </a:t>
            </a:r>
            <a:r>
              <a:rPr lang="en-US" sz="1900" dirty="0">
                <a:solidFill>
                  <a:srgbClr val="7030A0"/>
                </a:solidFill>
              </a:rPr>
              <a:t>brain stem</a:t>
            </a:r>
            <a:r>
              <a:rPr lang="en-US" sz="1900" dirty="0"/>
              <a:t> </a:t>
            </a:r>
            <a:r>
              <a:rPr lang="en-US" sz="1900" dirty="0" err="1"/>
              <a:t>Lewy</a:t>
            </a:r>
            <a:r>
              <a:rPr lang="en-US" sz="1900" dirty="0"/>
              <a:t> </a:t>
            </a:r>
            <a:r>
              <a:rPr lang="en-US" sz="1900" dirty="0" smtClean="0"/>
              <a:t>bodies</a:t>
            </a:r>
          </a:p>
          <a:p>
            <a:r>
              <a:rPr lang="en-US" sz="1900" dirty="0" smtClean="0"/>
              <a:t>Three </a:t>
            </a:r>
            <a:r>
              <a:rPr lang="en-US" sz="1900" dirty="0"/>
              <a:t>levels of </a:t>
            </a:r>
            <a:r>
              <a:rPr lang="en-US" sz="1900" dirty="0" smtClean="0"/>
              <a:t>involvement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>
                <a:solidFill>
                  <a:srgbClr val="0070C0"/>
                </a:solidFill>
              </a:rPr>
              <a:t>B</a:t>
            </a:r>
            <a:r>
              <a:rPr lang="en-US" sz="1700" dirty="0" smtClean="0">
                <a:solidFill>
                  <a:srgbClr val="0070C0"/>
                </a:solidFill>
              </a:rPr>
              <a:t>rain stem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 smtClean="0">
                <a:solidFill>
                  <a:schemeClr val="accent3"/>
                </a:solidFill>
              </a:rPr>
              <a:t>Limbic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1700" dirty="0">
                <a:solidFill>
                  <a:srgbClr val="FF0000"/>
                </a:solidFill>
              </a:rPr>
              <a:t>N</a:t>
            </a:r>
            <a:r>
              <a:rPr lang="en-US" sz="1700" dirty="0" smtClean="0">
                <a:solidFill>
                  <a:srgbClr val="FF0000"/>
                </a:solidFill>
              </a:rPr>
              <a:t>eocortical</a:t>
            </a:r>
          </a:p>
          <a:p>
            <a:r>
              <a:rPr lang="en-US" sz="1900" dirty="0" err="1" smtClean="0"/>
              <a:t>Microvacuolation</a:t>
            </a:r>
            <a:r>
              <a:rPr lang="en-US" sz="1900" dirty="0" smtClean="0"/>
              <a:t> </a:t>
            </a:r>
            <a:r>
              <a:rPr lang="en-US" sz="1900" dirty="0"/>
              <a:t>in the temporal </a:t>
            </a:r>
            <a:r>
              <a:rPr lang="en-US" sz="1900" dirty="0" smtClean="0"/>
              <a:t>cortex</a:t>
            </a:r>
          </a:p>
          <a:p>
            <a:r>
              <a:rPr lang="en-US" sz="1900" dirty="0" smtClean="0"/>
              <a:t>Alzheimer's </a:t>
            </a:r>
            <a:r>
              <a:rPr lang="en-US" sz="1900" dirty="0"/>
              <a:t>disease changes may be </a:t>
            </a:r>
            <a:r>
              <a:rPr lang="en-US" sz="1900" dirty="0" smtClean="0"/>
              <a:t>present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5370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45718" tIns="45718" rIns="45718" bIns="45718"/>
          <a:lstStyle/>
          <a:p>
            <a:pPr defTabSz="321457"/>
            <a:r>
              <a:rPr lang="en-US" altLang="en-US" sz="35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3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-synucleinopathies</a:t>
            </a:r>
            <a:endParaRPr lang="en-US" altLang="en-US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45718" tIns="45718" rIns="45718" bIns="45718" anchor="t"/>
          <a:lstStyle/>
          <a:p>
            <a:pPr marL="331503" indent="-331503" defTabSz="321457">
              <a:spcBef>
                <a:spcPts val="492"/>
              </a:spcBef>
              <a:buFontTx/>
              <a:buChar char="•"/>
            </a:pPr>
            <a:r>
              <a:rPr lang="en-US" altLang="en-US" sz="31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PD, DLB, MSA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Pathology Lewy Bodies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2"/>
              </a:rPr>
              <a:t>H&amp;E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-synuclein + cytoplasmic inclusions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Neurons –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3"/>
              </a:rPr>
              <a:t>PD</a:t>
            </a: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and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4"/>
              </a:rPr>
              <a:t>DLB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Oligodendroglia -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5"/>
              </a:rPr>
              <a:t>MSA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718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953" y="914400"/>
            <a:ext cx="7024744" cy="7990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Multiple Systems Atrophy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01450" cy="32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Multiple Systems Atrophy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MSA(p) – </a:t>
            </a:r>
            <a:r>
              <a:rPr lang="en-US" sz="2000" dirty="0" err="1" smtClean="0"/>
              <a:t>striatonigral</a:t>
            </a:r>
            <a:r>
              <a:rPr lang="en-US" sz="2000" dirty="0" smtClean="0"/>
              <a:t> degeneration</a:t>
            </a:r>
          </a:p>
          <a:p>
            <a:endParaRPr lang="en-US" sz="2000" dirty="0"/>
          </a:p>
          <a:p>
            <a:r>
              <a:rPr lang="en-US" sz="2000" dirty="0" smtClean="0"/>
              <a:t>MSA(c) – </a:t>
            </a:r>
            <a:r>
              <a:rPr lang="en-US" sz="2000" dirty="0" err="1" smtClean="0"/>
              <a:t>olivopontocerebellar</a:t>
            </a:r>
            <a:r>
              <a:rPr lang="en-US" sz="2000" dirty="0" smtClean="0"/>
              <a:t> degeneration</a:t>
            </a:r>
          </a:p>
          <a:p>
            <a:endParaRPr lang="en-US" sz="2000" dirty="0"/>
          </a:p>
          <a:p>
            <a:r>
              <a:rPr lang="en-US" sz="2000" dirty="0" smtClean="0"/>
              <a:t>MSA(a) – Shy </a:t>
            </a:r>
            <a:r>
              <a:rPr lang="en-US" sz="2000" dirty="0" err="1" smtClean="0"/>
              <a:t>Drager</a:t>
            </a:r>
            <a:r>
              <a:rPr lang="en-US" sz="2000" dirty="0" smtClean="0"/>
              <a:t> Syndrome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750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0600"/>
            <a:ext cx="6777317" cy="4842029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Previously established “normal” brain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Implies inexplicable decline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Insidiously progressive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6858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**</a:t>
            </a:r>
            <a:r>
              <a:rPr lang="en-US" sz="4000" dirty="0" err="1" smtClean="0">
                <a:solidFill>
                  <a:srgbClr val="FF0000"/>
                </a:solidFill>
              </a:rPr>
              <a:t>Proteinopathies</a:t>
            </a:r>
            <a:r>
              <a:rPr lang="en-US" sz="4000" dirty="0" smtClean="0">
                <a:solidFill>
                  <a:srgbClr val="FF0000"/>
                </a:solidFill>
              </a:rPr>
              <a:t>**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0911" y="1219200"/>
            <a:ext cx="1380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tau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213" y="1905000"/>
            <a:ext cx="3198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amyloid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7157" y="4567535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TDP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111" y="3661514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huntingtin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346663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ubiquitin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360803"/>
            <a:ext cx="6138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Alpha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synuclein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89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Multiple Systems Atrophy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Onset: 50s to 60s</a:t>
            </a:r>
          </a:p>
          <a:p>
            <a:r>
              <a:rPr lang="en-US" sz="2000" dirty="0" smtClean="0"/>
              <a:t>Manifestations:</a:t>
            </a:r>
          </a:p>
          <a:p>
            <a:pPr lvl="1"/>
            <a:r>
              <a:rPr lang="en-US" sz="2000" dirty="0" smtClean="0"/>
              <a:t>MSA-</a:t>
            </a:r>
            <a:r>
              <a:rPr lang="en-US" sz="2000" b="1" u="sng" dirty="0" smtClean="0"/>
              <a:t>P</a:t>
            </a:r>
            <a:r>
              <a:rPr lang="en-US" sz="2000" dirty="0" smtClean="0"/>
              <a:t>: </a:t>
            </a:r>
            <a:r>
              <a:rPr lang="en-US" sz="2000" dirty="0" err="1" smtClean="0"/>
              <a:t>akinesia</a:t>
            </a:r>
            <a:r>
              <a:rPr lang="en-US" sz="2000" dirty="0" smtClean="0"/>
              <a:t>, rigidity, dystonia, </a:t>
            </a:r>
            <a:r>
              <a:rPr lang="en-US" sz="2000" dirty="0" err="1" smtClean="0"/>
              <a:t>dysesthesia</a:t>
            </a:r>
            <a:endParaRPr lang="en-US" sz="2000" dirty="0" smtClean="0"/>
          </a:p>
          <a:p>
            <a:pPr lvl="1"/>
            <a:r>
              <a:rPr lang="en-US" sz="2000" dirty="0" smtClean="0"/>
              <a:t>MSA-</a:t>
            </a:r>
            <a:r>
              <a:rPr lang="en-US" sz="2000" b="1" u="sng" dirty="0" smtClean="0"/>
              <a:t>C</a:t>
            </a:r>
            <a:r>
              <a:rPr lang="en-US" sz="2000" dirty="0" smtClean="0"/>
              <a:t>: gait and limb ataxia, dysarthria, </a:t>
            </a:r>
            <a:r>
              <a:rPr lang="en-US" sz="2000" dirty="0" err="1" smtClean="0"/>
              <a:t>oculomotor</a:t>
            </a:r>
            <a:r>
              <a:rPr lang="en-US" sz="2000" dirty="0" smtClean="0"/>
              <a:t> disturbances</a:t>
            </a:r>
          </a:p>
          <a:p>
            <a:pPr lvl="1"/>
            <a:r>
              <a:rPr lang="en-US" sz="2000" dirty="0" smtClean="0"/>
              <a:t>Both: </a:t>
            </a:r>
            <a:r>
              <a:rPr lang="en-US" sz="2000" dirty="0" err="1" smtClean="0"/>
              <a:t>dysautonomia</a:t>
            </a:r>
            <a:endParaRPr lang="en-US" sz="2000" dirty="0" smtClean="0"/>
          </a:p>
          <a:p>
            <a:r>
              <a:rPr lang="en-US" sz="2000" dirty="0" smtClean="0"/>
              <a:t>Prognosis: 5-10yr</a:t>
            </a:r>
          </a:p>
        </p:txBody>
      </p:sp>
    </p:spTree>
    <p:extLst>
      <p:ext uri="{BB962C8B-B14F-4D97-AF65-F5344CB8AC3E}">
        <p14:creationId xmlns:p14="http://schemas.microsoft.com/office/powerpoint/2010/main" val="70147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Multiple Systems Atrophy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267200"/>
          </a:xfrm>
          <a:ln>
            <a:noFill/>
          </a:ln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/>
              <a:t>Gross:</a:t>
            </a:r>
          </a:p>
          <a:p>
            <a:r>
              <a:rPr lang="en-US" sz="1800" dirty="0"/>
              <a:t>MSA-</a:t>
            </a:r>
            <a:r>
              <a:rPr lang="en-US" sz="1800" b="1" u="sng" dirty="0"/>
              <a:t>P</a:t>
            </a:r>
            <a:r>
              <a:rPr lang="en-US" sz="1800" dirty="0"/>
              <a:t>: atrophy </a:t>
            </a:r>
            <a:r>
              <a:rPr lang="en-US" sz="1800" dirty="0" smtClean="0"/>
              <a:t>of </a:t>
            </a:r>
            <a:r>
              <a:rPr lang="en-US" sz="1800" dirty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putamen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caudate nucleus</a:t>
            </a:r>
          </a:p>
          <a:p>
            <a:r>
              <a:rPr lang="en-US" sz="1800" dirty="0" smtClean="0"/>
              <a:t>MSA-</a:t>
            </a:r>
            <a:r>
              <a:rPr lang="en-US" sz="1800" b="1" u="sng" dirty="0" smtClean="0"/>
              <a:t>C</a:t>
            </a:r>
            <a:r>
              <a:rPr lang="en-US" sz="1800" dirty="0"/>
              <a:t>: atrophy of the </a:t>
            </a:r>
            <a:r>
              <a:rPr lang="en-US" sz="1800" dirty="0">
                <a:solidFill>
                  <a:srgbClr val="7030A0"/>
                </a:solidFill>
              </a:rPr>
              <a:t>cerebellum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7030A0"/>
                </a:solidFill>
              </a:rPr>
              <a:t>middle cerebellar peduncle</a:t>
            </a:r>
            <a:r>
              <a:rPr lang="en-US" sz="1800" dirty="0"/>
              <a:t>, and </a:t>
            </a:r>
            <a:r>
              <a:rPr lang="en-US" sz="1800" dirty="0" smtClean="0">
                <a:solidFill>
                  <a:srgbClr val="7030A0"/>
                </a:solidFill>
              </a:rPr>
              <a:t>pons</a:t>
            </a:r>
          </a:p>
          <a:p>
            <a:r>
              <a:rPr lang="en-US" sz="1800" dirty="0" smtClean="0"/>
              <a:t>In </a:t>
            </a:r>
            <a:r>
              <a:rPr lang="en-US" sz="1800" dirty="0"/>
              <a:t>both types, pallor of the </a:t>
            </a:r>
            <a:r>
              <a:rPr lang="en-US" sz="1800" u="dbl" dirty="0" err="1"/>
              <a:t>substantia</a:t>
            </a:r>
            <a:r>
              <a:rPr lang="en-US" sz="1800" u="dbl" dirty="0"/>
              <a:t> </a:t>
            </a:r>
            <a:r>
              <a:rPr lang="en-US" sz="1800" u="dbl" dirty="0" err="1"/>
              <a:t>nigra</a:t>
            </a:r>
            <a:r>
              <a:rPr lang="en-US" sz="1800" u="dbl" dirty="0"/>
              <a:t> 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sz="2000" b="1" dirty="0" smtClean="0"/>
              <a:t>Microscopic:</a:t>
            </a:r>
          </a:p>
          <a:p>
            <a:r>
              <a:rPr lang="en-US" sz="1800" dirty="0"/>
              <a:t>MSA-</a:t>
            </a:r>
            <a:r>
              <a:rPr lang="en-US" sz="1800" b="1" u="sng" dirty="0"/>
              <a:t>P</a:t>
            </a:r>
            <a:r>
              <a:rPr lang="en-US" sz="1800" dirty="0"/>
              <a:t>: neuronal loss and </a:t>
            </a:r>
            <a:r>
              <a:rPr lang="en-US" sz="1800" dirty="0" err="1"/>
              <a:t>astrocytosis</a:t>
            </a:r>
            <a:r>
              <a:rPr lang="en-US" sz="1800" dirty="0"/>
              <a:t> in the </a:t>
            </a:r>
            <a:r>
              <a:rPr lang="en-US" sz="1800" dirty="0" err="1"/>
              <a:t>striatonigral</a:t>
            </a:r>
            <a:r>
              <a:rPr lang="en-US" sz="1800" dirty="0"/>
              <a:t>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MSA-</a:t>
            </a:r>
            <a:r>
              <a:rPr lang="en-US" sz="1800" b="1" u="sng" dirty="0" smtClean="0"/>
              <a:t>C</a:t>
            </a:r>
            <a:r>
              <a:rPr lang="en-US" sz="1800" dirty="0"/>
              <a:t>: cerebellar degeneration with Purkinje cell loss </a:t>
            </a:r>
          </a:p>
          <a:p>
            <a:pPr marL="6858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253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29"/>
            <a:ext cx="5129213" cy="407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pasted-imag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343884" cy="15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94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45718" tIns="45718" rIns="45718" bIns="45718"/>
          <a:lstStyle/>
          <a:p>
            <a:pPr defTabSz="321457"/>
            <a:r>
              <a:rPr lang="en-US" altLang="en-US" sz="35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3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-synucleinopathies</a:t>
            </a:r>
            <a:endParaRPr lang="en-US" altLang="en-US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45718" tIns="45718" rIns="45718" bIns="45718" anchor="t"/>
          <a:lstStyle/>
          <a:p>
            <a:pPr marL="331503" indent="-331503" defTabSz="321457">
              <a:spcBef>
                <a:spcPts val="492"/>
              </a:spcBef>
              <a:buFontTx/>
              <a:buChar char="•"/>
            </a:pPr>
            <a:r>
              <a:rPr lang="en-US" altLang="en-US" sz="31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PD, DLB, MSA</a:t>
            </a: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Pathology Lewy Bodies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2"/>
              </a:rPr>
              <a:t>H&amp;E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593803" lvl="1" indent="-272346" defTabSz="321457">
              <a:spcBef>
                <a:spcPts val="422"/>
              </a:spcBef>
              <a:buFontTx/>
              <a:buChar char="–"/>
            </a:pPr>
            <a:r>
              <a:rPr lang="en-US" altLang="en-US" sz="2700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α</a:t>
            </a: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-synuclein + cytoplasmic inclusions</a:t>
            </a: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Neurons –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3"/>
              </a:rPr>
              <a:t>PD</a:t>
            </a: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and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4"/>
              </a:rPr>
              <a:t>DLB</a:t>
            </a:r>
            <a:endParaRPr lang="en-US" altLang="en-US" sz="240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870614" lvl="2" indent="-227699" defTabSz="321457">
              <a:spcBef>
                <a:spcPts val="352"/>
              </a:spcBef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Oligodendroglia - </a:t>
            </a:r>
            <a:r>
              <a:rPr lang="en-US" altLang="en-US" sz="2400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5"/>
              </a:rPr>
              <a:t>MSA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718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STOP FOR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783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9454" y="2967335"/>
            <a:ext cx="126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11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FTLDs/</a:t>
            </a:r>
            <a:r>
              <a:rPr lang="en-US" dirty="0" err="1" smtClean="0">
                <a:solidFill>
                  <a:schemeClr val="tx1"/>
                </a:solidFill>
              </a:rPr>
              <a:t>Taupathies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6089" r="9018" b="18522"/>
          <a:stretch/>
        </p:blipFill>
        <p:spPr bwMode="auto">
          <a:xfrm>
            <a:off x="3200400" y="1905000"/>
            <a:ext cx="2671651" cy="364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8525" y="561386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Arnold Pick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71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5257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600" dirty="0" smtClean="0"/>
              <a:t>Behavioral variant FTD</a:t>
            </a:r>
          </a:p>
          <a:p>
            <a:pPr lvl="1"/>
            <a:r>
              <a:rPr lang="en-US" sz="1400" dirty="0" smtClean="0"/>
              <a:t>Onset 45-60</a:t>
            </a:r>
          </a:p>
          <a:p>
            <a:pPr lvl="1"/>
            <a:r>
              <a:rPr lang="en-US" sz="1400" dirty="0" smtClean="0"/>
              <a:t>Loss of social awareness, impulse control, inappropriate conduct 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600" dirty="0" smtClean="0"/>
              <a:t>Progressive Non-fluent aphasia</a:t>
            </a:r>
          </a:p>
          <a:p>
            <a:pPr lvl="1"/>
            <a:r>
              <a:rPr lang="en-US" sz="1400" dirty="0" smtClean="0"/>
              <a:t>Onset 45-60</a:t>
            </a:r>
          </a:p>
          <a:p>
            <a:pPr lvl="1"/>
            <a:r>
              <a:rPr lang="en-US" sz="1400" dirty="0" smtClean="0"/>
              <a:t>Non-fluent aphasia, </a:t>
            </a:r>
            <a:r>
              <a:rPr lang="en-US" sz="1400" dirty="0" err="1" smtClean="0"/>
              <a:t>agrammatism</a:t>
            </a:r>
            <a:r>
              <a:rPr lang="en-US" sz="1400" dirty="0" smtClean="0"/>
              <a:t>, anomia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600" dirty="0" smtClean="0"/>
              <a:t>Semantic Dementia</a:t>
            </a:r>
          </a:p>
          <a:p>
            <a:pPr lvl="1"/>
            <a:r>
              <a:rPr lang="en-US" sz="1400" dirty="0" smtClean="0"/>
              <a:t>Onset 45-60</a:t>
            </a:r>
          </a:p>
          <a:p>
            <a:pPr lvl="1"/>
            <a:r>
              <a:rPr lang="en-US" sz="1400" dirty="0" smtClean="0"/>
              <a:t>Fluent aphasia, anomia, loss of word meanings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600" dirty="0" smtClean="0"/>
              <a:t>Progressive </a:t>
            </a:r>
            <a:r>
              <a:rPr lang="en-US" sz="1600" dirty="0" err="1" smtClean="0"/>
              <a:t>Supranuclear</a:t>
            </a:r>
            <a:r>
              <a:rPr lang="en-US" sz="1600" dirty="0" smtClean="0"/>
              <a:t> Palsy</a:t>
            </a:r>
          </a:p>
          <a:p>
            <a:pPr lvl="1"/>
            <a:r>
              <a:rPr lang="en-US" sz="1400" dirty="0" smtClean="0"/>
              <a:t>Onset 60-65</a:t>
            </a:r>
          </a:p>
          <a:p>
            <a:pPr lvl="1"/>
            <a:r>
              <a:rPr lang="en-US" sz="1400" dirty="0" smtClean="0"/>
              <a:t>Postural instability, falls, vertical gaze palsy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600" dirty="0" err="1" smtClean="0"/>
              <a:t>Corticobasilar</a:t>
            </a:r>
            <a:r>
              <a:rPr lang="en-US" sz="1600" dirty="0" smtClean="0"/>
              <a:t> degeneration</a:t>
            </a:r>
          </a:p>
          <a:p>
            <a:pPr lvl="1"/>
            <a:r>
              <a:rPr lang="en-US" sz="1400" dirty="0" smtClean="0"/>
              <a:t>Onset 60-65</a:t>
            </a:r>
          </a:p>
          <a:p>
            <a:pPr lvl="1"/>
            <a:r>
              <a:rPr lang="en-US" sz="1400" dirty="0" smtClean="0"/>
              <a:t>Asymmetric rigidity, apraxia (alien limb), parkinsonism</a:t>
            </a:r>
          </a:p>
        </p:txBody>
      </p:sp>
    </p:spTree>
    <p:extLst>
      <p:ext uri="{BB962C8B-B14F-4D97-AF65-F5344CB8AC3E}">
        <p14:creationId xmlns:p14="http://schemas.microsoft.com/office/powerpoint/2010/main" val="3223927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smtClean="0"/>
              <a:t>Behavioral variant FTD</a:t>
            </a:r>
          </a:p>
          <a:p>
            <a:pPr lvl="1"/>
            <a:r>
              <a:rPr lang="en-US" sz="1600" dirty="0" smtClean="0"/>
              <a:t>Gross: </a:t>
            </a:r>
            <a:r>
              <a:rPr lang="en-US" sz="1600" dirty="0" err="1" smtClean="0"/>
              <a:t>fronto</a:t>
            </a:r>
            <a:r>
              <a:rPr lang="en-US" sz="1600" dirty="0" smtClean="0"/>
              <a:t>-temporal &gt; orbital, cingulate atrophy; “knife edge”</a:t>
            </a:r>
          </a:p>
          <a:p>
            <a:pPr marL="365760" lvl="1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800" dirty="0" smtClean="0"/>
              <a:t>Progressive Non-fluent aphasia</a:t>
            </a:r>
          </a:p>
          <a:p>
            <a:pPr lvl="1"/>
            <a:r>
              <a:rPr lang="en-US" sz="1600" dirty="0" smtClean="0"/>
              <a:t>Gross: asymmetric LEFT </a:t>
            </a:r>
            <a:r>
              <a:rPr lang="en-US" sz="1600" dirty="0" err="1" smtClean="0"/>
              <a:t>perisylvian</a:t>
            </a:r>
            <a:r>
              <a:rPr lang="en-US" sz="1600" dirty="0" smtClean="0"/>
              <a:t> atrophy</a:t>
            </a:r>
          </a:p>
          <a:p>
            <a:pPr marL="365760" lvl="1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800" dirty="0" smtClean="0"/>
              <a:t>Semantic Dementia</a:t>
            </a:r>
          </a:p>
          <a:p>
            <a:pPr lvl="1"/>
            <a:r>
              <a:rPr lang="en-US" sz="1600" dirty="0" smtClean="0"/>
              <a:t>Gross: </a:t>
            </a:r>
            <a:r>
              <a:rPr lang="en-US" sz="1600" dirty="0" err="1" smtClean="0"/>
              <a:t>bitemporal</a:t>
            </a:r>
            <a:r>
              <a:rPr lang="en-US" sz="1600" dirty="0" smtClean="0"/>
              <a:t> atrophy</a:t>
            </a:r>
          </a:p>
          <a:p>
            <a:pPr marL="365760" lvl="1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800" dirty="0" smtClean="0"/>
              <a:t>Progressive </a:t>
            </a:r>
            <a:r>
              <a:rPr lang="en-US" sz="1800" dirty="0" err="1" smtClean="0"/>
              <a:t>Supranuclear</a:t>
            </a:r>
            <a:r>
              <a:rPr lang="en-US" sz="1800" dirty="0" smtClean="0"/>
              <a:t> Palsy</a:t>
            </a:r>
          </a:p>
          <a:p>
            <a:pPr lvl="1"/>
            <a:r>
              <a:rPr lang="en-US" sz="1600" dirty="0" smtClean="0"/>
              <a:t>Gross: midbrain &gt; pons atrophy; pallor of </a:t>
            </a:r>
            <a:r>
              <a:rPr lang="en-US" sz="1600" dirty="0" err="1" smtClean="0"/>
              <a:t>substantia</a:t>
            </a:r>
            <a:r>
              <a:rPr lang="en-US" sz="1600" dirty="0" smtClean="0"/>
              <a:t> </a:t>
            </a:r>
            <a:r>
              <a:rPr lang="en-US" sz="1600" dirty="0" err="1" smtClean="0"/>
              <a:t>nigra</a:t>
            </a:r>
            <a:endParaRPr lang="en-US" sz="1600" dirty="0" smtClean="0"/>
          </a:p>
          <a:p>
            <a:pPr marL="365760" lvl="1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800" dirty="0" err="1" smtClean="0"/>
              <a:t>Corticobasilar</a:t>
            </a:r>
            <a:r>
              <a:rPr lang="en-US" sz="1800" dirty="0" smtClean="0"/>
              <a:t> degeneration</a:t>
            </a:r>
          </a:p>
          <a:p>
            <a:pPr lvl="1"/>
            <a:r>
              <a:rPr lang="en-US" sz="1600" dirty="0" smtClean="0"/>
              <a:t>Gross: </a:t>
            </a:r>
            <a:r>
              <a:rPr lang="en-US" sz="1600" dirty="0" err="1" smtClean="0"/>
              <a:t>peri-rolandic</a:t>
            </a:r>
            <a:r>
              <a:rPr lang="en-US" sz="1600" dirty="0" smtClean="0"/>
              <a:t> / para-sagittal atrophy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157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2471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77782"/>
              </p:ext>
            </p:extLst>
          </p:nvPr>
        </p:nvGraphicFramePr>
        <p:xfrm>
          <a:off x="762000" y="990600"/>
          <a:ext cx="7543800" cy="489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21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562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Amyloid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l-GR" sz="1600" baseline="0" dirty="0" smtClean="0"/>
                        <a:t>β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Alzheimer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Extracellular,</a:t>
                      </a:r>
                      <a:r>
                        <a:rPr lang="en-US" sz="1600" baseline="0" dirty="0" smtClean="0"/>
                        <a:t> Plaques</a:t>
                      </a:r>
                    </a:p>
                  </a:txBody>
                  <a:tcPr/>
                </a:tc>
              </a:tr>
              <a:tr h="1044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Tau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Alzheimer</a:t>
                      </a:r>
                    </a:p>
                    <a:p>
                      <a:r>
                        <a:rPr lang="en-US" sz="1600" dirty="0" smtClean="0"/>
                        <a:t>FTLD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PSP</a:t>
                      </a:r>
                    </a:p>
                    <a:p>
                      <a:r>
                        <a:rPr lang="en-US" sz="1600" dirty="0" smtClean="0"/>
                        <a:t>CBD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Neurofibrillary tangles</a:t>
                      </a:r>
                    </a:p>
                    <a:p>
                      <a:r>
                        <a:rPr lang="en-US" sz="1600" dirty="0" smtClean="0"/>
                        <a:t>Neuron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 glial</a:t>
                      </a:r>
                      <a:r>
                        <a:rPr lang="en-US" sz="1600" baseline="0" dirty="0" smtClean="0"/>
                        <a:t> inclusions</a:t>
                      </a:r>
                      <a:endParaRPr lang="en-US" sz="1600" dirty="0"/>
                    </a:p>
                  </a:txBody>
                  <a:tcPr/>
                </a:tc>
              </a:tr>
              <a:tr h="562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TDP-43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FTLD</a:t>
                      </a:r>
                    </a:p>
                    <a:p>
                      <a:r>
                        <a:rPr lang="en-US" sz="1600" dirty="0" smtClean="0"/>
                        <a:t>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Neuron AND</a:t>
                      </a:r>
                      <a:r>
                        <a:rPr lang="en-US" sz="1600" baseline="0" dirty="0" smtClean="0"/>
                        <a:t> glial inclusions</a:t>
                      </a:r>
                      <a:endParaRPr lang="en-US" sz="1600" dirty="0"/>
                    </a:p>
                  </a:txBody>
                  <a:tcPr/>
                </a:tc>
              </a:tr>
              <a:tr h="80378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Synuclein</a:t>
                      </a:r>
                      <a:r>
                        <a:rPr lang="en-US" sz="1600" dirty="0" smtClean="0"/>
                        <a:t> (</a:t>
                      </a:r>
                      <a:r>
                        <a:rPr lang="el-GR" sz="1600" dirty="0" smtClean="0"/>
                        <a:t>α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Parkinson </a:t>
                      </a:r>
                    </a:p>
                    <a:p>
                      <a:r>
                        <a:rPr lang="en-US" sz="1600" dirty="0" smtClean="0"/>
                        <a:t>DLB</a:t>
                      </a:r>
                    </a:p>
                    <a:p>
                      <a:r>
                        <a:rPr lang="en-US" sz="1600" dirty="0" smtClean="0"/>
                        <a:t>MSA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Lewy</a:t>
                      </a:r>
                      <a:r>
                        <a:rPr lang="en-US" sz="1600" dirty="0" smtClean="0"/>
                        <a:t> Bodies</a:t>
                      </a:r>
                    </a:p>
                    <a:p>
                      <a:r>
                        <a:rPr lang="en-US" sz="1600" dirty="0" smtClean="0"/>
                        <a:t>Neuron inclusions</a:t>
                      </a:r>
                      <a:endParaRPr lang="en-US" sz="1600" dirty="0"/>
                    </a:p>
                  </a:txBody>
                  <a:tcPr/>
                </a:tc>
              </a:tr>
              <a:tr h="48890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Polyglutamine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Huntington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Intranuclear</a:t>
                      </a:r>
                      <a:r>
                        <a:rPr lang="en-US" sz="1600" baseline="0" dirty="0" smtClean="0"/>
                        <a:t> cytoplasmic</a:t>
                      </a:r>
                      <a:endParaRPr lang="en-US" sz="1600" dirty="0"/>
                    </a:p>
                  </a:txBody>
                  <a:tcPr/>
                </a:tc>
              </a:tr>
              <a:tr h="562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Ubiquitin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DLB</a:t>
                      </a:r>
                    </a:p>
                    <a:p>
                      <a:r>
                        <a:rPr lang="en-US" sz="1600" dirty="0" smtClean="0"/>
                        <a:t>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Bunina</a:t>
                      </a:r>
                      <a:r>
                        <a:rPr lang="en-US" sz="1600" dirty="0" smtClean="0"/>
                        <a:t> bodies</a:t>
                      </a:r>
                    </a:p>
                    <a:p>
                      <a:r>
                        <a:rPr lang="en-US" sz="1600" dirty="0" smtClean="0"/>
                        <a:t>Hyaline inclusions</a:t>
                      </a:r>
                      <a:endParaRPr lang="en-US" sz="1600" dirty="0"/>
                    </a:p>
                  </a:txBody>
                  <a:tcPr/>
                </a:tc>
              </a:tr>
              <a:tr h="321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Prion (:&lt;)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CJD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946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/>
          <a:lstStyle/>
          <a:p>
            <a:r>
              <a:rPr lang="en-US" dirty="0" smtClean="0"/>
              <a:t>Insert video of back petting or killing 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1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7658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All that is FTLD is not tau…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13670" y="2362200"/>
            <a:ext cx="231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TDP 43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9900" y="3810000"/>
            <a:ext cx="108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66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FTD-MND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/>
          </a:bodyPr>
          <a:lstStyle/>
          <a:p>
            <a:r>
              <a:rPr lang="en-US" dirty="0" smtClean="0"/>
              <a:t>Associated with TAR DNA Binding Protein (TDP-43)</a:t>
            </a:r>
          </a:p>
          <a:p>
            <a:r>
              <a:rPr lang="en-US" dirty="0" smtClean="0"/>
              <a:t>Spans FTLD spectrum of disease including:</a:t>
            </a:r>
          </a:p>
          <a:p>
            <a:pPr lvl="1"/>
            <a:r>
              <a:rPr lang="en-US" dirty="0" smtClean="0"/>
              <a:t>Odd behaviors, social inappropriateness</a:t>
            </a:r>
          </a:p>
          <a:p>
            <a:pPr lvl="1"/>
            <a:r>
              <a:rPr lang="en-US" dirty="0" smtClean="0"/>
              <a:t>Semantic and Non-fluent aphasias (less so)</a:t>
            </a:r>
          </a:p>
          <a:p>
            <a:pPr lvl="1"/>
            <a:r>
              <a:rPr lang="en-US" dirty="0" smtClean="0"/>
              <a:t>Parkinsonism… then to boot</a:t>
            </a:r>
          </a:p>
          <a:p>
            <a:pPr lvl="1"/>
            <a:r>
              <a:rPr lang="en-US" dirty="0" smtClean="0"/>
              <a:t>MND (implies poor prognosis at this step)</a:t>
            </a:r>
          </a:p>
        </p:txBody>
      </p:sp>
    </p:spTree>
    <p:extLst>
      <p:ext uri="{BB962C8B-B14F-4D97-AF65-F5344CB8AC3E}">
        <p14:creationId xmlns:p14="http://schemas.microsoft.com/office/powerpoint/2010/main" val="1667350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45718" tIns="45718" rIns="45718" bIns="45718"/>
          <a:lstStyle/>
          <a:p>
            <a:pPr defTabSz="321457"/>
            <a:r>
              <a:rPr lang="en-US" altLang="en-US" sz="44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Tauopathies</a:t>
            </a:r>
            <a:endParaRPr lang="en-US" altLang="en-US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45718" tIns="45718" rIns="45718" bIns="45718" anchor="t"/>
          <a:lstStyle/>
          <a:p>
            <a:pPr marL="339316" indent="-339316" defTabSz="321457">
              <a:lnSpc>
                <a:spcPct val="80000"/>
              </a:lnSpc>
              <a:spcBef>
                <a:spcPts val="422"/>
              </a:spcBef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PSP, CBD</a:t>
            </a:r>
          </a:p>
          <a:p>
            <a:pPr marL="339316" indent="-339316" defTabSz="321457">
              <a:lnSpc>
                <a:spcPct val="80000"/>
              </a:lnSpc>
              <a:spcBef>
                <a:spcPts val="422"/>
              </a:spcBef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FTLD-tau (sporadic) 50%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FTLD-TDP (sporadic or inherited) 45%</a:t>
            </a:r>
          </a:p>
          <a:p>
            <a:pPr marL="867265" lvl="2" indent="-224351" defTabSz="321457">
              <a:lnSpc>
                <a:spcPct val="80000"/>
              </a:lnSpc>
              <a:spcBef>
                <a:spcPts val="281"/>
              </a:spcBef>
              <a:buFontTx/>
              <a:buChar char="•"/>
            </a:pP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2"/>
              </a:rPr>
              <a:t>H&amp;E</a:t>
            </a: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3"/>
              </a:rPr>
              <a:t>tau</a:t>
            </a: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4"/>
              </a:rPr>
              <a:t>ubiquitin</a:t>
            </a: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5"/>
              </a:rPr>
              <a:t>TDP</a:t>
            </a:r>
            <a:endParaRPr lang="en-US" altLang="en-US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FTLD-FUS 5%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FTLD-UPS &lt;1%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FTLD-ni &lt;1%</a:t>
            </a:r>
          </a:p>
          <a:p>
            <a:pPr marL="339316" indent="-339316" defTabSz="321457">
              <a:lnSpc>
                <a:spcPct val="80000"/>
              </a:lnSpc>
              <a:spcBef>
                <a:spcPts val="422"/>
              </a:spcBef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Pick’s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MAPT mutations</a:t>
            </a:r>
          </a:p>
          <a:p>
            <a:pPr marL="600500" lvl="1" indent="-279043" defTabSz="321457">
              <a:lnSpc>
                <a:spcPct val="80000"/>
              </a:lnSpc>
              <a:spcBef>
                <a:spcPts val="352"/>
              </a:spcBef>
              <a:buFontTx/>
              <a:buChar char="–"/>
            </a:pP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6"/>
              </a:rPr>
              <a:t>H&amp;E</a:t>
            </a: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7"/>
              </a:rPr>
              <a:t>tau</a:t>
            </a:r>
            <a:r>
              <a:rPr lang="en-US" altLang="en-US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altLang="en-US">
                <a:solidFill>
                  <a:srgbClr val="0000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  <a:hlinkClick r:id="rId8"/>
              </a:rPr>
              <a:t>Bielschowsky</a:t>
            </a:r>
            <a:endParaRPr lang="en-US" altLang="en-US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339316" indent="-339316" defTabSz="321457">
              <a:lnSpc>
                <a:spcPct val="80000"/>
              </a:lnSpc>
              <a:spcBef>
                <a:spcPts val="422"/>
              </a:spcBef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FTDP-17TAU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781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7249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Motor Neuron Disease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62" y="1905000"/>
            <a:ext cx="301752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8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957508" cy="50292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Amyotrophic Lateral Sclerosis</a:t>
            </a:r>
          </a:p>
          <a:p>
            <a:pPr lvl="1"/>
            <a:r>
              <a:rPr lang="en-US" dirty="0" smtClean="0"/>
              <a:t>Combined UMN-LMN signs</a:t>
            </a:r>
          </a:p>
          <a:p>
            <a:pPr lvl="2"/>
            <a:r>
              <a:rPr lang="en-US" dirty="0" err="1" smtClean="0"/>
              <a:t>Hyperreflexia</a:t>
            </a:r>
            <a:r>
              <a:rPr lang="en-US" dirty="0" smtClean="0"/>
              <a:t>, spasticity, pathologic reflexes</a:t>
            </a:r>
          </a:p>
          <a:p>
            <a:pPr lvl="2"/>
            <a:r>
              <a:rPr lang="en-US" dirty="0" err="1" smtClean="0"/>
              <a:t>Hyporeflexia</a:t>
            </a:r>
            <a:r>
              <a:rPr lang="en-US" dirty="0" smtClean="0"/>
              <a:t>, weakness, atrophy, </a:t>
            </a:r>
            <a:r>
              <a:rPr lang="en-US" dirty="0" err="1" smtClean="0"/>
              <a:t>fasciculations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Primary Lateral Sclerosis</a:t>
            </a:r>
          </a:p>
          <a:p>
            <a:pPr lvl="1"/>
            <a:r>
              <a:rPr lang="en-US" dirty="0" smtClean="0"/>
              <a:t>Predominantly UMN signs</a:t>
            </a:r>
          </a:p>
          <a:p>
            <a:pPr lvl="1"/>
            <a:endParaRPr lang="en-US" dirty="0"/>
          </a:p>
          <a:p>
            <a:pPr marL="68580" indent="0">
              <a:buNone/>
            </a:pPr>
            <a:r>
              <a:rPr lang="en-US" dirty="0" smtClean="0"/>
              <a:t>Progressive Muscular Atrophy</a:t>
            </a:r>
          </a:p>
          <a:p>
            <a:pPr lvl="1"/>
            <a:r>
              <a:rPr lang="en-US" dirty="0" smtClean="0"/>
              <a:t>Predominantly LMN signs</a:t>
            </a:r>
          </a:p>
          <a:p>
            <a:pPr lvl="1"/>
            <a:endParaRPr lang="en-US" dirty="0"/>
          </a:p>
          <a:p>
            <a:pPr marL="68580" indent="0">
              <a:buNone/>
            </a:pPr>
            <a:r>
              <a:rPr lang="en-US" dirty="0" smtClean="0"/>
              <a:t>Spinal &amp; Bulbar Muscular Atrophy (Kennedy)</a:t>
            </a:r>
          </a:p>
          <a:p>
            <a:pPr lvl="1"/>
            <a:r>
              <a:rPr lang="en-US" dirty="0" smtClean="0"/>
              <a:t>Combined spinal and bulbar MND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1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Motor Neuron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Gross</a:t>
            </a:r>
            <a:r>
              <a:rPr lang="en-US" sz="2000" dirty="0" smtClean="0"/>
              <a:t>:</a:t>
            </a:r>
          </a:p>
          <a:p>
            <a:r>
              <a:rPr lang="en-US" sz="1800" dirty="0" smtClean="0"/>
              <a:t>Progressive atrophy of caudate, putamen </a:t>
            </a:r>
          </a:p>
          <a:p>
            <a:r>
              <a:rPr lang="en-US" sz="1800" dirty="0" smtClean="0"/>
              <a:t>Atrophy of cerebral cortex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000" b="1" dirty="0" smtClean="0"/>
              <a:t>Microscopic</a:t>
            </a:r>
            <a:r>
              <a:rPr lang="en-US" sz="2000" dirty="0" smtClean="0"/>
              <a:t>:</a:t>
            </a:r>
          </a:p>
          <a:p>
            <a:r>
              <a:rPr lang="en-US" sz="1800" dirty="0" smtClean="0"/>
              <a:t>Loss of </a:t>
            </a:r>
            <a:r>
              <a:rPr lang="en-US" sz="1800" dirty="0" smtClean="0">
                <a:solidFill>
                  <a:srgbClr val="FFC000"/>
                </a:solidFill>
              </a:rPr>
              <a:t>anterior horn cells</a:t>
            </a:r>
          </a:p>
          <a:p>
            <a:r>
              <a:rPr lang="en-US" sz="1800" dirty="0" smtClean="0"/>
              <a:t>Loss of Betz cells in </a:t>
            </a:r>
            <a:r>
              <a:rPr lang="en-US" sz="1800" u="sng" dirty="0" smtClean="0"/>
              <a:t>Primary Motor Cortex</a:t>
            </a:r>
          </a:p>
          <a:p>
            <a:r>
              <a:rPr lang="en-US" sz="1800" dirty="0" smtClean="0"/>
              <a:t>Loss of </a:t>
            </a:r>
            <a:r>
              <a:rPr lang="en-US" sz="1800" dirty="0" err="1" smtClean="0"/>
              <a:t>myelinated</a:t>
            </a:r>
            <a:r>
              <a:rPr lang="en-US" sz="1800" dirty="0" smtClean="0"/>
              <a:t> axons of </a:t>
            </a:r>
            <a:r>
              <a:rPr lang="en-US" sz="1800" dirty="0" smtClean="0">
                <a:solidFill>
                  <a:srgbClr val="7030A0"/>
                </a:solidFill>
              </a:rPr>
              <a:t>Lateral CST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Bunina</a:t>
            </a:r>
            <a:r>
              <a:rPr lang="en-US" sz="1800" dirty="0" smtClean="0">
                <a:solidFill>
                  <a:srgbClr val="FF0000"/>
                </a:solidFill>
              </a:rPr>
              <a:t> Bodies </a:t>
            </a:r>
            <a:r>
              <a:rPr lang="en-US" sz="1800" dirty="0" smtClean="0"/>
              <a:t>in Anterior Horn Cells</a:t>
            </a:r>
          </a:p>
        </p:txBody>
      </p:sp>
    </p:spTree>
    <p:extLst>
      <p:ext uri="{BB962C8B-B14F-4D97-AF65-F5344CB8AC3E}">
        <p14:creationId xmlns:p14="http://schemas.microsoft.com/office/powerpoint/2010/main" val="4149141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798"/>
            <a:ext cx="5093599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2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Huntington Disease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57" y="2123342"/>
            <a:ext cx="27146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4670" y="553329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George Huntington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613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Huntington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Autosomal Dominant mutation in </a:t>
            </a:r>
            <a:r>
              <a:rPr lang="en-US" sz="2000" dirty="0" err="1" smtClean="0"/>
              <a:t>huntingtin</a:t>
            </a:r>
            <a:r>
              <a:rPr lang="en-US" sz="2000" dirty="0" smtClean="0"/>
              <a:t> gene on Chromosome 4 </a:t>
            </a:r>
            <a:r>
              <a:rPr lang="en-US" sz="2000" dirty="0" smtClean="0">
                <a:sym typeface="Wingdings" panose="05000000000000000000" pitchFamily="2" charset="2"/>
              </a:rPr>
              <a:t> CAG expansion</a:t>
            </a:r>
            <a:endParaRPr lang="en-US" sz="2000" dirty="0" smtClean="0"/>
          </a:p>
          <a:p>
            <a:r>
              <a:rPr lang="en-US" sz="2000" dirty="0" smtClean="0"/>
              <a:t>Onset:</a:t>
            </a:r>
          </a:p>
          <a:p>
            <a:pPr lvl="1"/>
            <a:r>
              <a:rPr lang="en-US" sz="2000" dirty="0" smtClean="0"/>
              <a:t>Juvenile – can be &lt; 20 </a:t>
            </a:r>
            <a:r>
              <a:rPr lang="en-US" sz="2000" dirty="0" err="1" smtClean="0"/>
              <a:t>yo</a:t>
            </a:r>
            <a:r>
              <a:rPr lang="en-US" sz="2000" dirty="0" smtClean="0"/>
              <a:t> </a:t>
            </a:r>
            <a:r>
              <a:rPr lang="en-US" sz="2000" i="1" dirty="0" smtClean="0"/>
              <a:t>(&gt; </a:t>
            </a:r>
            <a:r>
              <a:rPr lang="en-US" sz="2000" i="1" u="sng" dirty="0" smtClean="0"/>
              <a:t>50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rpts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Adult – 40s (</a:t>
            </a:r>
            <a:r>
              <a:rPr lang="en-US" sz="2000" i="1" dirty="0" err="1" smtClean="0"/>
              <a:t>sxs</a:t>
            </a:r>
            <a:r>
              <a:rPr lang="en-US" sz="2000" i="1" dirty="0"/>
              <a:t> </a:t>
            </a:r>
            <a:r>
              <a:rPr lang="en-US" sz="2000" i="1" dirty="0" smtClean="0"/>
              <a:t>if &gt; </a:t>
            </a:r>
            <a:r>
              <a:rPr lang="en-US" sz="2000" i="1" u="sng" dirty="0" smtClean="0"/>
              <a:t>40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rpts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Manifestations:</a:t>
            </a:r>
          </a:p>
          <a:p>
            <a:pPr lvl="1"/>
            <a:r>
              <a:rPr lang="en-US" sz="2000" dirty="0" smtClean="0"/>
              <a:t>Movements – chorea, dystonia</a:t>
            </a:r>
          </a:p>
          <a:p>
            <a:pPr lvl="1"/>
            <a:r>
              <a:rPr lang="en-US" sz="2000" dirty="0" smtClean="0"/>
              <a:t>Mood – psychiatric disease, increased suicidality</a:t>
            </a:r>
          </a:p>
          <a:p>
            <a:pPr lvl="1"/>
            <a:r>
              <a:rPr lang="en-US" sz="2000" dirty="0" smtClean="0"/>
              <a:t>Memory – cognitive impairment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Protein Recycling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77037" cy="208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7419"/>
            <a:ext cx="3048000" cy="2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73464"/>
            <a:ext cx="3664277" cy="24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Huntington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419600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/>
              <a:t>Gross:</a:t>
            </a:r>
          </a:p>
          <a:p>
            <a:r>
              <a:rPr lang="en-US" sz="1800" dirty="0" smtClean="0"/>
              <a:t>Atrophy of </a:t>
            </a:r>
            <a:r>
              <a:rPr lang="en-US" sz="1800" dirty="0" smtClean="0">
                <a:solidFill>
                  <a:srgbClr val="FF0000"/>
                </a:solidFill>
              </a:rPr>
              <a:t>caudate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7030A0"/>
                </a:solidFill>
              </a:rPr>
              <a:t>putamen</a:t>
            </a:r>
          </a:p>
          <a:p>
            <a:r>
              <a:rPr lang="en-US" sz="1800" dirty="0" smtClean="0"/>
              <a:t>Atrophy of </a:t>
            </a:r>
            <a:r>
              <a:rPr lang="en-US" sz="1800" dirty="0" smtClean="0">
                <a:solidFill>
                  <a:schemeClr val="accent6"/>
                </a:solidFill>
              </a:rPr>
              <a:t>cortex</a:t>
            </a:r>
            <a:endParaRPr lang="en-US" sz="1800" dirty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pPr marL="68580" indent="0">
              <a:buNone/>
            </a:pPr>
            <a:r>
              <a:rPr lang="en-US" sz="2000" b="1" dirty="0" smtClean="0"/>
              <a:t>Microscopic:</a:t>
            </a:r>
          </a:p>
          <a:p>
            <a:r>
              <a:rPr lang="en-US" sz="1800" dirty="0" smtClean="0"/>
              <a:t>Neuronal loss and </a:t>
            </a:r>
            <a:r>
              <a:rPr lang="en-US" sz="1800" dirty="0" err="1" smtClean="0"/>
              <a:t>astrocytosis</a:t>
            </a:r>
            <a:r>
              <a:rPr lang="en-US" sz="1800" dirty="0" smtClean="0"/>
              <a:t> of caudate and putamen, cerebral cortex, mesial temporal lobes</a:t>
            </a:r>
          </a:p>
          <a:p>
            <a:r>
              <a:rPr lang="en-US" sz="1800" dirty="0" smtClean="0"/>
              <a:t>Neuronal loss in </a:t>
            </a:r>
            <a:r>
              <a:rPr lang="en-US" sz="1800" dirty="0" err="1" smtClean="0"/>
              <a:t>substantia</a:t>
            </a:r>
            <a:r>
              <a:rPr lang="en-US" sz="1800" dirty="0" smtClean="0"/>
              <a:t> </a:t>
            </a:r>
            <a:r>
              <a:rPr lang="en-US" sz="1800" dirty="0" err="1" smtClean="0"/>
              <a:t>nigra</a:t>
            </a:r>
            <a:r>
              <a:rPr lang="en-US" sz="1800" dirty="0" smtClean="0"/>
              <a:t>, thalamus, hypothalamus, pons, cerebellum…</a:t>
            </a:r>
          </a:p>
        </p:txBody>
      </p:sp>
    </p:spTree>
    <p:extLst>
      <p:ext uri="{BB962C8B-B14F-4D97-AF65-F5344CB8AC3E}">
        <p14:creationId xmlns:p14="http://schemas.microsoft.com/office/powerpoint/2010/main" val="1706081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/ Resource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6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7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6" y="1371600"/>
            <a:ext cx="7525869" cy="4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5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▪Most common cause of dementia, characterized pathologically by the presence of senile plaques and neurofibrillary tangles (NFT)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▪Incidence increases with age: between 70 and 80 years—1 to 2 cases per 100 individuals per year; &gt;80 years—2 to 8 cases per 100 individuals per </a:t>
            </a:r>
            <a:r>
              <a:rPr lang="en-US" dirty="0" err="1"/>
              <a:t>year▪Prevalence</a:t>
            </a:r>
            <a:r>
              <a:rPr lang="en-US" dirty="0"/>
              <a:t>: approximately 4.5 to 5 million individuals currently affected with Alzheimer's disease in the United States –Between 60 and 64 years—1%–85 years—50%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▪Higher prevalence in women possibly because of a higher percentage of women in older age groups (ratio of 1.2 to 1.5)▪Mean age at onset is 80 </a:t>
            </a:r>
            <a:r>
              <a:rPr lang="en-US" dirty="0" err="1"/>
              <a:t>years▪Early-onset</a:t>
            </a:r>
            <a:r>
              <a:rPr lang="en-US" dirty="0"/>
              <a:t> disease occurs at ages younger than 60 to 65 years (approximately 7% of all Alzheimer's disease)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▪Most common symptoms are memory loss and cognitive </a:t>
            </a:r>
            <a:r>
              <a:rPr lang="en-US" dirty="0" err="1"/>
              <a:t>dysfunction▪Usually</a:t>
            </a:r>
            <a:r>
              <a:rPr lang="en-US" dirty="0"/>
              <a:t> present with short-term memory </a:t>
            </a:r>
            <a:r>
              <a:rPr lang="en-US" dirty="0" err="1"/>
              <a:t>impairment▪May</a:t>
            </a:r>
            <a:r>
              <a:rPr lang="en-US" dirty="0"/>
              <a:t> present with judgment and visuospatial </a:t>
            </a:r>
            <a:r>
              <a:rPr lang="en-US" dirty="0" err="1"/>
              <a:t>impairment▪Slowly</a:t>
            </a:r>
            <a:r>
              <a:rPr lang="en-US" dirty="0"/>
              <a:t> </a:t>
            </a:r>
            <a:r>
              <a:rPr lang="en-US" dirty="0" err="1"/>
              <a:t>progressive▪Eventual</a:t>
            </a:r>
            <a:r>
              <a:rPr lang="en-US" dirty="0"/>
              <a:t> complete deterioration of cognition, loss of mobility, rigidity; incontinence, and </a:t>
            </a:r>
            <a:r>
              <a:rPr lang="en-US" dirty="0" err="1"/>
              <a:t>mutism</a:t>
            </a:r>
            <a:r>
              <a:rPr lang="en-US" dirty="0"/>
              <a:t>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and </a:t>
            </a:r>
            <a:r>
              <a:rPr lang="en-US" dirty="0" err="1"/>
              <a:t>noncontrast</a:t>
            </a:r>
            <a:r>
              <a:rPr lang="en-US" dirty="0"/>
              <a:t>-enhanced CT show diffuse cortical atrophy, with more severe involvement of the mesial temporal lobe structures and ventricular dilatation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▪Average duration is 7 years (range, 2 to 18 years)▪Cholinesterase inhibitors may slow down the rate of cognitive </a:t>
            </a:r>
            <a:r>
              <a:rPr lang="en-US" dirty="0" err="1"/>
              <a:t>decline▪Many</a:t>
            </a:r>
            <a:r>
              <a:rPr lang="en-US" dirty="0"/>
              <a:t> other approaches are under study, but not yet ready for </a:t>
            </a:r>
            <a:r>
              <a:rPr lang="en-US" dirty="0" err="1"/>
              <a:t>nonresearch</a:t>
            </a:r>
            <a:r>
              <a:rPr lang="en-US" dirty="0"/>
              <a:t> use (Aβ vaccine, infused intravenous immunoglobulin, tau vaccines, inhibitors of tau kinases, antioxidant agents, and </a:t>
            </a:r>
            <a:r>
              <a:rPr lang="en-US" dirty="0" err="1"/>
              <a:t>antiinflammatory</a:t>
            </a:r>
            <a:r>
              <a:rPr lang="en-US" dirty="0"/>
              <a:t> agents)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▪Decreased brain </a:t>
            </a:r>
            <a:r>
              <a:rPr lang="en-US" dirty="0" err="1"/>
              <a:t>weight▪Diffuse</a:t>
            </a:r>
            <a:r>
              <a:rPr lang="en-US" dirty="0"/>
              <a:t> </a:t>
            </a:r>
            <a:r>
              <a:rPr lang="en-US" dirty="0" err="1"/>
              <a:t>gyral</a:t>
            </a:r>
            <a:r>
              <a:rPr lang="en-US" dirty="0"/>
              <a:t> atrophy and ventricular dilatation, with most severe involvement of the temporal cortex, amygdala, hippocampus, and entorhinal cortex with relative sparing of the occipital lobe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▪Diffuse plaques and </a:t>
            </a:r>
            <a:r>
              <a:rPr lang="en-US" dirty="0" err="1"/>
              <a:t>neuritic</a:t>
            </a:r>
            <a:r>
              <a:rPr lang="en-US" dirty="0"/>
              <a:t> plaques found throughout the </a:t>
            </a:r>
            <a:r>
              <a:rPr lang="en-US" dirty="0" err="1"/>
              <a:t>neocortex▪NFT</a:t>
            </a:r>
            <a:r>
              <a:rPr lang="en-US" dirty="0"/>
              <a:t> most numerous in the hippocampus, amygdala, and entorhinal cortex, but usually also in the </a:t>
            </a:r>
            <a:r>
              <a:rPr lang="en-US" dirty="0" err="1"/>
              <a:t>neocortex▪Determination</a:t>
            </a:r>
            <a:r>
              <a:rPr lang="en-US" dirty="0"/>
              <a:t> and quantitation of </a:t>
            </a:r>
            <a:r>
              <a:rPr lang="en-US" dirty="0" err="1"/>
              <a:t>neuritic</a:t>
            </a:r>
            <a:r>
              <a:rPr lang="en-US" dirty="0"/>
              <a:t> plaque density and NFT location and density is necessary for pathologic diagnosis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</a:t>
            </a:r>
            <a:r>
              <a:rPr lang="en-US" dirty="0" err="1"/>
              <a:t>Neuritic</a:t>
            </a:r>
            <a:r>
              <a:rPr lang="en-US" dirty="0"/>
              <a:t> plaque contains A</a:t>
            </a:r>
            <a:r>
              <a:rPr lang="el-GR" dirty="0"/>
              <a:t>β </a:t>
            </a:r>
            <a:r>
              <a:rPr lang="en-US" dirty="0"/>
              <a:t>protein, often forming a dense central core of amyloid, surrounded by distorted neurites usually containing paired helical filament–tau (PHF-tau) </a:t>
            </a:r>
            <a:r>
              <a:rPr lang="en-US" dirty="0" err="1"/>
              <a:t>protein▪NFTs</a:t>
            </a:r>
            <a:r>
              <a:rPr lang="en-US" dirty="0"/>
              <a:t> are </a:t>
            </a:r>
            <a:r>
              <a:rPr lang="en-US" dirty="0" err="1"/>
              <a:t>intraneuronal</a:t>
            </a:r>
            <a:r>
              <a:rPr lang="en-US" dirty="0"/>
              <a:t> accumulations of PHF-tau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▪Most disease is </a:t>
            </a:r>
            <a:r>
              <a:rPr lang="en-US" dirty="0" err="1"/>
              <a:t>sporadic▪Autosomal</a:t>
            </a:r>
            <a:r>
              <a:rPr lang="en-US" dirty="0"/>
              <a:t> dominant early-onset Alzheimer's disease is found in 1% to 2% of all Alzheimer's </a:t>
            </a:r>
            <a:r>
              <a:rPr lang="en-US" dirty="0" err="1"/>
              <a:t>disease▪Three</a:t>
            </a:r>
            <a:r>
              <a:rPr lang="en-US" dirty="0"/>
              <a:t> genes have been identified that contain mutations in familial Alzheimer's disease: presenilin-1, presenilin-2, and amyloid precursor </a:t>
            </a:r>
            <a:r>
              <a:rPr lang="en-US" dirty="0" err="1"/>
              <a:t>protein▪The</a:t>
            </a:r>
            <a:r>
              <a:rPr lang="en-US" dirty="0"/>
              <a:t> ϵ4 allele of </a:t>
            </a:r>
            <a:r>
              <a:rPr lang="en-US" dirty="0" err="1"/>
              <a:t>apolipoprotein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gene confers an increased risk of Alzheimer's disease by decreasing the age at disease onset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</a:t>
            </a:r>
            <a:r>
              <a:rPr lang="en-US" dirty="0" err="1"/>
              <a:t>Neuritic</a:t>
            </a:r>
            <a:r>
              <a:rPr lang="en-US" dirty="0"/>
              <a:t> plaque, diffuse plaque, and amyloid </a:t>
            </a:r>
            <a:r>
              <a:rPr lang="en-US" dirty="0" err="1"/>
              <a:t>angiopathy</a:t>
            </a:r>
            <a:r>
              <a:rPr lang="en-US" dirty="0"/>
              <a:t> </a:t>
            </a:r>
            <a:r>
              <a:rPr lang="en-US" dirty="0" err="1"/>
              <a:t>immunoreact</a:t>
            </a:r>
            <a:r>
              <a:rPr lang="en-US" dirty="0"/>
              <a:t> with antibodies to A</a:t>
            </a:r>
            <a:r>
              <a:rPr lang="el-GR" dirty="0"/>
              <a:t>β </a:t>
            </a:r>
            <a:r>
              <a:rPr lang="en-US" dirty="0" err="1"/>
              <a:t>protein▪NFTs</a:t>
            </a:r>
            <a:r>
              <a:rPr lang="en-US" dirty="0"/>
              <a:t> and dystrophic neurites of plaques </a:t>
            </a:r>
            <a:r>
              <a:rPr lang="en-US" dirty="0" err="1"/>
              <a:t>immunoreact</a:t>
            </a:r>
            <a:r>
              <a:rPr lang="en-US" dirty="0"/>
              <a:t> with tau antibodies </a:t>
            </a:r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ia.nih.gov/sites/default/files/adprog_chart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7054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alzforum.org/sites/default/files/legacy/images/spotlight/large/AAIC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1" y="1600200"/>
            <a:ext cx="7322647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Parkinson’s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▪Parkinson's disease is the most common neurodegenerative movement disorder and is a predominantly sporadic progressive disease defined by the presence of bradykinesia, rigidity, and tremor clinically and by substantia </a:t>
            </a:r>
            <a:r>
              <a:rPr lang="en-US" dirty="0" err="1"/>
              <a:t>nigra</a:t>
            </a:r>
            <a:r>
              <a:rPr lang="en-US" dirty="0"/>
              <a:t> degeneration and </a:t>
            </a:r>
            <a:r>
              <a:rPr lang="en-US" dirty="0" err="1"/>
              <a:t>Lewy</a:t>
            </a:r>
            <a:r>
              <a:rPr lang="en-US" dirty="0"/>
              <a:t> bodies pathologically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▪Incidence is 16 to 19 per 100,000 per </a:t>
            </a:r>
            <a:r>
              <a:rPr lang="en-US" dirty="0" err="1"/>
              <a:t>year▪Prevalence</a:t>
            </a:r>
            <a:r>
              <a:rPr lang="en-US" dirty="0"/>
              <a:t> increases with age –Ranges from 100 to 200 per 100,000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▪Peak age at onset is between 55 and 65 </a:t>
            </a:r>
            <a:r>
              <a:rPr lang="en-US" dirty="0" err="1"/>
              <a:t>years▪Slight</a:t>
            </a:r>
            <a:r>
              <a:rPr lang="en-US" dirty="0"/>
              <a:t> increased predilection in men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▪Classic features: bradykinesia or </a:t>
            </a:r>
            <a:r>
              <a:rPr lang="en-US" dirty="0" err="1"/>
              <a:t>akinesia</a:t>
            </a:r>
            <a:r>
              <a:rPr lang="en-US" dirty="0"/>
              <a:t>, cogwheel rigidity, resting </a:t>
            </a:r>
            <a:r>
              <a:rPr lang="en-US" dirty="0" err="1"/>
              <a:t>tremor▪Other</a:t>
            </a:r>
            <a:r>
              <a:rPr lang="en-US" dirty="0"/>
              <a:t> symptoms/signs: slow shuffling gait with a stooped posture and loss of arm swing, postural instability, masked </a:t>
            </a:r>
            <a:r>
              <a:rPr lang="en-US" dirty="0" err="1"/>
              <a:t>facies</a:t>
            </a:r>
            <a:r>
              <a:rPr lang="en-US" dirty="0"/>
              <a:t>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and CT are usually normal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▪Standard therapy is </a:t>
            </a:r>
            <a:r>
              <a:rPr lang="en-US" dirty="0" err="1"/>
              <a:t>levodopa▪Because</a:t>
            </a:r>
            <a:r>
              <a:rPr lang="en-US" dirty="0"/>
              <a:t> of limitations with long-term use of levodopa, dopamine agonist therapy is also </a:t>
            </a:r>
            <a:r>
              <a:rPr lang="en-US" dirty="0" err="1"/>
              <a:t>used▪Average</a:t>
            </a:r>
            <a:r>
              <a:rPr lang="en-US" dirty="0"/>
              <a:t> duration is 13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8473" y="2057400"/>
            <a:ext cx="33153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AMYLOID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715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most common cause of Parkinson's disease of early onset (&lt;50 years) is a mutation in the </a:t>
            </a:r>
            <a:r>
              <a:rPr lang="en-US" i="1" dirty="0" err="1"/>
              <a:t>Parkin</a:t>
            </a:r>
            <a:r>
              <a:rPr lang="en-US" dirty="0"/>
              <a:t> gene ( </a:t>
            </a:r>
            <a:r>
              <a:rPr lang="en-US" i="1" dirty="0"/>
              <a:t>PARK2</a:t>
            </a:r>
            <a:r>
              <a:rPr lang="en-US" dirty="0"/>
              <a:t>) on chromosome 6. The </a:t>
            </a:r>
            <a:r>
              <a:rPr lang="en-US" i="1" dirty="0" err="1"/>
              <a:t>Parkin</a:t>
            </a:r>
            <a:r>
              <a:rPr lang="en-US" dirty="0"/>
              <a:t> gene codes for ubiquitin protein ligase. </a:t>
            </a:r>
          </a:p>
          <a:p>
            <a:r>
              <a:rPr lang="en-US" dirty="0" err="1"/>
              <a:t>Lewy</a:t>
            </a:r>
            <a:r>
              <a:rPr lang="en-US" dirty="0"/>
              <a:t> bodies are </a:t>
            </a:r>
            <a:r>
              <a:rPr lang="en-US" dirty="0" err="1"/>
              <a:t>intraneuronal</a:t>
            </a:r>
            <a:r>
              <a:rPr lang="en-US" dirty="0"/>
              <a:t> cytoplasmic spherical inclusions ranging from 8 to 30 nm in diameter. They have hyaline eosinophilic cores surrounded by pale haloes ( </a:t>
            </a:r>
            <a:r>
              <a:rPr lang="en-US" u="sng" dirty="0">
                <a:hlinkClick r:id="rId2"/>
              </a:rPr>
              <a:t>Figure 6-14A</a:t>
            </a:r>
            <a:r>
              <a:rPr lang="en-US" dirty="0">
                <a:hlinkClick r:id="rId2"/>
              </a:rPr>
              <a:t>). A single neuron may contain one or more </a:t>
            </a:r>
            <a:r>
              <a:rPr lang="en-US" dirty="0" err="1">
                <a:hlinkClick r:id="rId2"/>
              </a:rPr>
              <a:t>Lewy</a:t>
            </a:r>
            <a:r>
              <a:rPr lang="en-US" dirty="0">
                <a:hlinkClick r:id="rId2"/>
              </a:rPr>
              <a:t> bodies. They are ubiquitin, </a:t>
            </a:r>
            <a:r>
              <a:rPr lang="el-GR" dirty="0">
                <a:hlinkClick r:id="rId2"/>
              </a:rPr>
              <a:t>α-</a:t>
            </a:r>
            <a:r>
              <a:rPr lang="en-US" dirty="0" err="1">
                <a:hlinkClick r:id="rId2"/>
              </a:rPr>
              <a:t>synuclein</a:t>
            </a:r>
            <a:r>
              <a:rPr lang="en-US" dirty="0">
                <a:hlinkClick r:id="rId2"/>
              </a:rPr>
              <a:t>, and usually </a:t>
            </a:r>
            <a:r>
              <a:rPr lang="en-US" dirty="0" err="1">
                <a:hlinkClick r:id="rId2"/>
              </a:rPr>
              <a:t>neurofilament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immunoreactive</a:t>
            </a:r>
            <a:r>
              <a:rPr lang="en-US" dirty="0">
                <a:hlinkClick r:id="rId2"/>
              </a:rPr>
              <a:t>.</a:t>
            </a:r>
          </a:p>
          <a:p>
            <a:r>
              <a:rPr lang="en-US" dirty="0" err="1"/>
              <a:t>Lewy</a:t>
            </a:r>
            <a:r>
              <a:rPr lang="en-US" dirty="0"/>
              <a:t> bodies are also found in the locus </a:t>
            </a:r>
            <a:r>
              <a:rPr lang="en-US" dirty="0" err="1"/>
              <a:t>coeruleus</a:t>
            </a:r>
            <a:r>
              <a:rPr lang="en-US" dirty="0"/>
              <a:t>, nucleus basalis of </a:t>
            </a:r>
            <a:r>
              <a:rPr lang="en-US" dirty="0" err="1"/>
              <a:t>Meynert</a:t>
            </a:r>
            <a:r>
              <a:rPr lang="en-US" dirty="0"/>
              <a:t>, dorsal vagal nucleus, hypothalamus, olfactory bulb, Edinger-Westphal nucleus, raphe nuclei, </a:t>
            </a:r>
            <a:r>
              <a:rPr lang="en-US" dirty="0" err="1"/>
              <a:t>intermediolateral</a:t>
            </a:r>
            <a:r>
              <a:rPr lang="en-US" dirty="0"/>
              <a:t> cell column of the spinal cord, and autonomic ganglia.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r>
              <a:rPr lang="en-US" dirty="0"/>
              <a:t>Cortical </a:t>
            </a:r>
            <a:r>
              <a:rPr lang="en-US" dirty="0" err="1"/>
              <a:t>Lewy</a:t>
            </a:r>
            <a:r>
              <a:rPr lang="en-US" dirty="0"/>
              <a:t> bodies, in contrast to brain stem </a:t>
            </a:r>
            <a:r>
              <a:rPr lang="en-US" dirty="0" err="1"/>
              <a:t>Lewy</a:t>
            </a:r>
            <a:r>
              <a:rPr lang="en-US" dirty="0"/>
              <a:t> bodies, do not have a distinct halo. They are eosinophilic, usually round, most frequently found in the lower cortical layers (V and VI), and most numerous in the temporal, insular, and cingulate cortices. Cortical </a:t>
            </a:r>
            <a:r>
              <a:rPr lang="en-US" dirty="0" err="1"/>
              <a:t>Lewy</a:t>
            </a:r>
            <a:r>
              <a:rPr lang="en-US" dirty="0"/>
              <a:t> bodies are also ubiquitin and α-</a:t>
            </a:r>
            <a:r>
              <a:rPr lang="en-US" dirty="0" err="1"/>
              <a:t>synuclein</a:t>
            </a:r>
            <a:r>
              <a:rPr lang="en-US" dirty="0"/>
              <a:t> </a:t>
            </a:r>
            <a:r>
              <a:rPr lang="en-US" dirty="0" err="1"/>
              <a:t>immunoreactive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▪Pallor of the substantia </a:t>
            </a:r>
            <a:r>
              <a:rPr lang="en-US" dirty="0" err="1"/>
              <a:t>nigra</a:t>
            </a:r>
            <a:r>
              <a:rPr lang="en-US" dirty="0"/>
              <a:t> and usually the locus </a:t>
            </a:r>
            <a:r>
              <a:rPr lang="en-US" dirty="0" err="1"/>
              <a:t>coeruleus▪Slight</a:t>
            </a:r>
            <a:r>
              <a:rPr lang="en-US" dirty="0"/>
              <a:t> cortical atrophy and ventricular dilatation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▪Loss of neurons in the substantia </a:t>
            </a:r>
            <a:r>
              <a:rPr lang="en-US" dirty="0" err="1"/>
              <a:t>nigra▪Presence</a:t>
            </a:r>
            <a:r>
              <a:rPr lang="en-US" dirty="0"/>
              <a:t> of </a:t>
            </a:r>
            <a:r>
              <a:rPr lang="en-US" dirty="0" err="1"/>
              <a:t>Lewy</a:t>
            </a:r>
            <a:r>
              <a:rPr lang="en-US" dirty="0"/>
              <a:t> bodies in the substantia </a:t>
            </a:r>
            <a:r>
              <a:rPr lang="en-US" dirty="0" err="1"/>
              <a:t>nigra</a:t>
            </a:r>
            <a:r>
              <a:rPr lang="en-US" dirty="0"/>
              <a:t> and frequently other nuclei (locus </a:t>
            </a:r>
            <a:r>
              <a:rPr lang="en-US" dirty="0" err="1"/>
              <a:t>coeruleus</a:t>
            </a:r>
            <a:r>
              <a:rPr lang="en-US" dirty="0"/>
              <a:t>, dorsal motor nucleus of the </a:t>
            </a:r>
            <a:r>
              <a:rPr lang="en-US" dirty="0" err="1"/>
              <a:t>vagus</a:t>
            </a:r>
            <a:r>
              <a:rPr lang="en-US" dirty="0"/>
              <a:t>, nucleus basalis of </a:t>
            </a:r>
            <a:r>
              <a:rPr lang="en-US" dirty="0" err="1"/>
              <a:t>Meynert</a:t>
            </a:r>
            <a:r>
              <a:rPr lang="en-US" dirty="0"/>
              <a:t>)▪Cortical </a:t>
            </a:r>
            <a:r>
              <a:rPr lang="en-US" dirty="0" err="1"/>
              <a:t>Lewy</a:t>
            </a:r>
            <a:r>
              <a:rPr lang="en-US" dirty="0"/>
              <a:t> bodies are found in essentially all patients with Parkinson's disease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</a:t>
            </a:r>
            <a:r>
              <a:rPr lang="en-US" dirty="0" err="1"/>
              <a:t>Lewy</a:t>
            </a:r>
            <a:r>
              <a:rPr lang="en-US" dirty="0"/>
              <a:t> bodies have radially arranged intermediate filaments associated with granular and vesicular material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▪Usually </a:t>
            </a:r>
            <a:r>
              <a:rPr lang="en-US" dirty="0" err="1"/>
              <a:t>sporadic▪Very</a:t>
            </a:r>
            <a:r>
              <a:rPr lang="en-US" dirty="0"/>
              <a:t> rarely familial▪Park1: autosomal dominant Parkinson's disease in Greek and Italian families caused by a mutation in the α-</a:t>
            </a:r>
            <a:r>
              <a:rPr lang="en-US" dirty="0" err="1"/>
              <a:t>synuclein</a:t>
            </a:r>
            <a:r>
              <a:rPr lang="en-US" dirty="0"/>
              <a:t> gene on chromosome 4▪Park2: autosomal recessive Parkinson's disease, juvenile onset, caused by a mutation in the </a:t>
            </a:r>
            <a:r>
              <a:rPr lang="en-US" i="1" dirty="0" err="1"/>
              <a:t>parkin</a:t>
            </a:r>
            <a:r>
              <a:rPr lang="en-US" dirty="0"/>
              <a:t> gene on chromosome 6 ▪Park5: Parkinson's disease caused by a missense mutation in the </a:t>
            </a:r>
            <a:r>
              <a:rPr lang="en-US" i="1" dirty="0"/>
              <a:t>UCHL1</a:t>
            </a:r>
            <a:r>
              <a:rPr lang="en-US" dirty="0"/>
              <a:t> gene on chromosome 4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</a:t>
            </a:r>
            <a:r>
              <a:rPr lang="en-US" dirty="0" err="1"/>
              <a:t>Lewy</a:t>
            </a:r>
            <a:r>
              <a:rPr lang="en-US" dirty="0"/>
              <a:t> bodies are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, ubiquitin, and </a:t>
            </a:r>
            <a:r>
              <a:rPr lang="en-US" dirty="0" err="1"/>
              <a:t>neurofilament</a:t>
            </a:r>
            <a:r>
              <a:rPr lang="en-US" dirty="0"/>
              <a:t> </a:t>
            </a:r>
            <a:r>
              <a:rPr lang="en-US" dirty="0" err="1"/>
              <a:t>immunoreactive▪Lewy</a:t>
            </a:r>
            <a:r>
              <a:rPr lang="en-US" dirty="0"/>
              <a:t> neurites are identified with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, ubiquitin, or </a:t>
            </a:r>
            <a:r>
              <a:rPr lang="en-US" dirty="0" err="1"/>
              <a:t>neurofilament</a:t>
            </a:r>
            <a:r>
              <a:rPr lang="en-US" dirty="0"/>
              <a:t> antibodies in the CA2-CA3 region of the hippocampus, amygdala, nucleus basalis of </a:t>
            </a:r>
            <a:r>
              <a:rPr lang="en-US" dirty="0" err="1"/>
              <a:t>Meynert</a:t>
            </a:r>
            <a:r>
              <a:rPr lang="en-US" dirty="0"/>
              <a:t>, brain stem, olfactory bulb, </a:t>
            </a:r>
            <a:r>
              <a:rPr lang="en-US" dirty="0" err="1"/>
              <a:t>intermediolateral</a:t>
            </a:r>
            <a:r>
              <a:rPr lang="en-US" dirty="0"/>
              <a:t> column of the spinal cord, and autonomic ganglia▪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 and ubiquitin-</a:t>
            </a:r>
            <a:r>
              <a:rPr lang="en-US" dirty="0" err="1"/>
              <a:t>immunoreactive</a:t>
            </a:r>
            <a:r>
              <a:rPr lang="en-US" dirty="0"/>
              <a:t> glial inclusions are also identified in regions where cortical </a:t>
            </a:r>
            <a:r>
              <a:rPr lang="en-US" dirty="0" err="1"/>
              <a:t>Lewy</a:t>
            </a:r>
            <a:r>
              <a:rPr lang="en-US" dirty="0"/>
              <a:t> bodies are found </a:t>
            </a:r>
          </a:p>
        </p:txBody>
      </p:sp>
    </p:spTree>
    <p:extLst>
      <p:ext uri="{BB962C8B-B14F-4D97-AF65-F5344CB8AC3E}">
        <p14:creationId xmlns:p14="http://schemas.microsoft.com/office/powerpoint/2010/main" val="40662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Dementia with </a:t>
            </a:r>
            <a:r>
              <a:rPr lang="en-US" dirty="0" err="1" smtClean="0">
                <a:solidFill>
                  <a:schemeClr val="tx1"/>
                </a:solidFill>
              </a:rPr>
              <a:t>Lewy</a:t>
            </a:r>
            <a:r>
              <a:rPr lang="en-US" dirty="0" smtClean="0">
                <a:solidFill>
                  <a:schemeClr val="tx1"/>
                </a:solidFill>
              </a:rPr>
              <a:t> Bodies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▪Dementia characterized pathologically by the presence of cortical and brain stem </a:t>
            </a:r>
            <a:r>
              <a:rPr lang="en-US" dirty="0" err="1"/>
              <a:t>Lewy</a:t>
            </a:r>
            <a:r>
              <a:rPr lang="en-US" dirty="0"/>
              <a:t> </a:t>
            </a:r>
            <a:r>
              <a:rPr lang="en-US" dirty="0" err="1"/>
              <a:t>bodies▪Also</a:t>
            </a:r>
            <a:r>
              <a:rPr lang="en-US" dirty="0"/>
              <a:t> known as dementia with </a:t>
            </a:r>
            <a:r>
              <a:rPr lang="en-US" dirty="0" err="1"/>
              <a:t>Lewy</a:t>
            </a:r>
            <a:r>
              <a:rPr lang="en-US" dirty="0"/>
              <a:t> bodies and the </a:t>
            </a:r>
            <a:r>
              <a:rPr lang="en-US" dirty="0" err="1"/>
              <a:t>Lewy</a:t>
            </a:r>
            <a:r>
              <a:rPr lang="en-US" dirty="0"/>
              <a:t> body variant of Alzheimer's </a:t>
            </a:r>
            <a:r>
              <a:rPr lang="en-US" dirty="0" err="1"/>
              <a:t>disease▪May</a:t>
            </a:r>
            <a:r>
              <a:rPr lang="en-US" dirty="0"/>
              <a:t> have concomitant Alzheimer's disease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data </a:t>
            </a:r>
            <a:r>
              <a:rPr lang="en-US" dirty="0" err="1"/>
              <a:t>available▪Reported</a:t>
            </a:r>
            <a:r>
              <a:rPr lang="en-US" dirty="0"/>
              <a:t> to be the most common cause of dementia after Alzheimer's </a:t>
            </a:r>
            <a:r>
              <a:rPr lang="en-US" dirty="0" err="1"/>
              <a:t>disease▪Prevalence</a:t>
            </a:r>
            <a:r>
              <a:rPr lang="en-US" dirty="0"/>
              <a:t> in tertiary care centers is estimated at 26% of all dementia cases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▪Age at onset ranges from 68 to 92 </a:t>
            </a:r>
            <a:r>
              <a:rPr lang="en-US" dirty="0" err="1"/>
              <a:t>years▪Slight</a:t>
            </a:r>
            <a:r>
              <a:rPr lang="en-US" dirty="0"/>
              <a:t> predilection in men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▪Fluctuations in cognitive impairment and level of </a:t>
            </a:r>
            <a:r>
              <a:rPr lang="en-US" dirty="0" err="1"/>
              <a:t>consciousness▪Visual</a:t>
            </a:r>
            <a:r>
              <a:rPr lang="en-US" dirty="0"/>
              <a:t> </a:t>
            </a:r>
            <a:r>
              <a:rPr lang="en-US" dirty="0" err="1"/>
              <a:t>hallucinations▪Parkinsonism</a:t>
            </a:r>
            <a:r>
              <a:rPr lang="en-US" dirty="0"/>
              <a:t>: bradykinesia, limb rigidity, gait disorder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may show generalized atrophy in 60%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▪Duration of disease is 6 to 9 </a:t>
            </a:r>
            <a:r>
              <a:rPr lang="en-US" dirty="0" err="1"/>
              <a:t>years▪Cholinesterase</a:t>
            </a:r>
            <a:r>
              <a:rPr lang="en-US" dirty="0"/>
              <a:t> inhibitors decrease psychiatric and behavioral </a:t>
            </a:r>
            <a:r>
              <a:rPr lang="en-US" dirty="0" err="1"/>
              <a:t>symptoms▪Supportive</a:t>
            </a:r>
            <a:r>
              <a:rPr lang="en-US" dirty="0"/>
              <a:t>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DLB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r>
              <a:rPr lang="en-US" dirty="0"/>
              <a:t>brain stem predominant, limbic (transitional), and cortical</a:t>
            </a:r>
          </a:p>
          <a:p>
            <a:r>
              <a:rPr lang="en-US" dirty="0"/>
              <a:t>Cortical regions to be evaluated are the middle frontal gyrus and the inferior parietal lobule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DLB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▪Diffuse cortical atrophy and ventricular dilatation with concomitant Alzheimer's </a:t>
            </a:r>
            <a:r>
              <a:rPr lang="en-US" dirty="0" err="1"/>
              <a:t>disease▪Pallor</a:t>
            </a:r>
            <a:r>
              <a:rPr lang="en-US" dirty="0"/>
              <a:t> of the substantia </a:t>
            </a:r>
            <a:r>
              <a:rPr lang="en-US" dirty="0" err="1"/>
              <a:t>nigra</a:t>
            </a:r>
            <a:r>
              <a:rPr lang="en-US" dirty="0"/>
              <a:t> and locus </a:t>
            </a:r>
            <a:r>
              <a:rPr lang="en-US" dirty="0" err="1"/>
              <a:t>coeruleus</a:t>
            </a:r>
            <a:r>
              <a:rPr lang="en-US" dirty="0"/>
              <a:t>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▪Cortical and brain stem </a:t>
            </a:r>
            <a:r>
              <a:rPr lang="en-US" dirty="0" err="1"/>
              <a:t>Lewy</a:t>
            </a:r>
            <a:r>
              <a:rPr lang="en-US" dirty="0"/>
              <a:t> </a:t>
            </a:r>
            <a:r>
              <a:rPr lang="en-US" dirty="0" err="1"/>
              <a:t>bodies▪Three</a:t>
            </a:r>
            <a:r>
              <a:rPr lang="en-US" dirty="0"/>
              <a:t> levels of involvement: brain stem, limbic, and </a:t>
            </a:r>
            <a:r>
              <a:rPr lang="en-US" dirty="0" err="1"/>
              <a:t>neocortical▪Microvacuolation</a:t>
            </a:r>
            <a:r>
              <a:rPr lang="en-US" dirty="0"/>
              <a:t> in the temporal </a:t>
            </a:r>
            <a:r>
              <a:rPr lang="en-US" dirty="0" err="1"/>
              <a:t>cortex▪Alzheimer's</a:t>
            </a:r>
            <a:r>
              <a:rPr lang="en-US" dirty="0"/>
              <a:t> disease changes may be present: diffuse and </a:t>
            </a:r>
            <a:r>
              <a:rPr lang="en-US" dirty="0" err="1"/>
              <a:t>neuritic</a:t>
            </a:r>
            <a:r>
              <a:rPr lang="en-US" dirty="0"/>
              <a:t> plaques, neurofibrillary tangles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</a:t>
            </a:r>
            <a:r>
              <a:rPr lang="en-US" dirty="0" err="1"/>
              <a:t>Lewy</a:t>
            </a:r>
            <a:r>
              <a:rPr lang="en-US" dirty="0"/>
              <a:t> bodies have radially arranged intermediate filaments associated with granular and vesicular material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▪No genetic abnormalities known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</a:t>
            </a:r>
            <a:r>
              <a:rPr lang="en-US" dirty="0" err="1"/>
              <a:t>Lewy</a:t>
            </a:r>
            <a:r>
              <a:rPr lang="en-US" dirty="0"/>
              <a:t> bodies are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, ubiquitin, and </a:t>
            </a:r>
            <a:r>
              <a:rPr lang="en-US" dirty="0" err="1"/>
              <a:t>neurofilament</a:t>
            </a:r>
            <a:r>
              <a:rPr lang="en-US" dirty="0"/>
              <a:t> </a:t>
            </a:r>
            <a:r>
              <a:rPr lang="en-US" dirty="0" err="1"/>
              <a:t>immunoreactive▪Lewy</a:t>
            </a:r>
            <a:r>
              <a:rPr lang="en-US" dirty="0"/>
              <a:t> neurites are identified with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, ubiquitin, or </a:t>
            </a:r>
            <a:r>
              <a:rPr lang="en-US" dirty="0" err="1"/>
              <a:t>neurofilament</a:t>
            </a:r>
            <a:r>
              <a:rPr lang="en-US" dirty="0"/>
              <a:t> antibodies in the CA2/CA3 region of the hippocampus, amygdala, nucleus basalis of </a:t>
            </a:r>
            <a:r>
              <a:rPr lang="en-US" dirty="0" err="1"/>
              <a:t>Meynert</a:t>
            </a:r>
            <a:r>
              <a:rPr lang="en-US" dirty="0"/>
              <a:t>, brain stem, olfactory bulb, </a:t>
            </a:r>
            <a:r>
              <a:rPr lang="en-US" dirty="0" err="1"/>
              <a:t>intermediolateral</a:t>
            </a:r>
            <a:r>
              <a:rPr lang="en-US" dirty="0"/>
              <a:t> column of the spinal cord, and autonomic ganglia▪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- and ubiquitin-</a:t>
            </a:r>
            <a:r>
              <a:rPr lang="en-US" dirty="0" err="1"/>
              <a:t>immunoreactive</a:t>
            </a:r>
            <a:r>
              <a:rPr lang="en-US" dirty="0"/>
              <a:t> glial inclusions are also identified in regions where cortical </a:t>
            </a:r>
            <a:r>
              <a:rPr lang="en-US" dirty="0" err="1"/>
              <a:t>Lewy</a:t>
            </a:r>
            <a:r>
              <a:rPr lang="en-US" dirty="0"/>
              <a:t> bodies are found </a:t>
            </a:r>
          </a:p>
          <a:p>
            <a:r>
              <a:rPr lang="en-US" b="1" dirty="0"/>
              <a:t>Pathologic Differential Diagnosis</a:t>
            </a:r>
          </a:p>
          <a:p>
            <a:r>
              <a:rPr lang="en-US" dirty="0"/>
              <a:t>▪Parkinson's </a:t>
            </a:r>
            <a:r>
              <a:rPr lang="en-US" dirty="0" err="1"/>
              <a:t>disease▪Alzheimer's</a:t>
            </a:r>
            <a:r>
              <a:rPr lang="en-US" dirty="0"/>
              <a:t> </a:t>
            </a:r>
            <a:r>
              <a:rPr lang="en-US" dirty="0" err="1"/>
              <a:t>disease▪PSP▪CBD▪Creutzfeldt-Jakob</a:t>
            </a:r>
            <a:r>
              <a:rPr lang="en-US" dirty="0"/>
              <a:t> </a:t>
            </a:r>
            <a:r>
              <a:rPr lang="en-US" dirty="0" err="1"/>
              <a:t>disease▪MSA▪FTLD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Multiple Systems Atrophy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striatonigral</a:t>
            </a:r>
            <a:r>
              <a:rPr lang="en-US" dirty="0"/>
              <a:t> and </a:t>
            </a:r>
            <a:r>
              <a:rPr lang="en-US" dirty="0" err="1"/>
              <a:t>olivopontocerebellar</a:t>
            </a:r>
            <a:r>
              <a:rPr lang="en-US" dirty="0"/>
              <a:t> structures and the presence of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–</a:t>
            </a:r>
            <a:r>
              <a:rPr lang="en-US" dirty="0" err="1"/>
              <a:t>immunoreactive</a:t>
            </a:r>
            <a:r>
              <a:rPr lang="en-US" dirty="0"/>
              <a:t> glial cytoplasmic inclusions. The entities previously called </a:t>
            </a:r>
            <a:r>
              <a:rPr lang="en-US" dirty="0" err="1"/>
              <a:t>olivopontocerebellar</a:t>
            </a:r>
            <a:r>
              <a:rPr lang="en-US" dirty="0"/>
              <a:t> atrophy, Shy-</a:t>
            </a:r>
            <a:r>
              <a:rPr lang="en-US" dirty="0" err="1"/>
              <a:t>Drager</a:t>
            </a:r>
            <a:r>
              <a:rPr lang="en-US" dirty="0"/>
              <a:t> syndrome, and </a:t>
            </a:r>
            <a:r>
              <a:rPr lang="en-US" dirty="0" err="1"/>
              <a:t>striatonigral</a:t>
            </a:r>
            <a:r>
              <a:rPr lang="en-US" dirty="0"/>
              <a:t> degeneration are now encompassed by two groups within MSA: MSA-P (</a:t>
            </a:r>
            <a:r>
              <a:rPr lang="en-US" dirty="0" err="1"/>
              <a:t>parkinsonian</a:t>
            </a:r>
            <a:r>
              <a:rPr lang="en-US" dirty="0"/>
              <a:t> predominant) and MSA-C (cerebellar predominant).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MSA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▪Sporadic progressive adult-onset disease distinguished by the presence of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–</a:t>
            </a:r>
            <a:r>
              <a:rPr lang="en-US" dirty="0" err="1"/>
              <a:t>immunoreactive</a:t>
            </a:r>
            <a:r>
              <a:rPr lang="en-US" dirty="0"/>
              <a:t> glial cytoplasmic </a:t>
            </a:r>
            <a:r>
              <a:rPr lang="en-US" dirty="0" err="1"/>
              <a:t>inclusions▪Subdivided</a:t>
            </a:r>
            <a:r>
              <a:rPr lang="en-US" dirty="0"/>
              <a:t> into two types: multiple system atrophy, </a:t>
            </a:r>
            <a:r>
              <a:rPr lang="en-US" dirty="0" err="1"/>
              <a:t>parkinsonian</a:t>
            </a:r>
            <a:r>
              <a:rPr lang="en-US" dirty="0"/>
              <a:t> predominant (MSA-P) and multiple system atrophy, cerebellar predominant (MSA-C)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▪Incidence is 3 per 100,000 per </a:t>
            </a:r>
            <a:r>
              <a:rPr lang="en-US" dirty="0" err="1"/>
              <a:t>year▪Prevalence</a:t>
            </a:r>
            <a:r>
              <a:rPr lang="en-US" dirty="0"/>
              <a:t> varies from 4 to 16 per 100,000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▪Male sex </a:t>
            </a:r>
            <a:r>
              <a:rPr lang="en-US" dirty="0" err="1"/>
              <a:t>preponderance▪Age</a:t>
            </a:r>
            <a:r>
              <a:rPr lang="en-US" dirty="0"/>
              <a:t> at onset ranges from 33 to 78 </a:t>
            </a:r>
            <a:r>
              <a:rPr lang="en-US" dirty="0" err="1"/>
              <a:t>years▪Most</a:t>
            </a:r>
            <a:r>
              <a:rPr lang="en-US" dirty="0"/>
              <a:t> often in the sixth decade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▪MSA-P: </a:t>
            </a:r>
            <a:r>
              <a:rPr lang="en-US" dirty="0" err="1"/>
              <a:t>akinesia</a:t>
            </a:r>
            <a:r>
              <a:rPr lang="en-US" dirty="0"/>
              <a:t>, rigidity, dystonia, </a:t>
            </a:r>
            <a:r>
              <a:rPr lang="en-US" dirty="0" err="1"/>
              <a:t>dysesthesia▪MSA-C</a:t>
            </a:r>
            <a:r>
              <a:rPr lang="en-US" dirty="0"/>
              <a:t>: gait and limb ataxia, dysarthria, oculomotor </a:t>
            </a:r>
            <a:r>
              <a:rPr lang="en-US" dirty="0" err="1"/>
              <a:t>disturbances▪Dysautonomia</a:t>
            </a:r>
            <a:r>
              <a:rPr lang="en-US" dirty="0"/>
              <a:t> occurs in both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shows atrophy of the caudate nucleus, putamen, cerebellum, and brain stem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▪Duration ranges from 6 to 9 </a:t>
            </a:r>
            <a:r>
              <a:rPr lang="en-US" dirty="0" err="1"/>
              <a:t>years▪MSA-P</a:t>
            </a:r>
            <a:r>
              <a:rPr lang="en-US" dirty="0"/>
              <a:t> transiently responds to levodopa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MSA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MSA-P, comprising 80% of all MSA, </a:t>
            </a:r>
            <a:r>
              <a:rPr lang="en-US" dirty="0" err="1"/>
              <a:t>parkinsonian</a:t>
            </a:r>
            <a:r>
              <a:rPr lang="en-US" dirty="0"/>
              <a:t> signs and symptoms are typically bradykinesia, rigidity, postural instability, and a postural/action tremor rather than the classic pill-rolling tremor seen in Parkinson's disease. These symptoms are usually poorly responsive to long-term levodopa therapy. In MSA-C, typical findings are gait and limb ataxia, cerebellar dysarthria, and oculomotor dysfunction. Babinski signs and </a:t>
            </a:r>
            <a:r>
              <a:rPr lang="en-US" dirty="0" err="1"/>
              <a:t>hyperreflexia</a:t>
            </a:r>
            <a:r>
              <a:rPr lang="en-US" dirty="0"/>
              <a:t> may be present in either type of MSA.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MSA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▪MSA-P: atrophy and discoloration of the putamen, atrophy of the caudate </a:t>
            </a:r>
            <a:r>
              <a:rPr lang="en-US" dirty="0" err="1"/>
              <a:t>nucleus▪MSA-C</a:t>
            </a:r>
            <a:r>
              <a:rPr lang="en-US" dirty="0"/>
              <a:t>: atrophy of the cerebellum, middle cerebellar peduncle, and </a:t>
            </a:r>
            <a:r>
              <a:rPr lang="en-US" dirty="0" err="1"/>
              <a:t>pons▪In</a:t>
            </a:r>
            <a:r>
              <a:rPr lang="en-US" dirty="0"/>
              <a:t> both types, pallor of the substantia </a:t>
            </a:r>
            <a:r>
              <a:rPr lang="en-US" dirty="0" err="1"/>
              <a:t>nigra</a:t>
            </a:r>
            <a:r>
              <a:rPr lang="en-US" dirty="0"/>
              <a:t>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▪MSA-P: neuronal loss and </a:t>
            </a:r>
            <a:r>
              <a:rPr lang="en-US" dirty="0" err="1"/>
              <a:t>astrocytosis</a:t>
            </a:r>
            <a:r>
              <a:rPr lang="en-US" dirty="0"/>
              <a:t> in the </a:t>
            </a:r>
            <a:r>
              <a:rPr lang="en-US" dirty="0" err="1"/>
              <a:t>striatonigral</a:t>
            </a:r>
            <a:r>
              <a:rPr lang="en-US" dirty="0"/>
              <a:t> </a:t>
            </a:r>
            <a:r>
              <a:rPr lang="en-US" dirty="0" err="1"/>
              <a:t>system▪MSA-C</a:t>
            </a:r>
            <a:r>
              <a:rPr lang="en-US" dirty="0"/>
              <a:t>: cerebellar degeneration with Purkinje cell loss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▪Glial cytoplasmic inclusions are composed of both twisted and straight filaments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▪No familial clustering or genetic abnormalities known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l-GR" dirty="0"/>
              <a:t>▪α-</a:t>
            </a:r>
            <a:r>
              <a:rPr lang="en-US" dirty="0" err="1"/>
              <a:t>Synuclein</a:t>
            </a:r>
            <a:r>
              <a:rPr lang="en-US" dirty="0"/>
              <a:t>-, ubiquitin-, and tau-</a:t>
            </a:r>
            <a:r>
              <a:rPr lang="en-US" dirty="0" err="1"/>
              <a:t>immunoreactive</a:t>
            </a:r>
            <a:r>
              <a:rPr lang="en-US" dirty="0"/>
              <a:t> glial cytoplasmic inclusions are present in the pyramidal, extrapyramidal, limbic, </a:t>
            </a:r>
            <a:r>
              <a:rPr lang="en-US" dirty="0" err="1"/>
              <a:t>corticocerebellar</a:t>
            </a:r>
            <a:r>
              <a:rPr lang="en-US" dirty="0"/>
              <a:t>, and </a:t>
            </a:r>
            <a:r>
              <a:rPr lang="en-US" dirty="0" err="1"/>
              <a:t>supraspinal</a:t>
            </a:r>
            <a:r>
              <a:rPr lang="en-US" dirty="0"/>
              <a:t> autonomic systems </a:t>
            </a:r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54" y="914400"/>
            <a:ext cx="7024744" cy="7990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ALZHEIMER DISEASE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26" y="2162908"/>
            <a:ext cx="277685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867429"/>
            <a:ext cx="1583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Alois</a:t>
            </a:r>
            <a:r>
              <a:rPr lang="en-US" sz="1400" dirty="0" smtClean="0"/>
              <a:t> Alzheimer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012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FTLD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▪Degeneration of the frontal and temporal lobes often in association with abnormal tau deposits; usually clinically characterized by </a:t>
            </a:r>
            <a:r>
              <a:rPr lang="en-US" dirty="0" err="1"/>
              <a:t>frontotemporal</a:t>
            </a:r>
            <a:r>
              <a:rPr lang="en-US" dirty="0"/>
              <a:t> dementia, but, in specific subtypes, other neurologic signs (apraxia, gaze palsies, etc.) are seen and sometimes parkinsonism and motor neuron disease </a:t>
            </a:r>
            <a:r>
              <a:rPr lang="en-US" dirty="0" err="1"/>
              <a:t>symptoms▪Includes</a:t>
            </a:r>
            <a:r>
              <a:rPr lang="en-US" dirty="0"/>
              <a:t> the following entities: –MSTD: sporadic and </a:t>
            </a:r>
            <a:r>
              <a:rPr lang="en-US" dirty="0" err="1"/>
              <a:t>frontotemporal</a:t>
            </a:r>
            <a:r>
              <a:rPr lang="en-US" dirty="0"/>
              <a:t> dementia and parkinsonism linked to chromosome 17 (FTDP-17), Pick's disease, PSP, CBD, AGD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▪MSTD (sporadic and FTDP-17): no data –Pick's disease: incidence—ranges from 2.2 to 8.9 per 100,000 per year–PSP: incidence: 0.3 to 14 per 100,000 per year and prevalence—1.4 to 6 per 100,000–CBD: incidence: &lt;1 per 100,000 per year–AGD: incidence at autopsy—5% to 23%, up to 43% in very elderly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▪No gender predilection known except for PSP which has a slight predilection for </a:t>
            </a:r>
            <a:r>
              <a:rPr lang="en-US" dirty="0" err="1"/>
              <a:t>males▪Age</a:t>
            </a:r>
            <a:r>
              <a:rPr lang="en-US" dirty="0"/>
              <a:t> distribution: –MSTD: sporadic—limited data; very few cases reported, onset in 70s–FTDP-17: autosomal dominant, onset at a mean of 49 years with a range of 25 to 76 years–Pick's disease: peak occurrence in the sixth decade with a range of 45 to 65 years–PSP (overall): onset between 60 to 65 years–PSP-R: male to female ratio—1.8 to 1–PSP-P: equal sex distribution–CBD: mean age of onset is 63 to 66 years (range 47 to 77)–AGD: mean age (found at autopsy) 75 to 80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FTLD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Clinical Features</a:t>
            </a:r>
          </a:p>
          <a:p>
            <a:r>
              <a:rPr lang="en-US" dirty="0"/>
              <a:t>▪MSTD: sporadic—variable signs and symptoms, including FTD, parkinsonism, and motor neuron degeneration▪FTDP-17 and Pick's disease: FTD, extrapyramidal symptoms (late in course), clinical heterogeneity with different mutations, and </a:t>
            </a:r>
            <a:r>
              <a:rPr lang="en-US" dirty="0" err="1"/>
              <a:t>intrafamilial</a:t>
            </a:r>
            <a:r>
              <a:rPr lang="en-US" dirty="0"/>
              <a:t> and interfamilial heterogeneity with the same </a:t>
            </a:r>
            <a:r>
              <a:rPr lang="en-US" dirty="0" err="1"/>
              <a:t>mutation▪PSP-R</a:t>
            </a:r>
            <a:r>
              <a:rPr lang="en-US" dirty="0"/>
              <a:t>: postural instability and falls, </a:t>
            </a:r>
            <a:r>
              <a:rPr lang="en-US" dirty="0" err="1"/>
              <a:t>supranuclear</a:t>
            </a:r>
            <a:r>
              <a:rPr lang="en-US" dirty="0"/>
              <a:t> vertical gaze palsy, and cognitive </a:t>
            </a:r>
            <a:r>
              <a:rPr lang="en-US" dirty="0" err="1"/>
              <a:t>impairment▪PSP-P</a:t>
            </a:r>
            <a:r>
              <a:rPr lang="en-US" dirty="0"/>
              <a:t>: asymmetric onset, rigidity, tremor, bradykinesia, </a:t>
            </a:r>
            <a:r>
              <a:rPr lang="en-US" dirty="0" err="1"/>
              <a:t>nonaxial</a:t>
            </a:r>
            <a:r>
              <a:rPr lang="en-US" dirty="0"/>
              <a:t> dystonia, and initial response to </a:t>
            </a:r>
            <a:r>
              <a:rPr lang="en-US" dirty="0" err="1"/>
              <a:t>levodopa▪CBD</a:t>
            </a:r>
            <a:r>
              <a:rPr lang="en-US" dirty="0"/>
              <a:t>: progressive asymmetric rigidity, apraxia (alien limb phenomenon); parkinsonism may also present with FTD▪AGD: commonly overlaps with other degenerative pathology and identified only at autopsy; unique signs and symptoms not identified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findings: –Most FTLD-tau show atrophy of the frontal and temporal lobes on </a:t>
            </a:r>
            <a:r>
              <a:rPr lang="en-US" dirty="0" err="1"/>
              <a:t>MRI▪Semantic</a:t>
            </a:r>
            <a:r>
              <a:rPr lang="en-US" dirty="0"/>
              <a:t> dementia: may show </a:t>
            </a:r>
            <a:r>
              <a:rPr lang="en-US" dirty="0" err="1"/>
              <a:t>bitemporal</a:t>
            </a:r>
            <a:r>
              <a:rPr lang="en-US" dirty="0"/>
              <a:t> </a:t>
            </a:r>
            <a:r>
              <a:rPr lang="en-US" dirty="0" err="1"/>
              <a:t>atrophy▪Nonfluent</a:t>
            </a:r>
            <a:r>
              <a:rPr lang="en-US" dirty="0"/>
              <a:t> aphasia: may show atrophy of the left </a:t>
            </a:r>
            <a:r>
              <a:rPr lang="en-US" dirty="0" err="1"/>
              <a:t>perisylvian</a:t>
            </a:r>
            <a:r>
              <a:rPr lang="en-US" dirty="0"/>
              <a:t> region –CBD: asymmetric atrophy of superior parasagittal </a:t>
            </a:r>
            <a:r>
              <a:rPr lang="en-US" dirty="0" err="1"/>
              <a:t>perirolandic</a:t>
            </a:r>
            <a:r>
              <a:rPr lang="en-US" dirty="0"/>
              <a:t> cortices–PSP: atrophy of midbrain and superior cerebellar peduncle; increased signal in midbrain and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–AGD: anterior temporal and frontal lobe atrophy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▪MSTD –Sporadic: 6 to 10 years' duration▪FTDP-17: duration of disease averages from 8 to 10 </a:t>
            </a:r>
            <a:r>
              <a:rPr lang="en-US" dirty="0" err="1"/>
              <a:t>years▪CBD</a:t>
            </a:r>
            <a:r>
              <a:rPr lang="en-US" dirty="0"/>
              <a:t>: duration—mean is 8 years (range, 5 to 11 years); nonresponsive to </a:t>
            </a:r>
            <a:r>
              <a:rPr lang="en-US" dirty="0" err="1"/>
              <a:t>levodopa▪PSP</a:t>
            </a:r>
            <a:r>
              <a:rPr lang="en-US" dirty="0"/>
              <a:t>: overall duration—mean is 7 years with a range of 5 to 9 years; average age at death is 75 ± 8 years –PSP-R has shorter duration than PSP-P▪AGD: limited </a:t>
            </a:r>
            <a:r>
              <a:rPr lang="en-US" dirty="0" err="1"/>
              <a:t>data▪No</a:t>
            </a:r>
            <a:r>
              <a:rPr lang="en-US" dirty="0"/>
              <a:t> treatments currently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FTLD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▪Most subtypes of FTLD-tau: decreased brain weight with varying degrees of mesial temporal lobe and </a:t>
            </a:r>
            <a:r>
              <a:rPr lang="en-US" dirty="0" err="1"/>
              <a:t>frontotemporal</a:t>
            </a:r>
            <a:r>
              <a:rPr lang="en-US" dirty="0"/>
              <a:t> atrophy with corresponding lateral ventricular enlargement. Atrophy of putamen, caudate,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, hypothalamus often present –May see atrophy of orbital and cingulate gyri–Substantia </a:t>
            </a:r>
            <a:r>
              <a:rPr lang="en-US" dirty="0" err="1"/>
              <a:t>nigra</a:t>
            </a:r>
            <a:r>
              <a:rPr lang="en-US" dirty="0"/>
              <a:t> and locus </a:t>
            </a:r>
            <a:r>
              <a:rPr lang="en-US" dirty="0" err="1"/>
              <a:t>coeruleus</a:t>
            </a:r>
            <a:r>
              <a:rPr lang="en-US" dirty="0"/>
              <a:t> each usually </a:t>
            </a:r>
            <a:r>
              <a:rPr lang="en-US" dirty="0" err="1"/>
              <a:t>pale▪Patients</a:t>
            </a:r>
            <a:r>
              <a:rPr lang="en-US" dirty="0"/>
              <a:t> with semantic dementia may have </a:t>
            </a:r>
            <a:r>
              <a:rPr lang="en-US" dirty="0" err="1"/>
              <a:t>bitemporal</a:t>
            </a:r>
            <a:r>
              <a:rPr lang="en-US" dirty="0"/>
              <a:t> atrophy; asymmetric atrophy may be present with left </a:t>
            </a:r>
            <a:r>
              <a:rPr lang="en-US" dirty="0" err="1"/>
              <a:t>perisylvian</a:t>
            </a:r>
            <a:r>
              <a:rPr lang="en-US" dirty="0"/>
              <a:t> atrophy found with </a:t>
            </a:r>
            <a:r>
              <a:rPr lang="en-US" dirty="0" err="1"/>
              <a:t>nonfluent</a:t>
            </a:r>
            <a:r>
              <a:rPr lang="en-US" dirty="0"/>
              <a:t> aphasia –Pick's disease: often very severe atrophy (“knife edge”) and may see sparing of posterior superior temporal gyrus–CBD: </a:t>
            </a:r>
            <a:r>
              <a:rPr lang="en-US" dirty="0" err="1"/>
              <a:t>perirolandic</a:t>
            </a:r>
            <a:r>
              <a:rPr lang="en-US" dirty="0"/>
              <a:t> cortical atrophy (most severe </a:t>
            </a:r>
            <a:r>
              <a:rPr lang="en-US" dirty="0" err="1"/>
              <a:t>parasagittally</a:t>
            </a:r>
            <a:r>
              <a:rPr lang="en-US" dirty="0"/>
              <a:t>)–PSP: atrophy of midbrain and sometimes pons with corresponding enlargement of the fourth ventricle and aqueduct of </a:t>
            </a:r>
            <a:r>
              <a:rPr lang="en-US" dirty="0" err="1"/>
              <a:t>Sylvius</a:t>
            </a:r>
            <a:r>
              <a:rPr lang="en-US" dirty="0"/>
              <a:t>; pallor of substantia </a:t>
            </a:r>
            <a:r>
              <a:rPr lang="en-US" dirty="0" err="1"/>
              <a:t>nigra</a:t>
            </a:r>
            <a:r>
              <a:rPr lang="en-US" dirty="0"/>
              <a:t>; may see atrophy of </a:t>
            </a:r>
            <a:r>
              <a:rPr lang="en-US" dirty="0" err="1"/>
              <a:t>subthalamic</a:t>
            </a:r>
            <a:r>
              <a:rPr lang="en-US" dirty="0"/>
              <a:t> nucleus and superior cerebellar peduncle–AGD: mean brain weight—1200 g with either no or mild diffuse </a:t>
            </a:r>
            <a:r>
              <a:rPr lang="en-US" dirty="0" err="1"/>
              <a:t>gyral</a:t>
            </a:r>
            <a:r>
              <a:rPr lang="en-US" dirty="0"/>
              <a:t> atrophy of </a:t>
            </a:r>
            <a:r>
              <a:rPr lang="en-US" dirty="0" err="1"/>
              <a:t>frontotemporal</a:t>
            </a:r>
            <a:r>
              <a:rPr lang="en-US" dirty="0"/>
              <a:t> lobes. No significant atrophy of mesial temporal lobe structures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▪All subtypes: –Varying degrees of neuronal loss and </a:t>
            </a:r>
            <a:r>
              <a:rPr lang="en-US" dirty="0" err="1"/>
              <a:t>astrocytosis</a:t>
            </a:r>
            <a:r>
              <a:rPr lang="en-US" dirty="0"/>
              <a:t> in the </a:t>
            </a:r>
            <a:r>
              <a:rPr lang="en-US" dirty="0" err="1"/>
              <a:t>frontotemporal</a:t>
            </a:r>
            <a:r>
              <a:rPr lang="en-US" dirty="0"/>
              <a:t> lobes–Basal ganglia and substantia </a:t>
            </a:r>
            <a:r>
              <a:rPr lang="en-US" dirty="0" err="1"/>
              <a:t>nigra</a:t>
            </a:r>
            <a:r>
              <a:rPr lang="en-US" dirty="0"/>
              <a:t> may also show neuronal loss–Typically superficial spongy change in the cortex (second layer)▪In addition: –Pick's disease: Neuronal loss of involved areas is usually severe; Pick bodies (</a:t>
            </a:r>
            <a:r>
              <a:rPr lang="en-US" dirty="0" err="1"/>
              <a:t>argyrophilic</a:t>
            </a:r>
            <a:r>
              <a:rPr lang="en-US" dirty="0"/>
              <a:t> </a:t>
            </a:r>
            <a:r>
              <a:rPr lang="en-US" dirty="0" err="1"/>
              <a:t>intracytoplasmic</a:t>
            </a:r>
            <a:r>
              <a:rPr lang="en-US" dirty="0"/>
              <a:t> inclusions) are most frequently found in the mesial temporal lobe structures, especially dentate granular cell neurons–Pick cells (ballooned or </a:t>
            </a:r>
            <a:r>
              <a:rPr lang="en-US" dirty="0" err="1"/>
              <a:t>chromatolytic</a:t>
            </a:r>
            <a:r>
              <a:rPr lang="en-US" dirty="0"/>
              <a:t>-appearing neurons) found scattered throughout the cortex •CBD: Neuronal loss and </a:t>
            </a:r>
            <a:r>
              <a:rPr lang="en-US" dirty="0" err="1"/>
              <a:t>astrocytosis</a:t>
            </a:r>
            <a:r>
              <a:rPr lang="en-US" dirty="0"/>
              <a:t> affecting the cortex (preferentially the primary motor and sensory cortices), substantia </a:t>
            </a:r>
            <a:r>
              <a:rPr lang="en-US" dirty="0" err="1"/>
              <a:t>nigra</a:t>
            </a:r>
            <a:r>
              <a:rPr lang="en-US" dirty="0"/>
              <a:t>, and basal </a:t>
            </a:r>
            <a:r>
              <a:rPr lang="en-US" dirty="0" err="1"/>
              <a:t>ganglia•Balloon</a:t>
            </a:r>
            <a:r>
              <a:rPr lang="en-US" dirty="0"/>
              <a:t> (</a:t>
            </a:r>
            <a:r>
              <a:rPr lang="en-US" dirty="0" err="1"/>
              <a:t>chromatolytic</a:t>
            </a:r>
            <a:r>
              <a:rPr lang="en-US" dirty="0"/>
              <a:t>-like) neurons in affected cortex (layers III, V, and VI) and cingulate gyrus, amygdala, insula, and </a:t>
            </a:r>
            <a:r>
              <a:rPr lang="en-US" dirty="0" err="1"/>
              <a:t>claustrum•Argyrophilic</a:t>
            </a:r>
            <a:r>
              <a:rPr lang="en-US" dirty="0"/>
              <a:t> deposits (see </a:t>
            </a:r>
            <a:r>
              <a:rPr lang="en-US" dirty="0" err="1"/>
              <a:t>Argyrophilic</a:t>
            </a:r>
            <a:r>
              <a:rPr lang="en-US" dirty="0"/>
              <a:t> grains following)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FTLD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–PSP: Neuronal loss and </a:t>
            </a:r>
            <a:r>
              <a:rPr lang="en-US" dirty="0" err="1"/>
              <a:t>astrocytosis</a:t>
            </a:r>
            <a:r>
              <a:rPr lang="en-US" dirty="0"/>
              <a:t> in substantia </a:t>
            </a:r>
            <a:r>
              <a:rPr lang="en-US" dirty="0" err="1"/>
              <a:t>nigra</a:t>
            </a:r>
            <a:r>
              <a:rPr lang="en-US" dirty="0"/>
              <a:t>, reticular formation of midbrain and pons, </a:t>
            </a:r>
            <a:r>
              <a:rPr lang="en-US" dirty="0" err="1"/>
              <a:t>subthalamus</a:t>
            </a:r>
            <a:r>
              <a:rPr lang="en-US" dirty="0"/>
              <a:t>, and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. Each of these areas contains </a:t>
            </a:r>
            <a:r>
              <a:rPr lang="en-US" dirty="0" err="1"/>
              <a:t>argyrophilic</a:t>
            </a:r>
            <a:r>
              <a:rPr lang="en-US" dirty="0"/>
              <a:t> neurofibrillary tangles, </a:t>
            </a:r>
            <a:r>
              <a:rPr lang="en-US" dirty="0" err="1"/>
              <a:t>neuropil</a:t>
            </a:r>
            <a:r>
              <a:rPr lang="en-US" dirty="0"/>
              <a:t> threads, and glial deposits–PSP-R: especially widespread dense </a:t>
            </a:r>
            <a:r>
              <a:rPr lang="en-US" dirty="0" err="1"/>
              <a:t>argyrophilic</a:t>
            </a:r>
            <a:r>
              <a:rPr lang="en-US" dirty="0"/>
              <a:t> deposits–PSP-P and PAGF: neuronal loss and </a:t>
            </a:r>
            <a:r>
              <a:rPr lang="en-US" dirty="0" err="1"/>
              <a:t>argyrophilic</a:t>
            </a:r>
            <a:r>
              <a:rPr lang="en-US" dirty="0"/>
              <a:t> deposits limited to the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, substantia </a:t>
            </a:r>
            <a:r>
              <a:rPr lang="en-US" dirty="0" err="1"/>
              <a:t>nigra</a:t>
            </a:r>
            <a:r>
              <a:rPr lang="en-US" dirty="0"/>
              <a:t>, and </a:t>
            </a:r>
            <a:r>
              <a:rPr lang="en-US" dirty="0" err="1"/>
              <a:t>subthalamic</a:t>
            </a:r>
            <a:r>
              <a:rPr lang="en-US" dirty="0"/>
              <a:t> nucleus–AGD: No significant neuronal loss. </a:t>
            </a:r>
            <a:r>
              <a:rPr lang="en-US" dirty="0" err="1"/>
              <a:t>Argyrophilic</a:t>
            </a:r>
            <a:r>
              <a:rPr lang="en-US" dirty="0"/>
              <a:t> grains and </a:t>
            </a:r>
            <a:r>
              <a:rPr lang="en-US" dirty="0" err="1"/>
              <a:t>oligodendroglial</a:t>
            </a:r>
            <a:r>
              <a:rPr lang="en-US" dirty="0"/>
              <a:t> coiled bodies are identified with </a:t>
            </a:r>
            <a:r>
              <a:rPr lang="en-US" dirty="0" err="1"/>
              <a:t>Gallyas</a:t>
            </a:r>
            <a:r>
              <a:rPr lang="en-US" dirty="0"/>
              <a:t>, </a:t>
            </a:r>
            <a:r>
              <a:rPr lang="en-US" dirty="0" err="1"/>
              <a:t>Bodian</a:t>
            </a:r>
            <a:r>
              <a:rPr lang="en-US" dirty="0"/>
              <a:t>, and Sevier silver stains; Congo red and </a:t>
            </a:r>
            <a:r>
              <a:rPr lang="en-US" dirty="0" err="1"/>
              <a:t>thioflavin</a:t>
            </a:r>
            <a:r>
              <a:rPr lang="en-US" dirty="0"/>
              <a:t> S negative •</a:t>
            </a:r>
            <a:r>
              <a:rPr lang="en-US" dirty="0" err="1"/>
              <a:t>Argyrophilic</a:t>
            </a:r>
            <a:r>
              <a:rPr lang="en-US" dirty="0"/>
              <a:t> grains: Spindle-shaped, elongated with tapered ends, in </a:t>
            </a:r>
            <a:r>
              <a:rPr lang="en-US" dirty="0" err="1"/>
              <a:t>neuropil</a:t>
            </a:r>
            <a:r>
              <a:rPr lang="en-US" dirty="0"/>
              <a:t> of </a:t>
            </a:r>
            <a:r>
              <a:rPr lang="en-US" dirty="0" err="1"/>
              <a:t>transentorhinal</a:t>
            </a:r>
            <a:r>
              <a:rPr lang="en-US" dirty="0"/>
              <a:t> cortex, entorhinal cortex (layers II and III), CA1 sector of hippocampus, </a:t>
            </a:r>
            <a:r>
              <a:rPr lang="en-US" dirty="0" err="1"/>
              <a:t>parasubiculum</a:t>
            </a:r>
            <a:r>
              <a:rPr lang="en-US" dirty="0"/>
              <a:t>, temporal cortex, orbitofrontal and insular cortices, </a:t>
            </a:r>
            <a:r>
              <a:rPr lang="en-US" dirty="0" err="1"/>
              <a:t>basolateral</a:t>
            </a:r>
            <a:r>
              <a:rPr lang="en-US" dirty="0"/>
              <a:t> nucleus of amygdale, and hypothalamic lateral </a:t>
            </a:r>
            <a:r>
              <a:rPr lang="en-US" dirty="0" err="1"/>
              <a:t>tuberal</a:t>
            </a:r>
            <a:r>
              <a:rPr lang="en-US" dirty="0"/>
              <a:t> </a:t>
            </a:r>
            <a:r>
              <a:rPr lang="en-US" dirty="0" err="1"/>
              <a:t>nucleus•Oligodendroglial</a:t>
            </a:r>
            <a:r>
              <a:rPr lang="en-US" dirty="0"/>
              <a:t> coiled bodies: found in white matter, especially at gray/white matter junction–Ballooned neurons: amygdala and lower layers of inferior temporal cortex; silver stain negative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▪Neuronal and glial tau deposits have been found to be composed of straight and twisted </a:t>
            </a:r>
            <a:r>
              <a:rPr lang="en-US" dirty="0" err="1"/>
              <a:t>filaments▪Pick</a:t>
            </a:r>
            <a:r>
              <a:rPr lang="en-US" dirty="0"/>
              <a:t> bodies: filamentous accumulation (straight or paired/twisted), </a:t>
            </a:r>
            <a:r>
              <a:rPr lang="en-US" dirty="0" err="1"/>
              <a:t>nonmembrane</a:t>
            </a:r>
            <a:r>
              <a:rPr lang="en-US" dirty="0"/>
              <a:t>-bound, and granular and vesicular </a:t>
            </a:r>
            <a:r>
              <a:rPr lang="en-US" dirty="0" err="1"/>
              <a:t>material▪Pick</a:t>
            </a:r>
            <a:r>
              <a:rPr lang="en-US" dirty="0"/>
              <a:t> cells: accumulation of </a:t>
            </a:r>
            <a:r>
              <a:rPr lang="en-US" dirty="0" err="1"/>
              <a:t>neurofilament</a:t>
            </a:r>
            <a:r>
              <a:rPr lang="en-US" dirty="0"/>
              <a:t> in neuronal </a:t>
            </a:r>
            <a:r>
              <a:rPr lang="en-US" dirty="0" err="1"/>
              <a:t>cytoplasm▪CBD</a:t>
            </a:r>
            <a:r>
              <a:rPr lang="en-US" dirty="0"/>
              <a:t>: neuronal and glial inclusions—filaments with 20- to 24-nm diameter and paired twisted tubules –PSP: neurofibrillary tangles and the abnormal glial filaments are composed of 15- to 18-nm straight filaments–AGD: </a:t>
            </a:r>
            <a:r>
              <a:rPr lang="en-US" dirty="0" err="1"/>
              <a:t>argyrophilic</a:t>
            </a:r>
            <a:r>
              <a:rPr lang="en-US" dirty="0"/>
              <a:t> grains are 4- to 8-µm rod- or comma-shaped protrusions on dendrites with otherwise normal structure and contain straight filaments and smooth tubules ranging in size from 9 to 25 nm.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▪FTDP-17: mutations in the tau gene ( </a:t>
            </a:r>
            <a:r>
              <a:rPr lang="en-US" i="1" dirty="0"/>
              <a:t>MAPT</a:t>
            </a:r>
            <a:r>
              <a:rPr lang="en-US" dirty="0"/>
              <a:t>); at present 42 confirmed pathogenic mutations ▪CBD: sporadic, over expression of H1 haplotype in tau gene ( </a:t>
            </a:r>
            <a:r>
              <a:rPr lang="en-US" i="1" dirty="0"/>
              <a:t>MAPT</a:t>
            </a:r>
            <a:r>
              <a:rPr lang="en-US" dirty="0"/>
              <a:t>) ▪PSP: usually sporadic, but familial clustering reported; associated with over expression of H1 haplotype in tau gene ( </a:t>
            </a:r>
            <a:r>
              <a:rPr lang="en-US" i="1" dirty="0"/>
              <a:t>MAPT</a:t>
            </a:r>
            <a:r>
              <a:rPr lang="en-US" dirty="0"/>
              <a:t>) ▪AGD: sporadic; higher incidence of </a:t>
            </a:r>
            <a:r>
              <a:rPr lang="en-US" dirty="0" err="1"/>
              <a:t>ApoE</a:t>
            </a:r>
            <a:r>
              <a:rPr lang="en-US" dirty="0"/>
              <a:t> </a:t>
            </a:r>
            <a:r>
              <a:rPr lang="el-GR" dirty="0"/>
              <a:t>ϵ2 </a:t>
            </a:r>
            <a:r>
              <a:rPr lang="en-US" dirty="0"/>
              <a:t>allele relative to Alzheimer's disease; no association with </a:t>
            </a:r>
            <a:r>
              <a:rPr lang="en-US" dirty="0" err="1"/>
              <a:t>ApoE</a:t>
            </a:r>
            <a:r>
              <a:rPr lang="en-US" dirty="0"/>
              <a:t> </a:t>
            </a:r>
            <a:r>
              <a:rPr lang="el-GR" dirty="0"/>
              <a:t>ϵ4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FTLD - </a:t>
            </a:r>
            <a:r>
              <a:rPr lang="en-US" dirty="0" err="1" smtClean="0">
                <a:solidFill>
                  <a:schemeClr val="tx1"/>
                </a:solidFill>
              </a:rPr>
              <a:t>tdp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▪Degeneration of the frontal and temporal lobes in association with abnormal TDP-43 and ubiquitin </a:t>
            </a:r>
            <a:r>
              <a:rPr lang="en-US" dirty="0" err="1"/>
              <a:t>immunoreactive</a:t>
            </a:r>
            <a:r>
              <a:rPr lang="en-US" dirty="0"/>
              <a:t>, tau-negative deposits; clinically characterized by FTD and sometimes parkinsonism and motor neuron disease </a:t>
            </a:r>
            <a:r>
              <a:rPr lang="en-US" dirty="0" err="1"/>
              <a:t>symptoms▪Includes</a:t>
            </a:r>
            <a:r>
              <a:rPr lang="en-US" dirty="0"/>
              <a:t> the following entities: –FTLD-TDP with or without mutations in </a:t>
            </a:r>
            <a:r>
              <a:rPr lang="en-US" dirty="0" err="1"/>
              <a:t>progranulin</a:t>
            </a:r>
            <a:r>
              <a:rPr lang="en-US" dirty="0"/>
              <a:t> gene ( </a:t>
            </a:r>
            <a:r>
              <a:rPr lang="en-US" i="1" dirty="0"/>
              <a:t>GRN</a:t>
            </a:r>
            <a:r>
              <a:rPr lang="en-US" dirty="0"/>
              <a:t>), inclusion body disease associated with Paget's disease of the bone associated with mutation in the </a:t>
            </a:r>
            <a:r>
              <a:rPr lang="en-US" dirty="0" err="1"/>
              <a:t>valosin</a:t>
            </a:r>
            <a:r>
              <a:rPr lang="en-US" dirty="0"/>
              <a:t>-containing protein gene ( </a:t>
            </a:r>
            <a:r>
              <a:rPr lang="en-US" i="1" dirty="0"/>
              <a:t>VCP</a:t>
            </a:r>
            <a:r>
              <a:rPr lang="en-US" dirty="0"/>
              <a:t>), and FTLD-TDP linked to chromosome 9q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or prevalence data available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▪No gender predilection </a:t>
            </a:r>
            <a:r>
              <a:rPr lang="en-US" dirty="0" err="1"/>
              <a:t>known▪Age</a:t>
            </a:r>
            <a:r>
              <a:rPr lang="en-US" dirty="0"/>
              <a:t> distribution: fifth to sixth decades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▪FTD with motor neuron disease </a:t>
            </a:r>
            <a:r>
              <a:rPr lang="en-US" dirty="0" err="1"/>
              <a:t>symptoms▪Language</a:t>
            </a:r>
            <a:r>
              <a:rPr lang="en-US" dirty="0"/>
              <a:t> abnormalities and parkinsonism: frequent in association with </a:t>
            </a:r>
            <a:r>
              <a:rPr lang="en-US" i="1" dirty="0"/>
              <a:t>GRN</a:t>
            </a:r>
            <a:r>
              <a:rPr lang="en-US" dirty="0"/>
              <a:t> mutations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shows atrophy of the frontal and temporal </a:t>
            </a:r>
            <a:r>
              <a:rPr lang="en-US" dirty="0" err="1"/>
              <a:t>lobes▪Semantic</a:t>
            </a:r>
            <a:r>
              <a:rPr lang="en-US" dirty="0"/>
              <a:t> dementia: may show </a:t>
            </a:r>
            <a:r>
              <a:rPr lang="en-US" dirty="0" err="1"/>
              <a:t>bitemporal</a:t>
            </a:r>
            <a:r>
              <a:rPr lang="en-US" dirty="0"/>
              <a:t> </a:t>
            </a:r>
            <a:r>
              <a:rPr lang="en-US" dirty="0" err="1"/>
              <a:t>atrophy▪Nonfluent</a:t>
            </a:r>
            <a:r>
              <a:rPr lang="en-US" dirty="0"/>
              <a:t> aphasia: may show atrophy of the left </a:t>
            </a:r>
            <a:r>
              <a:rPr lang="en-US" dirty="0" err="1"/>
              <a:t>perisylvian</a:t>
            </a:r>
            <a:r>
              <a:rPr lang="en-US" dirty="0"/>
              <a:t> region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▪Disease duration ranges from 2 to 17 years; when MND is present, mean is 2 </a:t>
            </a:r>
            <a:r>
              <a:rPr lang="en-US" dirty="0" err="1"/>
              <a:t>years▪No</a:t>
            </a:r>
            <a:r>
              <a:rPr lang="en-US" dirty="0"/>
              <a:t> treatments currently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▪Decreased brain weight and </a:t>
            </a:r>
            <a:r>
              <a:rPr lang="en-US" dirty="0" err="1"/>
              <a:t>frontotemporal</a:t>
            </a:r>
            <a:r>
              <a:rPr lang="en-US" dirty="0"/>
              <a:t> atrophy, most severe in the mesial temporal area; atrophy of the basal ganglia may be </a:t>
            </a:r>
            <a:r>
              <a:rPr lang="en-US" dirty="0" err="1"/>
              <a:t>present▪Patients</a:t>
            </a:r>
            <a:r>
              <a:rPr lang="en-US" dirty="0"/>
              <a:t> with semantic dementia may have </a:t>
            </a:r>
            <a:r>
              <a:rPr lang="en-US" dirty="0" err="1"/>
              <a:t>bitemporal</a:t>
            </a:r>
            <a:r>
              <a:rPr lang="en-US" dirty="0"/>
              <a:t> atrophy, and those with </a:t>
            </a:r>
            <a:r>
              <a:rPr lang="en-US" dirty="0" err="1"/>
              <a:t>nonfluent</a:t>
            </a:r>
            <a:r>
              <a:rPr lang="en-US" dirty="0"/>
              <a:t> aphasia may have left </a:t>
            </a:r>
            <a:r>
              <a:rPr lang="en-US" dirty="0" err="1"/>
              <a:t>perisylvian</a:t>
            </a:r>
            <a:r>
              <a:rPr lang="en-US" dirty="0"/>
              <a:t> atrophy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▪Neuronal loss and </a:t>
            </a:r>
            <a:r>
              <a:rPr lang="en-US" dirty="0" err="1"/>
              <a:t>astrocytosis</a:t>
            </a:r>
            <a:r>
              <a:rPr lang="en-US" dirty="0"/>
              <a:t>: </a:t>
            </a:r>
            <a:r>
              <a:rPr lang="en-US" dirty="0" err="1"/>
              <a:t>frontotemporal</a:t>
            </a:r>
            <a:r>
              <a:rPr lang="en-US" dirty="0"/>
              <a:t> lobes, basal ganglia, and substantia </a:t>
            </a:r>
            <a:r>
              <a:rPr lang="en-US" dirty="0" err="1"/>
              <a:t>nigra</a:t>
            </a:r>
            <a:r>
              <a:rPr lang="en-US" dirty="0"/>
              <a:t> –Laminar </a:t>
            </a:r>
            <a:r>
              <a:rPr lang="en-US" dirty="0" err="1"/>
              <a:t>spongiosis</a:t>
            </a:r>
            <a:r>
              <a:rPr lang="en-US" dirty="0"/>
              <a:t> in layers I to III–Ballooned neurons may be seen–Hippocampal sclerosis: frequent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▪Neuronal TDP-43 </a:t>
            </a:r>
            <a:r>
              <a:rPr lang="en-US" dirty="0" err="1"/>
              <a:t>immunoreactive</a:t>
            </a:r>
            <a:r>
              <a:rPr lang="en-US" dirty="0"/>
              <a:t> inclusions: most commonly 10- to 20-nm diameter straight filaments with granular material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▪Currently known associated gene mutations in familial cases: –</a:t>
            </a:r>
            <a:r>
              <a:rPr lang="en-US" dirty="0" err="1"/>
              <a:t>Progranulin</a:t>
            </a:r>
            <a:r>
              <a:rPr lang="en-US" dirty="0"/>
              <a:t> gene ( </a:t>
            </a:r>
            <a:r>
              <a:rPr lang="en-US" i="1" dirty="0"/>
              <a:t>GRN</a:t>
            </a:r>
            <a:r>
              <a:rPr lang="en-US" dirty="0"/>
              <a:t>) mutations (occasionally found in patients without positive family history) –</a:t>
            </a:r>
            <a:r>
              <a:rPr lang="en-US" dirty="0" err="1"/>
              <a:t>Valosin</a:t>
            </a:r>
            <a:r>
              <a:rPr lang="en-US" dirty="0"/>
              <a:t>-containing protein gene ( </a:t>
            </a:r>
            <a:r>
              <a:rPr lang="en-US" i="1" dirty="0"/>
              <a:t>VCP</a:t>
            </a:r>
            <a:r>
              <a:rPr lang="en-US" dirty="0"/>
              <a:t>) mutations –Linkage to chromosome 9p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▪TDP-43 </a:t>
            </a:r>
            <a:r>
              <a:rPr lang="en-US" dirty="0" err="1"/>
              <a:t>immunoreactive</a:t>
            </a:r>
            <a:r>
              <a:rPr lang="en-US" dirty="0"/>
              <a:t> inclusions are present in the hippocampus, neocortex, striatum,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, thalamus, substantia </a:t>
            </a:r>
            <a:r>
              <a:rPr lang="en-US" dirty="0" err="1"/>
              <a:t>nigra</a:t>
            </a:r>
            <a:r>
              <a:rPr lang="en-US" dirty="0"/>
              <a:t>, white matter U-fibers, and spinal </a:t>
            </a:r>
            <a:r>
              <a:rPr lang="en-US" dirty="0" err="1"/>
              <a:t>cord▪Types</a:t>
            </a:r>
            <a:r>
              <a:rPr lang="en-US" dirty="0"/>
              <a:t> of inclusions present: neuronal </a:t>
            </a:r>
            <a:r>
              <a:rPr lang="en-US" dirty="0" err="1"/>
              <a:t>intranuclear</a:t>
            </a:r>
            <a:r>
              <a:rPr lang="en-US" dirty="0"/>
              <a:t> inclusions (NIIs), neuronal cytoplasmic inclusions (NCIs), dystrophic neurites, neuronal diffuse cytoplasmic granular staining, and glial cytoplasmic inclusions (GCIs)▪Subtypes: –Cortical variant, associated with pure FTD: numerous long dystrophic neurites in the superficial cortical layers, striatum, amygdala, and hippocampus. NCIs are also found in the superficial and deep cortical layers–Found in familial cases of FTLD-TDP linked to chromosome 9p: NCIs in the superficial and deep cortical layers–Occurs in association with </a:t>
            </a:r>
            <a:r>
              <a:rPr lang="en-US" dirty="0" err="1"/>
              <a:t>progranulin</a:t>
            </a:r>
            <a:r>
              <a:rPr lang="en-US" dirty="0"/>
              <a:t> gene mutations and other familial cases in which the genetic mutation is not known: short dystrophic neurites, NCIs in the superficial cortical layers, and NIIs–In association with VCP gene mutations: dystrophic neurites and rare NCIs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FTLD - </a:t>
            </a:r>
            <a:r>
              <a:rPr lang="en-US" dirty="0" err="1" smtClean="0">
                <a:solidFill>
                  <a:schemeClr val="tx1"/>
                </a:solidFill>
              </a:rPr>
              <a:t>ub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▪FTLD with ubiquitin </a:t>
            </a:r>
            <a:r>
              <a:rPr lang="en-US" dirty="0" err="1"/>
              <a:t>immunoreactive</a:t>
            </a:r>
            <a:r>
              <a:rPr lang="en-US" dirty="0"/>
              <a:t> profiles that are tau, TDP-43, </a:t>
            </a:r>
            <a:r>
              <a:rPr lang="en-US" dirty="0" err="1"/>
              <a:t>neurofilament</a:t>
            </a:r>
            <a:r>
              <a:rPr lang="en-US" dirty="0"/>
              <a:t>, </a:t>
            </a:r>
            <a:r>
              <a:rPr lang="el-GR" dirty="0"/>
              <a:t>α-</a:t>
            </a:r>
            <a:r>
              <a:rPr lang="en-US" dirty="0" err="1"/>
              <a:t>synuclein</a:t>
            </a:r>
            <a:r>
              <a:rPr lang="en-US" dirty="0"/>
              <a:t>, and prion </a:t>
            </a:r>
            <a:r>
              <a:rPr lang="en-US" dirty="0" err="1"/>
              <a:t>negative▪Currently</a:t>
            </a:r>
            <a:r>
              <a:rPr lang="en-US" dirty="0"/>
              <a:t> two defined types: –FTLD associated with charged </a:t>
            </a:r>
            <a:r>
              <a:rPr lang="en-US" dirty="0" err="1"/>
              <a:t>multivesicular</a:t>
            </a:r>
            <a:r>
              <a:rPr lang="en-US" dirty="0"/>
              <a:t> body protein 2B ( </a:t>
            </a:r>
            <a:r>
              <a:rPr lang="en-US" i="1" dirty="0"/>
              <a:t>CHMP2B)</a:t>
            </a:r>
            <a:r>
              <a:rPr lang="en-US" dirty="0"/>
              <a:t> gene mutation –Atypical FTLD-U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or prevalence data are available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no gender predilection known –Mean age at presentation: 57 years (range 46 to 65)▪Atypical FTLD-U: female to male ratio: 5 : 1 –Mean age at presentation is 35 years (±4.1)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behavior and personality changes with progressive aphasia; eventual </a:t>
            </a:r>
            <a:r>
              <a:rPr lang="en-US" dirty="0" err="1"/>
              <a:t>akinetic</a:t>
            </a:r>
            <a:r>
              <a:rPr lang="en-US" dirty="0"/>
              <a:t> rigid syndrome and dystonia ▪Atypical FTLD-U: disinhibition, aggression, psychosis; early institutionalization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generalized cerebral atrophy without white matter changes ▪Atypical FTLD-U: not reported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ranges from 61 to 76 years ▪Atypical FTLD-U: mean duration: 8.3 years (±2.2 years)▪No treatments currently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</a:t>
            </a:r>
            <a:r>
              <a:rPr lang="en-US" dirty="0" err="1"/>
              <a:t>frontotemporal</a:t>
            </a:r>
            <a:r>
              <a:rPr lang="en-US" dirty="0"/>
              <a:t> atrophy with ventricular dilatation and white matter pallor ▪Atypical FTLD-U: symmetric atrophy of </a:t>
            </a:r>
            <a:r>
              <a:rPr lang="en-US" dirty="0" err="1"/>
              <a:t>frontotemporal</a:t>
            </a:r>
            <a:r>
              <a:rPr lang="en-US" dirty="0"/>
              <a:t> lobes and striatum; pale substantia </a:t>
            </a:r>
            <a:r>
              <a:rPr lang="en-US" dirty="0" err="1"/>
              <a:t>nigra</a:t>
            </a:r>
            <a:r>
              <a:rPr lang="en-US" dirty="0"/>
              <a:t>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Neuronal loss and </a:t>
            </a:r>
            <a:r>
              <a:rPr lang="en-US" dirty="0" err="1"/>
              <a:t>astrocytosis</a:t>
            </a:r>
            <a:r>
              <a:rPr lang="en-US" dirty="0"/>
              <a:t> of frontal and inferior temporal cortices with loss of white matter myelin and </a:t>
            </a:r>
            <a:r>
              <a:rPr lang="en-US" dirty="0" err="1"/>
              <a:t>astrocytosis</a:t>
            </a:r>
            <a:r>
              <a:rPr lang="en-US" dirty="0"/>
              <a:t>; superficial </a:t>
            </a:r>
            <a:r>
              <a:rPr lang="en-US" dirty="0" err="1"/>
              <a:t>spongiosis</a:t>
            </a:r>
            <a:r>
              <a:rPr lang="en-US" dirty="0"/>
              <a:t> ▪Atypical FTLD-U: Severe neuronal loss in hippocampus, substantia, </a:t>
            </a:r>
            <a:r>
              <a:rPr lang="en-US" dirty="0" err="1"/>
              <a:t>nigra</a:t>
            </a:r>
            <a:r>
              <a:rPr lang="en-US" dirty="0"/>
              <a:t>, and striatum. Variable neuronal loss in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, periaqueductal gray matter, and thalamus. Superficial </a:t>
            </a:r>
            <a:r>
              <a:rPr lang="en-US" dirty="0" err="1"/>
              <a:t>spongiosis</a:t>
            </a:r>
            <a:r>
              <a:rPr lang="en-US" dirty="0"/>
              <a:t>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not reported ▪Atypical FTLD-U: not reported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 (chromosome 3): autosomal dominant ▪Atypical FTLD-U: no mutations identified at present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▪FTLD-U with </a:t>
            </a:r>
            <a:r>
              <a:rPr lang="en-US" i="1" dirty="0"/>
              <a:t>CHMP2B</a:t>
            </a:r>
            <a:r>
              <a:rPr lang="en-US" dirty="0"/>
              <a:t> mutation: ubiquitin and p62 </a:t>
            </a:r>
            <a:r>
              <a:rPr lang="en-US" dirty="0" err="1"/>
              <a:t>immunoreactive</a:t>
            </a:r>
            <a:r>
              <a:rPr lang="en-US" dirty="0"/>
              <a:t> NCIs in hippocampal dentate granule cell layer. No NIIs or dystrophic neurites ▪Atypical FTLD-U: Ubiquitin </a:t>
            </a:r>
            <a:r>
              <a:rPr lang="en-US" dirty="0" err="1"/>
              <a:t>immunoreactive</a:t>
            </a:r>
            <a:r>
              <a:rPr lang="en-US" dirty="0"/>
              <a:t> NCIs in frontal/temporal lobes, dentate granule cell layer of hippocampus, striatum, periaqueductal gray, third nerve, hypothalamus, and nucleus basalis. Sparse neurites in the same </a:t>
            </a:r>
            <a:r>
              <a:rPr lang="en-US" dirty="0" err="1"/>
              <a:t>regions▪NNIs</a:t>
            </a:r>
            <a:r>
              <a:rPr lang="en-US" dirty="0"/>
              <a:t> in affected cortical regions and hippocampus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Motor Neuron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▪Neuromuscular disorder, predominantly sporadic, classically with degeneration of upper and lower motor neurons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▪Incidence is 1 to 3 per 100,000 per </a:t>
            </a:r>
            <a:r>
              <a:rPr lang="en-US" dirty="0" err="1"/>
              <a:t>year▪Prevalence</a:t>
            </a:r>
            <a:r>
              <a:rPr lang="en-US" dirty="0"/>
              <a:t> is 2.7 to 7.4 per 100,000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▪Age of onset: –Sporadic ALS: 55-65 years; median of 64 years–Familial ALS: 1 decade </a:t>
            </a:r>
            <a:r>
              <a:rPr lang="en-US" dirty="0" err="1"/>
              <a:t>earlier▪Male</a:t>
            </a:r>
            <a:r>
              <a:rPr lang="en-US" dirty="0"/>
              <a:t> predominance in sporadic disease (1.5 : 1, M : F); occurs equally in males and females in familial ALS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▪ALS typically shows a combination of upper and lower motor neuron </a:t>
            </a:r>
            <a:r>
              <a:rPr lang="en-US" dirty="0" err="1"/>
              <a:t>signs▪Upper</a:t>
            </a:r>
            <a:r>
              <a:rPr lang="en-US" dirty="0"/>
              <a:t> motor neuron signs: </a:t>
            </a:r>
            <a:r>
              <a:rPr lang="en-US" dirty="0" err="1"/>
              <a:t>hyperreflexia</a:t>
            </a:r>
            <a:r>
              <a:rPr lang="en-US" dirty="0"/>
              <a:t>, spasticity, pathologic </a:t>
            </a:r>
            <a:r>
              <a:rPr lang="en-US" dirty="0" err="1"/>
              <a:t>reflexes▪Lower</a:t>
            </a:r>
            <a:r>
              <a:rPr lang="en-US" dirty="0"/>
              <a:t> motor neuron signs: </a:t>
            </a:r>
            <a:r>
              <a:rPr lang="en-US" dirty="0" err="1"/>
              <a:t>hyporeflexia</a:t>
            </a:r>
            <a:r>
              <a:rPr lang="en-US" dirty="0"/>
              <a:t>, weakness, muscle atrophy, and </a:t>
            </a:r>
            <a:r>
              <a:rPr lang="en-US" dirty="0" err="1"/>
              <a:t>fasciculations▪Primary</a:t>
            </a:r>
            <a:r>
              <a:rPr lang="en-US" dirty="0"/>
              <a:t> lateral sclerosis: subtype of ALS with predominantly UMN </a:t>
            </a:r>
            <a:r>
              <a:rPr lang="en-US" dirty="0" err="1"/>
              <a:t>signs▪Progressive</a:t>
            </a:r>
            <a:r>
              <a:rPr lang="en-US" dirty="0"/>
              <a:t> muscular atrophy: subtype of ALS with predominantly LMN signs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▪MRI: </a:t>
            </a:r>
            <a:r>
              <a:rPr lang="en-US" dirty="0" err="1"/>
              <a:t>hyperintensity</a:t>
            </a:r>
            <a:r>
              <a:rPr lang="en-US" dirty="0"/>
              <a:t> of </a:t>
            </a:r>
            <a:r>
              <a:rPr lang="en-US" dirty="0" err="1"/>
              <a:t>corticospinal</a:t>
            </a:r>
            <a:r>
              <a:rPr lang="en-US" dirty="0"/>
              <a:t> tracts on T2-weighted, proton density-weighted, and FLAIR-weighted images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▪Bulbar onset: 2-3 </a:t>
            </a:r>
            <a:r>
              <a:rPr lang="en-US" dirty="0" err="1"/>
              <a:t>years▪Limb</a:t>
            </a:r>
            <a:r>
              <a:rPr lang="en-US" dirty="0"/>
              <a:t> onset: 3-5 </a:t>
            </a:r>
            <a:r>
              <a:rPr lang="en-US" dirty="0" err="1"/>
              <a:t>years▪Shorter</a:t>
            </a:r>
            <a:r>
              <a:rPr lang="en-US" dirty="0"/>
              <a:t> duration in familial 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▪Wasting of limbs, diaphragm, and intercostal </a:t>
            </a:r>
            <a:r>
              <a:rPr lang="en-US" dirty="0" err="1"/>
              <a:t>muscles▪The</a:t>
            </a:r>
            <a:r>
              <a:rPr lang="en-US" dirty="0"/>
              <a:t> cervical and lumbosacral enlargements of the spinal cord and the anterior motor roots are atrophic and shrunken, </a:t>
            </a:r>
            <a:r>
              <a:rPr lang="en-US" dirty="0" err="1"/>
              <a:t>respectively▪Atrophy</a:t>
            </a:r>
            <a:r>
              <a:rPr lang="en-US" dirty="0"/>
              <a:t> of the </a:t>
            </a:r>
            <a:r>
              <a:rPr lang="en-US" dirty="0" err="1"/>
              <a:t>precentral</a:t>
            </a:r>
            <a:r>
              <a:rPr lang="en-US" dirty="0"/>
              <a:t> gyrus may be present in cases of long duration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▪Loss of anterior horn cells and brain stem motor nuclei </a:t>
            </a:r>
            <a:r>
              <a:rPr lang="en-US" dirty="0" err="1"/>
              <a:t>neurons▪Loss</a:t>
            </a:r>
            <a:r>
              <a:rPr lang="en-US" dirty="0"/>
              <a:t> of Betz cells in the primary motor </a:t>
            </a:r>
            <a:r>
              <a:rPr lang="en-US" dirty="0" err="1"/>
              <a:t>cortex▪Loss</a:t>
            </a:r>
            <a:r>
              <a:rPr lang="en-US" dirty="0"/>
              <a:t> of myelinated axons of the anterior and lateral </a:t>
            </a:r>
            <a:r>
              <a:rPr lang="en-US" dirty="0" err="1"/>
              <a:t>corticospinal</a:t>
            </a:r>
            <a:r>
              <a:rPr lang="en-US" dirty="0"/>
              <a:t> </a:t>
            </a:r>
            <a:r>
              <a:rPr lang="en-US" dirty="0" err="1"/>
              <a:t>tracts▪Bunina</a:t>
            </a:r>
            <a:r>
              <a:rPr lang="en-US" dirty="0"/>
              <a:t> bodies—small, round, eosinophilic NCIs in the anterior horn cells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</a:t>
            </a:r>
            <a:r>
              <a:rPr lang="en-US" dirty="0" err="1"/>
              <a:t>Bunina</a:t>
            </a:r>
            <a:r>
              <a:rPr lang="en-US" dirty="0"/>
              <a:t> bodies are electron dense and composed of tubules, vesicular structures, and neurofilaments▪TDP-43 and ubiquitin-</a:t>
            </a:r>
            <a:r>
              <a:rPr lang="en-US" dirty="0" err="1"/>
              <a:t>immunoreactive</a:t>
            </a:r>
            <a:r>
              <a:rPr lang="en-US" dirty="0"/>
              <a:t> skein-like or spherical structures are bundles of filaments with granules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▪10% of ALS patients have autosomal dominant familial disease▪20% of familial cases are due to a mutation in the Cu/Zn superoxide dismutase 1 gene on chromosome 21▪Thus far, 51 familial cases are described associated with mutation in the </a:t>
            </a:r>
            <a:r>
              <a:rPr lang="en-US" i="1" dirty="0"/>
              <a:t>TARDBP</a:t>
            </a:r>
            <a:r>
              <a:rPr lang="en-US" dirty="0"/>
              <a:t> gene on chromosome 1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▪Skein-like or spherical inclusions in the anterior horn cells are TDP-43 and ubiquitin </a:t>
            </a:r>
            <a:r>
              <a:rPr lang="en-US" dirty="0" err="1"/>
              <a:t>immunoreactive</a:t>
            </a:r>
            <a:r>
              <a:rPr lang="en-US" dirty="0"/>
              <a:t>; TDP-43 glial cytoplasmic inclusions also </a:t>
            </a:r>
            <a:r>
              <a:rPr lang="en-US" dirty="0" err="1"/>
              <a:t>found▪Bunina</a:t>
            </a:r>
            <a:r>
              <a:rPr lang="en-US" dirty="0"/>
              <a:t> bodies are cystatin C </a:t>
            </a:r>
            <a:r>
              <a:rPr lang="en-US" dirty="0" err="1"/>
              <a:t>immunoreactive</a:t>
            </a:r>
            <a:r>
              <a:rPr lang="en-US" dirty="0"/>
              <a:t> and ubiquitin negative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01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Alzheimer’s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19600"/>
          </a:xfrm>
        </p:spPr>
        <p:txBody>
          <a:bodyPr/>
          <a:lstStyle/>
          <a:p>
            <a:r>
              <a:rPr lang="en-US" sz="2000" dirty="0" smtClean="0"/>
              <a:t>MOST COMMON CAUSE OF DEMENTIA!</a:t>
            </a:r>
          </a:p>
          <a:p>
            <a:r>
              <a:rPr lang="en-US" sz="2000" dirty="0" smtClean="0"/>
              <a:t>Onset = 70s +</a:t>
            </a:r>
          </a:p>
          <a:p>
            <a:r>
              <a:rPr lang="en-US" sz="2000" dirty="0" smtClean="0"/>
              <a:t>Manifestations</a:t>
            </a:r>
          </a:p>
          <a:p>
            <a:pPr lvl="1"/>
            <a:r>
              <a:rPr lang="en-US" sz="2000" dirty="0" smtClean="0"/>
              <a:t>Short term memory… then</a:t>
            </a:r>
          </a:p>
          <a:p>
            <a:pPr lvl="1"/>
            <a:r>
              <a:rPr lang="en-US" sz="2000" dirty="0" err="1" smtClean="0"/>
              <a:t>Judgement</a:t>
            </a:r>
            <a:r>
              <a:rPr lang="en-US" sz="2000" dirty="0" smtClean="0"/>
              <a:t> and Visuospatial tasks… then</a:t>
            </a:r>
          </a:p>
          <a:p>
            <a:pPr lvl="1"/>
            <a:r>
              <a:rPr lang="en-US" sz="2000" dirty="0" smtClean="0"/>
              <a:t>Word finding / Behavior / </a:t>
            </a:r>
            <a:r>
              <a:rPr lang="en-US" sz="2000" dirty="0" err="1" smtClean="0"/>
              <a:t>Apraxias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Huntington’s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▪Autosomal dominant disease caused by a mutation in the </a:t>
            </a:r>
            <a:r>
              <a:rPr lang="en-US" i="1" dirty="0"/>
              <a:t>huntingtin</a:t>
            </a:r>
            <a:r>
              <a:rPr lang="en-US" dirty="0"/>
              <a:t> gene ( </a:t>
            </a:r>
            <a:r>
              <a:rPr lang="en-US" i="1" dirty="0"/>
              <a:t>HTT</a:t>
            </a:r>
            <a:r>
              <a:rPr lang="en-US" dirty="0"/>
              <a:t>) on chromosome 4 and characterized by chorea and psychiatric abnormalities and degeneration of the basal ganglia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data </a:t>
            </a:r>
            <a:r>
              <a:rPr lang="en-US" dirty="0" err="1"/>
              <a:t>available▪Prevalence</a:t>
            </a:r>
            <a:r>
              <a:rPr lang="en-US" dirty="0"/>
              <a:t> is 5 to 10 per 100,000 in Western countries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▪No gender </a:t>
            </a:r>
            <a:r>
              <a:rPr lang="en-US" dirty="0" err="1"/>
              <a:t>predilection▪Mean</a:t>
            </a:r>
            <a:r>
              <a:rPr lang="en-US" dirty="0"/>
              <a:t> adult disease onset is 40 </a:t>
            </a:r>
            <a:r>
              <a:rPr lang="en-US" dirty="0" err="1"/>
              <a:t>years▪Juvenile</a:t>
            </a:r>
            <a:r>
              <a:rPr lang="en-US" dirty="0"/>
              <a:t> onset is classified as younger than 20 years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▪Adult onset is characterized by chorea, cognitive impairment, and psychiatric manifestations. Terminally, all patients are </a:t>
            </a:r>
            <a:r>
              <a:rPr lang="en-US" dirty="0" err="1"/>
              <a:t>akinetic</a:t>
            </a:r>
            <a:r>
              <a:rPr lang="en-US" dirty="0"/>
              <a:t> and </a:t>
            </a:r>
            <a:r>
              <a:rPr lang="en-US" dirty="0" err="1"/>
              <a:t>rigid▪Juvenile-onset</a:t>
            </a:r>
            <a:r>
              <a:rPr lang="en-US" dirty="0"/>
              <a:t> disease is manifested as bradykinesia and </a:t>
            </a:r>
            <a:r>
              <a:rPr lang="en-US" dirty="0" err="1"/>
              <a:t>hypokinesia</a:t>
            </a:r>
            <a:r>
              <a:rPr lang="en-US" dirty="0"/>
              <a:t> with eventual rigidity. Seizures may also occur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▪CT and MRI show caudate and putamen atrophy correlating with the degree of clinical impairment; generalized brain atrophy also seen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▪The mean duration of disease (adult and juvenile) ranges from 12 to 17 </a:t>
            </a:r>
            <a:r>
              <a:rPr lang="en-US" dirty="0" err="1"/>
              <a:t>years▪Current</a:t>
            </a:r>
            <a:r>
              <a:rPr lang="en-US" dirty="0"/>
              <a:t> treatment is of symptoms only, not prevention, and is primarily effective in managing psychiatric symptoms. Benefits of treatment of chorea are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▪Decreased brain weight (mean 1063 grams)▪Progressive atrophy of the caudate and putamen (</a:t>
            </a:r>
            <a:r>
              <a:rPr lang="en-US" dirty="0" err="1"/>
              <a:t>Vonsattel</a:t>
            </a:r>
            <a:r>
              <a:rPr lang="en-US" dirty="0"/>
              <a:t> grades 0 to 4)▪Atrophy of cerebral cortex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▪Neuronal loss and </a:t>
            </a:r>
            <a:r>
              <a:rPr lang="en-US" dirty="0" err="1"/>
              <a:t>astrocytosis</a:t>
            </a:r>
            <a:r>
              <a:rPr lang="en-US" dirty="0"/>
              <a:t> of the caudate and putamen developing in a dorsomedial-to-</a:t>
            </a:r>
            <a:r>
              <a:rPr lang="en-US" dirty="0" err="1"/>
              <a:t>ventrolateral</a:t>
            </a:r>
            <a:r>
              <a:rPr lang="en-US" dirty="0"/>
              <a:t>, caudal-to-rostral </a:t>
            </a:r>
            <a:r>
              <a:rPr lang="en-US" dirty="0" err="1"/>
              <a:t>pattern▪Neuronal</a:t>
            </a:r>
            <a:r>
              <a:rPr lang="en-US" dirty="0"/>
              <a:t> loss and minimal </a:t>
            </a:r>
            <a:r>
              <a:rPr lang="en-US" dirty="0" err="1"/>
              <a:t>astrocytosis</a:t>
            </a:r>
            <a:r>
              <a:rPr lang="en-US" dirty="0"/>
              <a:t> in the cerebral cortex (layers III, V, and VI) and mesial temporal lobe </a:t>
            </a:r>
            <a:r>
              <a:rPr lang="en-US" dirty="0" err="1"/>
              <a:t>structures▪Variable</a:t>
            </a:r>
            <a:r>
              <a:rPr lang="en-US" dirty="0"/>
              <a:t> degrees of neuronal loss in substantia </a:t>
            </a:r>
            <a:r>
              <a:rPr lang="en-US" dirty="0" err="1"/>
              <a:t>nigra</a:t>
            </a:r>
            <a:r>
              <a:rPr lang="en-US" dirty="0"/>
              <a:t>, thalamus, hypothalamus, </a:t>
            </a:r>
            <a:r>
              <a:rPr lang="en-US" dirty="0" err="1"/>
              <a:t>subthalamus</a:t>
            </a:r>
            <a:r>
              <a:rPr lang="en-US" dirty="0"/>
              <a:t>, </a:t>
            </a:r>
            <a:r>
              <a:rPr lang="en-US" dirty="0" err="1"/>
              <a:t>claustrum</a:t>
            </a:r>
            <a:r>
              <a:rPr lang="en-US" dirty="0"/>
              <a:t>, pons, </a:t>
            </a:r>
            <a:r>
              <a:rPr lang="en-US" dirty="0" err="1"/>
              <a:t>olivary</a:t>
            </a:r>
            <a:r>
              <a:rPr lang="en-US" dirty="0"/>
              <a:t> complex, and cerebellum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▪Nuclear inclusions are composed of a mixture of </a:t>
            </a:r>
            <a:r>
              <a:rPr lang="en-US" dirty="0" err="1"/>
              <a:t>nonmembrane</a:t>
            </a:r>
            <a:r>
              <a:rPr lang="en-US" dirty="0"/>
              <a:t>-bound granules and straight and tortuous filaments and </a:t>
            </a:r>
            <a:r>
              <a:rPr lang="en-US" dirty="0" err="1"/>
              <a:t>fibrils▪Dystrophic</a:t>
            </a:r>
            <a:r>
              <a:rPr lang="en-US" dirty="0"/>
              <a:t> neurites are composed of filaments and granules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▪Autosomal dominant disease caused by a mutation in the </a:t>
            </a:r>
            <a:r>
              <a:rPr lang="en-US" i="1" dirty="0"/>
              <a:t>huntingtin</a:t>
            </a:r>
            <a:r>
              <a:rPr lang="en-US" dirty="0"/>
              <a:t> gene ( </a:t>
            </a:r>
            <a:r>
              <a:rPr lang="en-US" i="1" dirty="0"/>
              <a:t>HTT</a:t>
            </a:r>
            <a:r>
              <a:rPr lang="en-US" dirty="0"/>
              <a:t>) on chromosome 4 ▪Disease caused by expansion of CAG nucleotide </a:t>
            </a:r>
            <a:r>
              <a:rPr lang="en-US" dirty="0" err="1"/>
              <a:t>repeats▪Number</a:t>
            </a:r>
            <a:r>
              <a:rPr lang="en-US" dirty="0"/>
              <a:t> of CAG repeats correlates inversely with age at onset and directly with the severity of </a:t>
            </a:r>
            <a:r>
              <a:rPr lang="en-US" dirty="0" err="1"/>
              <a:t>disease▪Normal</a:t>
            </a:r>
            <a:r>
              <a:rPr lang="en-US" dirty="0"/>
              <a:t> repeat length is up to 35; Huntington's disease is associated with lengths of 36 or </a:t>
            </a:r>
            <a:r>
              <a:rPr lang="en-US" dirty="0" err="1"/>
              <a:t>greater▪Adult-onset</a:t>
            </a:r>
            <a:r>
              <a:rPr lang="en-US" dirty="0"/>
              <a:t> disease: usually repeats 40 to 50▪Juvenile-onset disease: repeats &gt;50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</a:t>
            </a:r>
            <a:r>
              <a:rPr lang="en-US" dirty="0" err="1"/>
              <a:t>Intraneuronal</a:t>
            </a:r>
            <a:r>
              <a:rPr lang="en-US" dirty="0"/>
              <a:t> nuclear inclusions and dystrophic neurites </a:t>
            </a:r>
            <a:r>
              <a:rPr lang="en-US" dirty="0" err="1"/>
              <a:t>immunoreactive</a:t>
            </a:r>
            <a:r>
              <a:rPr lang="en-US" dirty="0"/>
              <a:t> for ubiquitin and huntingtin proteins in the </a:t>
            </a:r>
            <a:r>
              <a:rPr lang="en-US" dirty="0" err="1"/>
              <a:t>neostriatum</a:t>
            </a:r>
            <a:r>
              <a:rPr lang="en-US" dirty="0"/>
              <a:t>, cortex, and hippocampus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9906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Spinocerebellar</a:t>
            </a:r>
            <a:r>
              <a:rPr lang="en-US" dirty="0" smtClean="0">
                <a:solidFill>
                  <a:schemeClr val="tx1"/>
                </a:solidFill>
              </a:rPr>
              <a:t> Ataxias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4495800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SCA: Clinical syndromes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Saccades hypermetric; Spasticity; Executive dysfunction; Evoked motor potentials with Long conduction times; OPCA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Saccadic velocity slow; Parkinsonism; Myoclonus; Action tremor; Pons atrophy (OPCA); Cuba; No gaze evoked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mystagmus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SCA3/Machado-Joseph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Saccadic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dysmetria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, intrusions &amp; oscillations;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Ophthalmoparesis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; Gaze-evoked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nystagmus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; Spasticity; Polyneuropathy; Brazil &amp; Portugal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SCA4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Sensory loss; Later onset &gt; 40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SCA5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Pure cerebellar syndrome; Bulbar signs; Early onset; Slow progression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SCA6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Pure cerebellar syndrome; Saccadic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dysmetria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; No family history; Late onset &gt; 50;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Nystagmus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- Gaze evoked, Downbeat &amp; Perverted head-shaking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SCA7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Pigmentary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retinopathy; Hearing loss; Onset in 1st decade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SCA8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Cerebellar; Cognitive &amp; Psychiatric; Spasticity; Sensory neuropathy, Mild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SCA9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Ataxia +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Ophthalmoplegia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SCA10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Pure cerebellar syndrome ± Seizures, complex partial; Mexico </a:t>
            </a:r>
          </a:p>
          <a:p>
            <a:r>
              <a:rPr lang="it-IT" sz="3200" u="sng" dirty="0">
                <a:solidFill>
                  <a:schemeClr val="tx1"/>
                </a:solidFill>
                <a:hlinkClick r:id=""/>
              </a:rPr>
              <a:t>SCA11</a:t>
            </a:r>
            <a:r>
              <a:rPr lang="it-IT" sz="3200" dirty="0">
                <a:solidFill>
                  <a:schemeClr val="tx1"/>
                </a:solidFill>
                <a:hlinkClick r:id=""/>
              </a:rPr>
              <a:t>: Pure cerebellar syndrome; Hyperreflexia; Benign course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SCA12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Tremor (Early arm);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Hyperreflexia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; Dementia; Cortical &amp; Cerebellar atrophy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SCA13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Early childhood onset; Mental retardation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SCA14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Ataxia; Myoclonus (with early onset); Cognitive decline </a:t>
            </a:r>
          </a:p>
          <a:p>
            <a:r>
              <a:rPr lang="it-IT" sz="3200" u="sng" dirty="0">
                <a:solidFill>
                  <a:schemeClr val="tx1"/>
                </a:solidFill>
                <a:hlinkClick r:id=""/>
              </a:rPr>
              <a:t>SCA15</a:t>
            </a:r>
            <a:r>
              <a:rPr lang="it-IT" sz="3200" dirty="0">
                <a:solidFill>
                  <a:schemeClr val="tx1"/>
                </a:solidFill>
                <a:hlinkClick r:id=""/>
              </a:rPr>
              <a:t>: Pure cerebellar; Slow progression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SCA16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Head &amp; Hand tremor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SCA17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Dysphagia; Intellectual deterioration; Absence seizures; Extrapyramidal signs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SCA18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Muscle atrophy; Sensory loss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SCA19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Cognitive impairment, mild; Myoclonus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SCA20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Palatal tremor; Dysphonia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SCA21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Cognitive disorders; Extrapyramidal features </a:t>
            </a:r>
          </a:p>
          <a:p>
            <a:r>
              <a:rPr lang="it-IT" sz="3200" u="sng" dirty="0">
                <a:solidFill>
                  <a:schemeClr val="tx1"/>
                </a:solidFill>
                <a:hlinkClick r:id=""/>
              </a:rPr>
              <a:t>SCA22</a:t>
            </a:r>
            <a:r>
              <a:rPr lang="it-IT" sz="3200" dirty="0">
                <a:solidFill>
                  <a:schemeClr val="tx1"/>
                </a:solidFill>
                <a:hlinkClick r:id=""/>
              </a:rPr>
              <a:t>: Pure cerebellar syndrome; Slow progression; Hyporeflexia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SCA23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Ataxia; Sensory loss; Pyramidal signs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SCA25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Sensory neuropathy; Severe cerebellar atrophy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SCA26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Pure cerebellar syndrome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SCA27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Tremor; Dyskinesia; Psychiatric episodes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SCA28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Ophthalmoplegia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;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Hyperreflexia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</a:t>
            </a:r>
          </a:p>
          <a:p>
            <a:r>
              <a:rPr lang="it-IT" sz="3200" u="sng" dirty="0">
                <a:solidFill>
                  <a:schemeClr val="tx1"/>
                </a:solidFill>
                <a:hlinkClick r:id=""/>
              </a:rPr>
              <a:t>SCA30</a:t>
            </a:r>
            <a:r>
              <a:rPr lang="it-IT" sz="3200" dirty="0">
                <a:solidFill>
                  <a:schemeClr val="tx1"/>
                </a:solidFill>
                <a:hlinkClick r:id=""/>
              </a:rPr>
              <a:t>: Pure cerebellar syndrome; Late onset </a:t>
            </a:r>
          </a:p>
          <a:p>
            <a:r>
              <a:rPr lang="it-IT" sz="3200" u="sng" dirty="0">
                <a:solidFill>
                  <a:schemeClr val="tx1"/>
                </a:solidFill>
                <a:hlinkClick r:id=""/>
              </a:rPr>
              <a:t>SCA31</a:t>
            </a:r>
            <a:r>
              <a:rPr lang="it-IT" sz="3200" dirty="0">
                <a:solidFill>
                  <a:schemeClr val="tx1"/>
                </a:solidFill>
                <a:hlinkClick r:id=""/>
              </a:rPr>
              <a:t>: Pure cerebellar syndrome; Japanese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"/>
              </a:rPr>
              <a:t>SCA32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: Cognitive deficits; </a:t>
            </a:r>
            <a:r>
              <a:rPr lang="en-US" sz="3200" dirty="0" err="1">
                <a:solidFill>
                  <a:schemeClr val="tx1"/>
                </a:solidFill>
                <a:hlinkClick r:id=""/>
              </a:rPr>
              <a:t>Azoospermia</a:t>
            </a:r>
            <a:r>
              <a:rPr lang="en-US" sz="3200" dirty="0">
                <a:solidFill>
                  <a:schemeClr val="tx1"/>
                </a:solidFill>
                <a:hlinkClick r:id="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hlinkClick r:id="rId2"/>
              </a:rPr>
              <a:t>SCA34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: </a:t>
            </a:r>
            <a:r>
              <a:rPr lang="en-US" sz="3200" dirty="0" err="1">
                <a:solidFill>
                  <a:schemeClr val="tx1"/>
                </a:solidFill>
                <a:hlinkClick r:id="rId2"/>
              </a:rPr>
              <a:t>Erythrokeratoderma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</a:rPr>
              <a:t>SCA35</a:t>
            </a:r>
            <a:r>
              <a:rPr lang="en-US" sz="3200" dirty="0">
                <a:solidFill>
                  <a:schemeClr val="tx1"/>
                </a:solidFill>
              </a:rPr>
              <a:t>: Upper motor neuron signs; torticollis </a:t>
            </a:r>
          </a:p>
          <a:p>
            <a:r>
              <a:rPr lang="en-US" sz="3200" u="sng" dirty="0">
                <a:solidFill>
                  <a:schemeClr val="tx1"/>
                </a:solidFill>
              </a:rPr>
              <a:t>SCA36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Fasciculations</a:t>
            </a:r>
            <a:r>
              <a:rPr lang="en-US" sz="3200" dirty="0">
                <a:solidFill>
                  <a:schemeClr val="tx1"/>
                </a:solidFill>
              </a:rPr>
              <a:t> &amp; Muscle wasting (Motor neuron); Late onset </a:t>
            </a:r>
          </a:p>
          <a:p>
            <a:r>
              <a:rPr lang="en-US" sz="3200" u="sng" dirty="0">
                <a:solidFill>
                  <a:schemeClr val="tx1"/>
                </a:solidFill>
              </a:rPr>
              <a:t>SCA37</a:t>
            </a:r>
            <a:r>
              <a:rPr lang="en-US" sz="3200" dirty="0">
                <a:solidFill>
                  <a:schemeClr val="tx1"/>
                </a:solidFill>
              </a:rPr>
              <a:t>: Vertical eye movements abnormal; Late onset </a:t>
            </a:r>
          </a:p>
          <a:p>
            <a:r>
              <a:rPr lang="en-US" sz="3200" u="sng" dirty="0">
                <a:solidFill>
                  <a:schemeClr val="tx1"/>
                </a:solidFill>
              </a:rPr>
              <a:t>DRPLA</a:t>
            </a:r>
            <a:r>
              <a:rPr lang="en-US" sz="3200" dirty="0">
                <a:solidFill>
                  <a:schemeClr val="tx1"/>
                </a:solidFill>
              </a:rPr>
              <a:t>: Myoclonus &amp; Epilepsy (Onset &lt; 20 years); </a:t>
            </a:r>
            <a:r>
              <a:rPr lang="en-US" sz="3200" dirty="0" err="1">
                <a:solidFill>
                  <a:schemeClr val="tx1"/>
                </a:solidFill>
              </a:rPr>
              <a:t>Choreoathetosis</a:t>
            </a:r>
            <a:r>
              <a:rPr lang="en-US" sz="3200" dirty="0">
                <a:solidFill>
                  <a:schemeClr val="tx1"/>
                </a:solidFill>
              </a:rPr>
              <a:t>, Dementia, Psychosis (Onset &gt; 20 years); OPCA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Spinocerebellar</a:t>
            </a:r>
            <a:r>
              <a:rPr lang="en-US" dirty="0" smtClean="0">
                <a:solidFill>
                  <a:schemeClr val="tx1"/>
                </a:solidFill>
              </a:rPr>
              <a:t> Ataxias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▪Dominantly inherited ataxias caused by expanded repeats of triplet nucleotides and characterized by variability in age of onset, clinical manifestations, and pathologic </a:t>
            </a:r>
            <a:r>
              <a:rPr lang="en-US" dirty="0" err="1"/>
              <a:t>findings▪Currently</a:t>
            </a:r>
            <a:r>
              <a:rPr lang="en-US" dirty="0"/>
              <a:t>, at least 28 different SCAs are described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data </a:t>
            </a:r>
            <a:r>
              <a:rPr lang="en-US" dirty="0" err="1"/>
              <a:t>available▪Prevalence</a:t>
            </a:r>
            <a:r>
              <a:rPr lang="en-US" dirty="0"/>
              <a:t> is 0.8 to 5 per 100,000 overall; SCA3 is the most common SCA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▪SCA2 (</a:t>
            </a:r>
            <a:r>
              <a:rPr lang="en-US" dirty="0" err="1"/>
              <a:t>olivopontocerebellar</a:t>
            </a:r>
            <a:r>
              <a:rPr lang="en-US" dirty="0"/>
              <a:t> atrophy of </a:t>
            </a:r>
            <a:r>
              <a:rPr lang="en-US" dirty="0" err="1"/>
              <a:t>Menzel</a:t>
            </a:r>
            <a:r>
              <a:rPr lang="en-US" dirty="0"/>
              <a:t>): onset between 15 and 40 years▪SCA3 (Machado-Joseph disease): –Type 1: onset in the first 2 decades–Type 2: onset between the second and fourth decades–Type 3: onset between the fourth and sixth decades▪SCA6: mean age of onset—50 </a:t>
            </a:r>
            <a:r>
              <a:rPr lang="en-US" dirty="0" err="1"/>
              <a:t>years▪No</a:t>
            </a:r>
            <a:r>
              <a:rPr lang="en-US" dirty="0"/>
              <a:t> gender predilection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▪SCA2: limb and gait ataxia, dysarthria, intention tremor, sensorimotor neuropathy, and abnormal eye movements▪SCA3: –Type 1: dystonia, spasticity–Type 2: ataxia, nystagmus, dysarthria–Type 3: ataxia, peripheral sensory and motor neuropathy▪SCA6: cerebellar dysfunction (ataxia, dysarthria, and nystagmus)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shows slight atrophy of the brain stem, middle cerebellar peduncle, cerebellum, and cervical spinal cord in SMA3 and more severe atrophy of the same structures in SMA2▪SMA6: cerebellar atrophy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▪SCA2: mean duration of 10 years▪SCA3: range of 5 to 12 years▪SCA6: range of 20 to 30 </a:t>
            </a:r>
            <a:r>
              <a:rPr lang="en-US" dirty="0" err="1"/>
              <a:t>yearsNo</a:t>
            </a:r>
            <a:r>
              <a:rPr lang="en-US" dirty="0"/>
              <a:t> preventive therapies at present; symptomatic therapies are helpful for associated parkinsonism, sleep disturbances, and spasticity.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▪SCA2: severe atrophy of the basis </a:t>
            </a:r>
            <a:r>
              <a:rPr lang="en-US" dirty="0" err="1"/>
              <a:t>pontis</a:t>
            </a:r>
            <a:r>
              <a:rPr lang="en-US" dirty="0"/>
              <a:t>, cerebellum, and cervical spinal cord. Brain weight is decreased▪SCA3: slight degree of atrophy of the posterior fossa structures and spinal cord, with normal brain weight▪SCA6: cerebellar atrophy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▪SCA2: –Severe neuronal loss is seen in the inferior </a:t>
            </a:r>
            <a:r>
              <a:rPr lang="en-US" dirty="0" err="1"/>
              <a:t>olivary</a:t>
            </a:r>
            <a:r>
              <a:rPr lang="en-US" dirty="0"/>
              <a:t> nucleus, basis </a:t>
            </a:r>
            <a:r>
              <a:rPr lang="en-US" dirty="0" err="1"/>
              <a:t>pontis</a:t>
            </a:r>
            <a:r>
              <a:rPr lang="en-US" dirty="0"/>
              <a:t> gray matter, cerebellar cortex, and substantia </a:t>
            </a:r>
            <a:r>
              <a:rPr lang="en-US" dirty="0" err="1"/>
              <a:t>nigra</a:t>
            </a:r>
            <a:r>
              <a:rPr lang="en-US" dirty="0"/>
              <a:t>–The middle and inferior cerebellar peduncles and cerebellar white matter show axonal loss and </a:t>
            </a:r>
            <a:r>
              <a:rPr lang="en-US" dirty="0" err="1"/>
              <a:t>astrocytosis</a:t>
            </a:r>
            <a:r>
              <a:rPr lang="en-US" dirty="0"/>
              <a:t>–</a:t>
            </a:r>
            <a:r>
              <a:rPr lang="en-US" dirty="0" err="1"/>
              <a:t>Spinocerebellar</a:t>
            </a:r>
            <a:r>
              <a:rPr lang="en-US" dirty="0"/>
              <a:t> and posterior columns degenerate–Motor neurons and neurons of Clarke's column are lost▪SCA3: –Severe neuronal loss in the cerebellar dentate nucleus with </a:t>
            </a:r>
            <a:r>
              <a:rPr lang="en-US" dirty="0" err="1"/>
              <a:t>grumose</a:t>
            </a:r>
            <a:r>
              <a:rPr lang="en-US" dirty="0"/>
              <a:t> degeneration–The cerebellar cortex and inferior </a:t>
            </a:r>
            <a:r>
              <a:rPr lang="en-US" dirty="0" err="1"/>
              <a:t>olivary</a:t>
            </a:r>
            <a:r>
              <a:rPr lang="en-US" dirty="0"/>
              <a:t> nuclei are preserved–Degeneration of the basis </a:t>
            </a:r>
            <a:r>
              <a:rPr lang="en-US" dirty="0" err="1"/>
              <a:t>pontis</a:t>
            </a:r>
            <a:r>
              <a:rPr lang="en-US" dirty="0"/>
              <a:t> gray matter, neurons of Clarke's column, lower motor neurons, and substantia </a:t>
            </a:r>
            <a:r>
              <a:rPr lang="en-US" dirty="0" err="1"/>
              <a:t>nigra</a:t>
            </a:r>
            <a:r>
              <a:rPr lang="en-US" dirty="0"/>
              <a:t>–Degeneration of the superior cerebellar peduncle and </a:t>
            </a:r>
            <a:r>
              <a:rPr lang="en-US" dirty="0" err="1"/>
              <a:t>spinocerebellar</a:t>
            </a:r>
            <a:r>
              <a:rPr lang="en-US" dirty="0"/>
              <a:t> tracts–Cranial nerve nuclei often affected▪SCA6: –Severe loss of Purkinje cells; milder loss of internal granule cells, dentate nucleus neurons, and inferior </a:t>
            </a:r>
            <a:r>
              <a:rPr lang="en-US" dirty="0" err="1"/>
              <a:t>olivary</a:t>
            </a:r>
            <a:r>
              <a:rPr lang="en-US" dirty="0"/>
              <a:t> nucleus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▪Neuronal </a:t>
            </a:r>
            <a:r>
              <a:rPr lang="en-US" dirty="0" err="1"/>
              <a:t>intranuclear</a:t>
            </a:r>
            <a:r>
              <a:rPr lang="en-US" dirty="0"/>
              <a:t> inclusions: </a:t>
            </a:r>
            <a:r>
              <a:rPr lang="en-US" dirty="0" err="1"/>
              <a:t>nonmembrane</a:t>
            </a:r>
            <a:r>
              <a:rPr lang="en-US" dirty="0"/>
              <a:t> bound granular and filamentous structures; cytoplasmic inclusions—</a:t>
            </a:r>
            <a:r>
              <a:rPr lang="en-US" dirty="0" err="1"/>
              <a:t>intralysosomal</a:t>
            </a:r>
            <a:r>
              <a:rPr lang="en-US" dirty="0"/>
              <a:t> granules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▪SCA2: CAG repeat expansion secondary to a mutation in the </a:t>
            </a:r>
            <a:r>
              <a:rPr lang="en-US" i="1" dirty="0"/>
              <a:t>Ataxin-2</a:t>
            </a:r>
            <a:r>
              <a:rPr lang="en-US" dirty="0"/>
              <a:t> gene; disease has been reported with 32 to 77 repeats ▪SCA3: CAG repeat expansion secondary to mutation in the </a:t>
            </a:r>
            <a:r>
              <a:rPr lang="en-US" i="1" dirty="0"/>
              <a:t>Ataxin-3</a:t>
            </a:r>
            <a:r>
              <a:rPr lang="en-US" dirty="0"/>
              <a:t> gene on chromosome 14; disease is found with 53 to 200 repeats ▪SCA6: CAG repeat expansion in </a:t>
            </a:r>
            <a:r>
              <a:rPr lang="en-US" i="1" dirty="0"/>
              <a:t>CACNA1A</a:t>
            </a:r>
            <a:r>
              <a:rPr lang="en-US" dirty="0"/>
              <a:t> gene on chromosome 19 (q13); disease occurs when the</a:t>
            </a:r>
          </a:p>
          <a:p>
            <a:r>
              <a:rPr lang="en-US" dirty="0"/>
              <a:t>expansion exceeds 21 CAGs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Friedrech’s</a:t>
            </a:r>
            <a:r>
              <a:rPr lang="en-US" dirty="0" smtClean="0">
                <a:solidFill>
                  <a:schemeClr val="tx1"/>
                </a:solidFill>
              </a:rPr>
              <a:t> Ataxia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▪Most common hereditary ataxia caused by GAA triplet nucleotide expansion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data </a:t>
            </a:r>
            <a:r>
              <a:rPr lang="en-US" dirty="0" err="1"/>
              <a:t>available▪Prevalence</a:t>
            </a:r>
            <a:r>
              <a:rPr lang="en-US" dirty="0"/>
              <a:t> is 2 to 5 per 100,000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▪Onset is usually during </a:t>
            </a:r>
            <a:r>
              <a:rPr lang="en-US" dirty="0" err="1"/>
              <a:t>puberty▪Range</a:t>
            </a:r>
            <a:r>
              <a:rPr lang="en-US" dirty="0"/>
              <a:t> is from 2 to 3 years to older than 25 years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▪Limb and gait </a:t>
            </a:r>
            <a:r>
              <a:rPr lang="en-US" dirty="0" err="1"/>
              <a:t>ataxia▪Sensory</a:t>
            </a:r>
            <a:r>
              <a:rPr lang="en-US" dirty="0"/>
              <a:t> loss, weakness, sensorineural hearing </a:t>
            </a:r>
            <a:r>
              <a:rPr lang="en-US" dirty="0" err="1"/>
              <a:t>loss▪Scoliosis</a:t>
            </a:r>
            <a:r>
              <a:rPr lang="en-US" dirty="0"/>
              <a:t>, foot deformity, diabetes mellitus, hypertrophic cardiomyopathy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shows spinal cord atrophy with a normal brain stem, cerebellum, and cerebrum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▪Life expectancy is 35 to 40 </a:t>
            </a:r>
            <a:r>
              <a:rPr lang="en-US" dirty="0" err="1"/>
              <a:t>years▪Clinical</a:t>
            </a:r>
            <a:r>
              <a:rPr lang="en-US" dirty="0"/>
              <a:t> trials of treatment with coenzyme Q and related compounds are ongoing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▪The spinal cord is atrophic, and the lateral and posterior columns may appear </a:t>
            </a:r>
            <a:r>
              <a:rPr lang="en-US" dirty="0" err="1"/>
              <a:t>gray▪The</a:t>
            </a:r>
            <a:r>
              <a:rPr lang="en-US" dirty="0"/>
              <a:t> posterior roots are </a:t>
            </a:r>
            <a:r>
              <a:rPr lang="en-US" dirty="0" err="1"/>
              <a:t>thin▪The</a:t>
            </a:r>
            <a:r>
              <a:rPr lang="en-US" dirty="0"/>
              <a:t> dentate nucleus may be atrophic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▪Severe neuronal loss and </a:t>
            </a:r>
            <a:r>
              <a:rPr lang="en-US" dirty="0" err="1"/>
              <a:t>astrocytosis</a:t>
            </a:r>
            <a:r>
              <a:rPr lang="en-US" dirty="0"/>
              <a:t> in the dentate </a:t>
            </a:r>
            <a:r>
              <a:rPr lang="en-US" dirty="0" err="1"/>
              <a:t>nucleus▪Atrophy</a:t>
            </a:r>
            <a:r>
              <a:rPr lang="en-US" dirty="0"/>
              <a:t> of the superior cerebellar </a:t>
            </a:r>
            <a:r>
              <a:rPr lang="en-US" dirty="0" err="1"/>
              <a:t>peduncle▪Neuronal</a:t>
            </a:r>
            <a:r>
              <a:rPr lang="en-US" dirty="0"/>
              <a:t> loss of the vestibular and cochlear </a:t>
            </a:r>
            <a:r>
              <a:rPr lang="en-US" dirty="0" err="1"/>
              <a:t>nuclei▪Neuronal</a:t>
            </a:r>
            <a:r>
              <a:rPr lang="en-US" dirty="0"/>
              <a:t> loss of the dorsal root ganglia and degeneration of the large myelinated sensory peripheral </a:t>
            </a:r>
            <a:r>
              <a:rPr lang="en-US" dirty="0" err="1"/>
              <a:t>nerves▪Degeneration</a:t>
            </a:r>
            <a:r>
              <a:rPr lang="en-US" dirty="0"/>
              <a:t> of the posterior columns, </a:t>
            </a:r>
            <a:r>
              <a:rPr lang="en-US" dirty="0" err="1"/>
              <a:t>spinocerebellar</a:t>
            </a:r>
            <a:r>
              <a:rPr lang="en-US" dirty="0"/>
              <a:t> tracts, and </a:t>
            </a:r>
            <a:r>
              <a:rPr lang="en-US" dirty="0" err="1"/>
              <a:t>corticospinal</a:t>
            </a:r>
            <a:r>
              <a:rPr lang="en-US" dirty="0"/>
              <a:t> </a:t>
            </a:r>
            <a:r>
              <a:rPr lang="en-US" dirty="0" err="1"/>
              <a:t>tracts▪Degeneration</a:t>
            </a:r>
            <a:r>
              <a:rPr lang="en-US" dirty="0"/>
              <a:t> of the nucleus dorsalis of Clarke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▪Axonal swellings filled with </a:t>
            </a:r>
            <a:r>
              <a:rPr lang="en-US" dirty="0" err="1"/>
              <a:t>neurofilaments</a:t>
            </a:r>
            <a:r>
              <a:rPr lang="en-US" dirty="0"/>
              <a:t> may be present in the dorsal root </a:t>
            </a:r>
            <a:r>
              <a:rPr lang="en-US" dirty="0" err="1"/>
              <a:t>ganglia▪Occasional</a:t>
            </a:r>
            <a:r>
              <a:rPr lang="en-US" dirty="0"/>
              <a:t> descriptions of onion bulbs in peripheral nerve biopsy specimens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▪Autosomal </a:t>
            </a:r>
            <a:r>
              <a:rPr lang="en-US" dirty="0" err="1"/>
              <a:t>recessive▪Mutation</a:t>
            </a:r>
            <a:r>
              <a:rPr lang="en-US" dirty="0"/>
              <a:t> in the </a:t>
            </a:r>
            <a:r>
              <a:rPr lang="en-US" i="1" dirty="0" err="1"/>
              <a:t>Frataxin</a:t>
            </a:r>
            <a:r>
              <a:rPr lang="en-US" dirty="0"/>
              <a:t> gene on chromosome 9 ▪Mutation results in expansion of the GAA nucleotide </a:t>
            </a:r>
            <a:r>
              <a:rPr lang="en-US" dirty="0" err="1"/>
              <a:t>triplet▪Normal</a:t>
            </a:r>
            <a:r>
              <a:rPr lang="en-US" dirty="0"/>
              <a:t> number of repeats is 6 to 27; disease is associated with 70 to more than 100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▪No specific </a:t>
            </a:r>
            <a:r>
              <a:rPr lang="en-US" dirty="0" err="1"/>
              <a:t>immunohistochemical</a:t>
            </a:r>
            <a:r>
              <a:rPr lang="en-US" dirty="0"/>
              <a:t> features at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Dentatorubral-Pallidoluysian</a:t>
            </a:r>
            <a:r>
              <a:rPr lang="en-US" dirty="0" smtClean="0">
                <a:solidFill>
                  <a:schemeClr val="tx1"/>
                </a:solidFill>
              </a:rPr>
              <a:t> Atrophy (DRPLA)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▪Type of </a:t>
            </a:r>
            <a:r>
              <a:rPr lang="en-US" dirty="0" err="1"/>
              <a:t>spinocerebellar</a:t>
            </a:r>
            <a:r>
              <a:rPr lang="en-US" dirty="0"/>
              <a:t> ataxia found most commonly in Japan, but reported in North American and European individuals; caused by expansion of CAG trinucleotide repeats </a:t>
            </a:r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▪No incidence data </a:t>
            </a:r>
            <a:r>
              <a:rPr lang="en-US" dirty="0" err="1"/>
              <a:t>available▪Prevalence</a:t>
            </a:r>
            <a:r>
              <a:rPr lang="en-US" dirty="0"/>
              <a:t> is 0.2 to 0.7 per 100,000 in Japanese population </a:t>
            </a:r>
          </a:p>
          <a:p>
            <a:r>
              <a:rPr lang="en-US" b="1" dirty="0"/>
              <a:t>Gender and Age Distribution</a:t>
            </a:r>
          </a:p>
          <a:p>
            <a:r>
              <a:rPr lang="en-US" dirty="0"/>
              <a:t>▪Juvenile form of disease: age at onset, younger than 20 </a:t>
            </a:r>
            <a:r>
              <a:rPr lang="en-US" dirty="0" err="1"/>
              <a:t>years▪Adult</a:t>
            </a:r>
            <a:r>
              <a:rPr lang="en-US" dirty="0"/>
              <a:t> form of disease: age at onset, 20 to 30 years or older </a:t>
            </a:r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▪Common to both adult and juvenile forms: ataxia and </a:t>
            </a:r>
            <a:r>
              <a:rPr lang="en-US" dirty="0" err="1"/>
              <a:t>dementia▪Juvenile</a:t>
            </a:r>
            <a:r>
              <a:rPr lang="en-US" dirty="0"/>
              <a:t> form: progressive myoclonic epilepsy, ataxia, and progressive cognitive </a:t>
            </a:r>
            <a:r>
              <a:rPr lang="en-US" dirty="0" err="1"/>
              <a:t>decline▪Adult</a:t>
            </a:r>
            <a:r>
              <a:rPr lang="en-US" dirty="0"/>
              <a:t> form: </a:t>
            </a:r>
            <a:r>
              <a:rPr lang="en-US" dirty="0" err="1"/>
              <a:t>choreoathetosis</a:t>
            </a:r>
            <a:r>
              <a:rPr lang="en-US" dirty="0"/>
              <a:t> and psychiatric disturbances </a:t>
            </a:r>
          </a:p>
          <a:p>
            <a:r>
              <a:rPr lang="en-US" b="1" dirty="0"/>
              <a:t>Radiologic Features</a:t>
            </a:r>
          </a:p>
          <a:p>
            <a:r>
              <a:rPr lang="en-US" dirty="0"/>
              <a:t>▪MRI shows atrophy of the brain stem and cerebellum and cortex </a:t>
            </a:r>
          </a:p>
          <a:p>
            <a:r>
              <a:rPr lang="en-US" b="1" dirty="0"/>
              <a:t>Prognosis and Treatment</a:t>
            </a:r>
          </a:p>
          <a:p>
            <a:r>
              <a:rPr lang="en-US" dirty="0"/>
              <a:t>▪No therapy currently </a:t>
            </a:r>
            <a:r>
              <a:rPr lang="en-US" dirty="0" err="1"/>
              <a:t>available▪Duration</a:t>
            </a:r>
            <a:r>
              <a:rPr lang="en-US" dirty="0"/>
              <a:t>: adult-onset disease—progressive over a period of 10 to 20 years; juvenile-onset disease is more rapidly progressive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Gross Findings</a:t>
            </a:r>
          </a:p>
          <a:p>
            <a:r>
              <a:rPr lang="en-US" dirty="0"/>
              <a:t>▪Thickened skull </a:t>
            </a:r>
            <a:r>
              <a:rPr lang="en-US" dirty="0" err="1"/>
              <a:t>bone▪Brain</a:t>
            </a:r>
            <a:r>
              <a:rPr lang="en-US" dirty="0"/>
              <a:t> weight is decreased and diffuse proportional atrophy is present in both adult and juvenile </a:t>
            </a:r>
            <a:r>
              <a:rPr lang="en-US" dirty="0" err="1"/>
              <a:t>forms▪In</a:t>
            </a:r>
            <a:r>
              <a:rPr lang="en-US" dirty="0"/>
              <a:t> the adult form, the pons and cerebellum are most atrophic, and severe atrophy and discoloration may also be evident in the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, </a:t>
            </a:r>
            <a:r>
              <a:rPr lang="en-US" dirty="0" err="1"/>
              <a:t>subthalamus</a:t>
            </a:r>
            <a:r>
              <a:rPr lang="en-US" dirty="0"/>
              <a:t>, dentate nucleus, and </a:t>
            </a:r>
            <a:r>
              <a:rPr lang="en-US" dirty="0" err="1"/>
              <a:t>pontine</a:t>
            </a:r>
            <a:r>
              <a:rPr lang="en-US" dirty="0"/>
              <a:t> tegmentum </a:t>
            </a:r>
          </a:p>
          <a:p>
            <a:r>
              <a:rPr lang="en-US" b="1" dirty="0"/>
              <a:t>Microscopic Findings</a:t>
            </a:r>
          </a:p>
          <a:p>
            <a:r>
              <a:rPr lang="en-US" dirty="0"/>
              <a:t>▪The cerebellar dentate nucleus shows severe neuronal loss and </a:t>
            </a:r>
            <a:r>
              <a:rPr lang="en-US" dirty="0" err="1"/>
              <a:t>grumose</a:t>
            </a:r>
            <a:r>
              <a:rPr lang="en-US" dirty="0"/>
              <a:t> </a:t>
            </a:r>
            <a:r>
              <a:rPr lang="en-US" dirty="0" err="1"/>
              <a:t>degeneration▪The</a:t>
            </a:r>
            <a:r>
              <a:rPr lang="en-US" dirty="0"/>
              <a:t> external segment of the </a:t>
            </a:r>
            <a:r>
              <a:rPr lang="en-US" dirty="0" err="1"/>
              <a:t>globus</a:t>
            </a:r>
            <a:r>
              <a:rPr lang="en-US" dirty="0"/>
              <a:t> </a:t>
            </a:r>
            <a:r>
              <a:rPr lang="en-US" dirty="0" err="1"/>
              <a:t>pallidus</a:t>
            </a:r>
            <a:r>
              <a:rPr lang="en-US" dirty="0"/>
              <a:t> also has severe neuronal loss and </a:t>
            </a:r>
            <a:r>
              <a:rPr lang="en-US" dirty="0" err="1"/>
              <a:t>astrocytosis▪The</a:t>
            </a:r>
            <a:r>
              <a:rPr lang="en-US" dirty="0"/>
              <a:t> red nucleus, caudate, putamen, substantia </a:t>
            </a:r>
            <a:r>
              <a:rPr lang="en-US" dirty="0" err="1"/>
              <a:t>nigra</a:t>
            </a:r>
            <a:r>
              <a:rPr lang="en-US" dirty="0"/>
              <a:t>, and </a:t>
            </a:r>
            <a:r>
              <a:rPr lang="en-US" dirty="0" err="1"/>
              <a:t>subthalamus</a:t>
            </a:r>
            <a:r>
              <a:rPr lang="en-US" dirty="0"/>
              <a:t> show variable degrees of neuronal </a:t>
            </a:r>
            <a:r>
              <a:rPr lang="en-US" dirty="0" err="1"/>
              <a:t>loss▪White</a:t>
            </a:r>
            <a:r>
              <a:rPr lang="en-US" dirty="0"/>
              <a:t> matter of the cerebellar/</a:t>
            </a:r>
            <a:r>
              <a:rPr lang="en-US" dirty="0" err="1"/>
              <a:t>olivary</a:t>
            </a:r>
            <a:r>
              <a:rPr lang="en-US" dirty="0"/>
              <a:t> complex, superior cerebellar peduncle is </a:t>
            </a:r>
            <a:r>
              <a:rPr lang="en-US" dirty="0" err="1"/>
              <a:t>degenerated▪The</a:t>
            </a:r>
            <a:r>
              <a:rPr lang="en-US" dirty="0"/>
              <a:t> posterior columns, </a:t>
            </a:r>
            <a:r>
              <a:rPr lang="en-US" dirty="0" err="1"/>
              <a:t>spinocerebellar</a:t>
            </a:r>
            <a:r>
              <a:rPr lang="en-US" dirty="0"/>
              <a:t> tracts, </a:t>
            </a:r>
            <a:r>
              <a:rPr lang="en-US" dirty="0" err="1"/>
              <a:t>corticospinal</a:t>
            </a:r>
            <a:r>
              <a:rPr lang="en-US" dirty="0"/>
              <a:t> tracts, and anterior horn cells of the spinal cord are also each </a:t>
            </a:r>
            <a:r>
              <a:rPr lang="en-US" dirty="0" err="1"/>
              <a:t>degenerated▪Eosinophilic</a:t>
            </a:r>
            <a:r>
              <a:rPr lang="en-US" dirty="0"/>
              <a:t> round </a:t>
            </a:r>
            <a:r>
              <a:rPr lang="en-US" dirty="0" err="1"/>
              <a:t>intranuclear</a:t>
            </a:r>
            <a:r>
              <a:rPr lang="en-US" dirty="0"/>
              <a:t> inclusions are present in the neurons and glia of affected </a:t>
            </a:r>
            <a:r>
              <a:rPr lang="en-US" dirty="0" err="1"/>
              <a:t>areas▪Cytoplasmic</a:t>
            </a:r>
            <a:r>
              <a:rPr lang="en-US" dirty="0"/>
              <a:t> filamentous inclusions are found in the neurons of the dentate nucleus </a:t>
            </a:r>
          </a:p>
          <a:p>
            <a:r>
              <a:rPr lang="en-US" b="1" dirty="0"/>
              <a:t>Ultrastructural Features</a:t>
            </a:r>
          </a:p>
          <a:p>
            <a:r>
              <a:rPr lang="en-US" dirty="0"/>
              <a:t>▪</a:t>
            </a:r>
            <a:r>
              <a:rPr lang="en-US" dirty="0" err="1"/>
              <a:t>Intranuclear</a:t>
            </a:r>
            <a:r>
              <a:rPr lang="en-US" dirty="0"/>
              <a:t> inclusions are composed of granular and filamentous non–membrane-bound material </a:t>
            </a:r>
          </a:p>
          <a:p>
            <a:r>
              <a:rPr lang="en-US" b="1" dirty="0"/>
              <a:t>Genetics</a:t>
            </a:r>
          </a:p>
          <a:p>
            <a:r>
              <a:rPr lang="en-US" dirty="0"/>
              <a:t>▪Autosomal dominant </a:t>
            </a:r>
            <a:r>
              <a:rPr lang="en-US" dirty="0" err="1"/>
              <a:t>disease▪Mutation</a:t>
            </a:r>
            <a:r>
              <a:rPr lang="en-US" dirty="0"/>
              <a:t> in the </a:t>
            </a:r>
            <a:r>
              <a:rPr lang="en-US" i="1" dirty="0"/>
              <a:t>DRPLA</a:t>
            </a:r>
            <a:r>
              <a:rPr lang="en-US" dirty="0"/>
              <a:t> gene (12p13.31) causes expansion of CAG repeats in the atrophin-1 protein ▪Normal number of repeats is 6 to 35; in disease, 54 to 79 repeats are found </a:t>
            </a:r>
          </a:p>
          <a:p>
            <a:r>
              <a:rPr lang="en-US" b="1" dirty="0" err="1"/>
              <a:t>Immunohistochemical</a:t>
            </a:r>
            <a:r>
              <a:rPr lang="en-US" b="1" dirty="0"/>
              <a:t> Features</a:t>
            </a:r>
          </a:p>
          <a:p>
            <a:r>
              <a:rPr lang="en-US" dirty="0"/>
              <a:t>▪</a:t>
            </a:r>
            <a:r>
              <a:rPr lang="en-US" dirty="0" err="1"/>
              <a:t>Intranuclear</a:t>
            </a:r>
            <a:r>
              <a:rPr lang="en-US" dirty="0"/>
              <a:t> inclusions are ubiquitin and atrophin-1 </a:t>
            </a:r>
            <a:r>
              <a:rPr lang="en-US" dirty="0" err="1"/>
              <a:t>immunoreactive▪Cytoplasmic</a:t>
            </a:r>
            <a:r>
              <a:rPr lang="en-US" dirty="0"/>
              <a:t> filamentous inclusions of the dentate neurons are ubiquitin </a:t>
            </a:r>
            <a:r>
              <a:rPr lang="en-US" dirty="0" err="1"/>
              <a:t>immunoreactive</a:t>
            </a:r>
            <a:r>
              <a:rPr lang="en-US" dirty="0"/>
              <a:t> </a:t>
            </a:r>
          </a:p>
          <a:p>
            <a:r>
              <a:rPr lang="en-US" b="1" dirty="0"/>
              <a:t>Pathologic Differential Diagnosis</a:t>
            </a:r>
          </a:p>
          <a:p>
            <a:r>
              <a:rPr lang="en-US" dirty="0"/>
              <a:t>▪Other </a:t>
            </a:r>
            <a:r>
              <a:rPr lang="en-US" dirty="0" err="1"/>
              <a:t>spinocerebellar</a:t>
            </a:r>
            <a:r>
              <a:rPr lang="en-US" dirty="0"/>
              <a:t> </a:t>
            </a:r>
            <a:r>
              <a:rPr lang="en-US" dirty="0" err="1"/>
              <a:t>ataxias▪Huntington's</a:t>
            </a:r>
            <a:r>
              <a:rPr lang="en-US"/>
              <a:t> disease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01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Alzheimer’s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19600"/>
          </a:xfrm>
        </p:spPr>
        <p:txBody>
          <a:bodyPr/>
          <a:lstStyle/>
          <a:p>
            <a:r>
              <a:rPr lang="en-US" sz="2000" dirty="0" smtClean="0"/>
              <a:t>Inheritance</a:t>
            </a:r>
          </a:p>
          <a:p>
            <a:pPr lvl="1"/>
            <a:r>
              <a:rPr lang="en-US" sz="2000" dirty="0" smtClean="0"/>
              <a:t>75</a:t>
            </a:r>
            <a:r>
              <a:rPr lang="en-US" sz="2000" dirty="0"/>
              <a:t>% sporadic / 24% w </a:t>
            </a:r>
            <a:r>
              <a:rPr lang="en-US" sz="2000" dirty="0" err="1"/>
              <a:t>fhx</a:t>
            </a:r>
            <a:r>
              <a:rPr lang="en-US" sz="2000" dirty="0"/>
              <a:t> / 1-2% </a:t>
            </a:r>
            <a:r>
              <a:rPr lang="en-US" sz="2000" dirty="0" smtClean="0"/>
              <a:t>dominant</a:t>
            </a:r>
          </a:p>
          <a:p>
            <a:pPr lvl="1"/>
            <a:r>
              <a:rPr lang="en-US" sz="2000" dirty="0"/>
              <a:t>PS1 / PS2 / APP = earlier </a:t>
            </a:r>
            <a:r>
              <a:rPr lang="en-US" sz="2000" dirty="0" smtClean="0"/>
              <a:t>onset disease</a:t>
            </a:r>
            <a:endParaRPr lang="en-US" sz="2000" dirty="0"/>
          </a:p>
          <a:p>
            <a:pPr lvl="1"/>
            <a:r>
              <a:rPr lang="en-US" sz="2000" dirty="0" err="1"/>
              <a:t>Apoe</a:t>
            </a:r>
            <a:r>
              <a:rPr lang="en-US" sz="2000" dirty="0"/>
              <a:t> E4 = later </a:t>
            </a:r>
            <a:r>
              <a:rPr lang="en-US" sz="2000" dirty="0" smtClean="0"/>
              <a:t>onset disease</a:t>
            </a:r>
          </a:p>
          <a:p>
            <a:r>
              <a:rPr lang="en-US" sz="2000" dirty="0" smtClean="0"/>
              <a:t>Prognosis = 8-10yrs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8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449</TotalTime>
  <Words>8130</Words>
  <Application>Microsoft Macintosh PowerPoint</Application>
  <PresentationFormat>On-screen Show (4:3)</PresentationFormat>
  <Paragraphs>660</Paragraphs>
  <Slides>88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Austin</vt:lpstr>
      <vt:lpstr>Neurodegenerative Neuropath</vt:lpstr>
      <vt:lpstr>The Neurodegenerates</vt:lpstr>
      <vt:lpstr>PowerPoint Presentation</vt:lpstr>
      <vt:lpstr>PowerPoint Presentation</vt:lpstr>
      <vt:lpstr>Protein Recycling</vt:lpstr>
      <vt:lpstr>PowerPoint Presentation</vt:lpstr>
      <vt:lpstr>ALZHEIMER DISEASE</vt:lpstr>
      <vt:lpstr>Alzheimer’s Disease</vt:lpstr>
      <vt:lpstr>Alzheimer’s Disease</vt:lpstr>
      <vt:lpstr>Alzheimer’s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Alzheimer’s Disease</vt:lpstr>
      <vt:lpstr>PowerPoint Presentation</vt:lpstr>
      <vt:lpstr>Parkinson Disease</vt:lpstr>
      <vt:lpstr>Parkinson Disease</vt:lpstr>
      <vt:lpstr>Parkinson Disease</vt:lpstr>
      <vt:lpstr>Parkinson Disease</vt:lpstr>
      <vt:lpstr>PowerPoint Presentation</vt:lpstr>
      <vt:lpstr>α-synucleinopathies</vt:lpstr>
      <vt:lpstr>Lewy Body Dementia</vt:lpstr>
      <vt:lpstr>Lewy Body Dementia</vt:lpstr>
      <vt:lpstr>Lewy Body Dementia</vt:lpstr>
      <vt:lpstr>α-synucleinopathies</vt:lpstr>
      <vt:lpstr>Multiple Systems Atrophy</vt:lpstr>
      <vt:lpstr>Multiple Systems Atrophy</vt:lpstr>
      <vt:lpstr>Multiple Systems Atrophy</vt:lpstr>
      <vt:lpstr>Multiple Systems Atrophy</vt:lpstr>
      <vt:lpstr>PowerPoint Presentation</vt:lpstr>
      <vt:lpstr>α-synucleinopathies</vt:lpstr>
      <vt:lpstr>STOP FOR TODAY</vt:lpstr>
      <vt:lpstr>PowerPoint Presentation</vt:lpstr>
      <vt:lpstr>FTLDs/Taupathies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FTD-MND</vt:lpstr>
      <vt:lpstr>Tauopathies</vt:lpstr>
      <vt:lpstr>Motor Neuron Disease</vt:lpstr>
      <vt:lpstr>PowerPoint Presentation</vt:lpstr>
      <vt:lpstr>Motor Neuron Disease</vt:lpstr>
      <vt:lpstr>PowerPoint Presentation</vt:lpstr>
      <vt:lpstr>Huntington Disease</vt:lpstr>
      <vt:lpstr>Huntington Disease</vt:lpstr>
      <vt:lpstr>Huntington Disease</vt:lpstr>
      <vt:lpstr>Extra / Resource slides</vt:lpstr>
      <vt:lpstr>PowerPoint Presentation</vt:lpstr>
      <vt:lpstr>PowerPoint Presentation</vt:lpstr>
      <vt:lpstr>PowerPoint Presentation</vt:lpstr>
      <vt:lpstr>AD</vt:lpstr>
      <vt:lpstr>AD</vt:lpstr>
      <vt:lpstr>PowerPoint Presentation</vt:lpstr>
      <vt:lpstr>PowerPoint Presentation</vt:lpstr>
      <vt:lpstr>Parkinson’s Disease</vt:lpstr>
      <vt:lpstr>PD</vt:lpstr>
      <vt:lpstr>PD</vt:lpstr>
      <vt:lpstr>PD</vt:lpstr>
      <vt:lpstr>Dementia with Lewy Bodies</vt:lpstr>
      <vt:lpstr>DLB</vt:lpstr>
      <vt:lpstr>DLB</vt:lpstr>
      <vt:lpstr>Multiple Systems Atrophy</vt:lpstr>
      <vt:lpstr>MSA</vt:lpstr>
      <vt:lpstr>MSA</vt:lpstr>
      <vt:lpstr>MSA</vt:lpstr>
      <vt:lpstr>FTLD</vt:lpstr>
      <vt:lpstr>FTLD</vt:lpstr>
      <vt:lpstr>FTLD</vt:lpstr>
      <vt:lpstr>FTLD</vt:lpstr>
      <vt:lpstr>FTLD - tdp</vt:lpstr>
      <vt:lpstr>FTLD</vt:lpstr>
      <vt:lpstr>FTLD - ub</vt:lpstr>
      <vt:lpstr>FTLD</vt:lpstr>
      <vt:lpstr>Motor Neuron Disease</vt:lpstr>
      <vt:lpstr>MND</vt:lpstr>
      <vt:lpstr>Huntington’s Disease</vt:lpstr>
      <vt:lpstr>PowerPoint Presentation</vt:lpstr>
      <vt:lpstr>Spinocerebellar Ataxias</vt:lpstr>
      <vt:lpstr>Spinocerebellar Ataxias</vt:lpstr>
      <vt:lpstr>SCA</vt:lpstr>
      <vt:lpstr>Friedrech’s Ataxia</vt:lpstr>
      <vt:lpstr>FA</vt:lpstr>
      <vt:lpstr>Dentatorubral-Pallidoluysian Atrophy (DRPLA)</vt:lpstr>
      <vt:lpstr>DRPLA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Neurodegenerative Neuropathology</dc:title>
  <dc:creator>Spears, Christopher</dc:creator>
  <cp:lastModifiedBy>Clayton Wiley</cp:lastModifiedBy>
  <cp:revision>25</cp:revision>
  <dcterms:created xsi:type="dcterms:W3CDTF">2015-02-10T18:45:20Z</dcterms:created>
  <dcterms:modified xsi:type="dcterms:W3CDTF">2016-05-02T11:36:28Z</dcterms:modified>
</cp:coreProperties>
</file>