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7" r:id="rId12"/>
    <p:sldId id="266" r:id="rId13"/>
    <p:sldId id="287" r:id="rId14"/>
    <p:sldId id="268" r:id="rId15"/>
    <p:sldId id="280" r:id="rId16"/>
    <p:sldId id="288" r:id="rId17"/>
    <p:sldId id="269" r:id="rId18"/>
    <p:sldId id="271" r:id="rId19"/>
    <p:sldId id="273" r:id="rId20"/>
    <p:sldId id="274" r:id="rId21"/>
    <p:sldId id="275" r:id="rId22"/>
    <p:sldId id="276" r:id="rId23"/>
    <p:sldId id="272" r:id="rId24"/>
    <p:sldId id="277" r:id="rId25"/>
    <p:sldId id="278" r:id="rId26"/>
    <p:sldId id="282" r:id="rId27"/>
    <p:sldId id="279" r:id="rId28"/>
    <p:sldId id="283" r:id="rId29"/>
    <p:sldId id="284" r:id="rId30"/>
    <p:sldId id="285" r:id="rId31"/>
    <p:sldId id="286" r:id="rId32"/>
    <p:sldId id="28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19" autoAdjust="0"/>
    <p:restoredTop sz="94660"/>
  </p:normalViewPr>
  <p:slideViewPr>
    <p:cSldViewPr snapToGrid="0">
      <p:cViewPr varScale="1">
        <p:scale>
          <a:sx n="114" d="100"/>
          <a:sy n="114" d="100"/>
        </p:scale>
        <p:origin x="372"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999C0-B478-4895-840D-2FB0C69EC5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3FB5E1-C625-4F4F-A6CD-99BA76651E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1646E4-6432-41AF-BFFC-5F9299ADFA4F}"/>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5" name="Footer Placeholder 4">
            <a:extLst>
              <a:ext uri="{FF2B5EF4-FFF2-40B4-BE49-F238E27FC236}">
                <a16:creationId xmlns:a16="http://schemas.microsoft.com/office/drawing/2014/main" id="{46AC29F5-F0DE-4EA0-9A41-B5CEDC229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81E344-D556-498C-BE64-1FA6FE4FC814}"/>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313933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2B2B3-BB4B-4149-B689-524EE5A9B7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ACC671-27DA-4746-B0D3-F3DBB471E6A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CB3AF-7883-4855-89AC-58B26E7BE9AC}"/>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5" name="Footer Placeholder 4">
            <a:extLst>
              <a:ext uri="{FF2B5EF4-FFF2-40B4-BE49-F238E27FC236}">
                <a16:creationId xmlns:a16="http://schemas.microsoft.com/office/drawing/2014/main" id="{2729ED03-AAC1-46E7-9FAC-A1FA372AEA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C0DECA-1E6F-4058-AAE7-E7CD30AA34E5}"/>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3914884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E26A-03DD-43B7-9275-9D81FD52AB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2DB921-8B87-4C0F-8D5C-3E3FB798B9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6001959-F2A5-4386-AF62-0E2AAE6AFB8D}"/>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5" name="Footer Placeholder 4">
            <a:extLst>
              <a:ext uri="{FF2B5EF4-FFF2-40B4-BE49-F238E27FC236}">
                <a16:creationId xmlns:a16="http://schemas.microsoft.com/office/drawing/2014/main" id="{84E858A6-7FF3-4AC3-BFE7-07699264F6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480AF-9684-4E69-B7AF-E31EBE3A3324}"/>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3713700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0E554-DA6D-4F2A-986C-4F51403A9B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D580F7-B065-480D-838B-A7583EBA87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44B3CA-1248-41B9-95EE-91A29725785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70615C-2E66-463E-A31D-A3374D14C82E}"/>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6" name="Footer Placeholder 5">
            <a:extLst>
              <a:ext uri="{FF2B5EF4-FFF2-40B4-BE49-F238E27FC236}">
                <a16:creationId xmlns:a16="http://schemas.microsoft.com/office/drawing/2014/main" id="{AF66A663-C0C2-4DDD-8178-B327998E8F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60D616-A54A-4A15-832D-0953847AB045}"/>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2218131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3A36A-3650-4469-A29C-696CAA9E1B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6B061C-9C8D-4D1D-9994-5AF8D02324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D78020B-C596-4C26-B66F-E60EA815F49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57295F-5172-472F-A0DB-BF0ADC7B94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3B9C8F-B0A1-4425-B84A-23C5A99A0EB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F65F34-AB25-4191-B451-1D518301273B}"/>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8" name="Footer Placeholder 7">
            <a:extLst>
              <a:ext uri="{FF2B5EF4-FFF2-40B4-BE49-F238E27FC236}">
                <a16:creationId xmlns:a16="http://schemas.microsoft.com/office/drawing/2014/main" id="{0C4A5D1D-3996-4D52-AC78-ED3637FCD2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94C79A-5CB9-42B1-B9B3-4D3781B27BDD}"/>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2806542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6243-4A75-4C0B-8113-A7377229CE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8F8D04-6246-4C87-A8E8-38C981FF90B3}"/>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4" name="Footer Placeholder 3">
            <a:extLst>
              <a:ext uri="{FF2B5EF4-FFF2-40B4-BE49-F238E27FC236}">
                <a16:creationId xmlns:a16="http://schemas.microsoft.com/office/drawing/2014/main" id="{26A63A64-8999-4D53-886A-9491BF2907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139888-6212-4EB0-B7FD-BC9EF4051FC4}"/>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1325473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C9E2A4-1DDF-46BC-86E6-096419BE7499}"/>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3" name="Footer Placeholder 2">
            <a:extLst>
              <a:ext uri="{FF2B5EF4-FFF2-40B4-BE49-F238E27FC236}">
                <a16:creationId xmlns:a16="http://schemas.microsoft.com/office/drawing/2014/main" id="{EAA9E5A6-EA53-4CC8-A479-4171FA73E0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6FDCEC-4A40-4D31-A6F2-7D06D86055CF}"/>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432459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468EF-B783-4841-8A66-58AF4D1E39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17E7A0-668E-4073-9B6F-D2F8C64FBE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3BC63A-BA76-4D28-A3FC-6BB39CECE0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03A0A9-D9A7-4359-9A6D-1828E24DE010}"/>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6" name="Footer Placeholder 5">
            <a:extLst>
              <a:ext uri="{FF2B5EF4-FFF2-40B4-BE49-F238E27FC236}">
                <a16:creationId xmlns:a16="http://schemas.microsoft.com/office/drawing/2014/main" id="{758469AF-0594-4C74-B224-63897ABC5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590054-24EC-4C55-A472-AD94C30563F8}"/>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527032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EF7FB-0BD4-48C5-9D3B-EBEC958082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889D9E-591E-4D77-BE2B-5E2C30C882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0AAB25-DFCE-4D94-BDCC-9283EBF10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F40D33-7A0B-43BB-9E23-1BAF061C2816}"/>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6" name="Footer Placeholder 5">
            <a:extLst>
              <a:ext uri="{FF2B5EF4-FFF2-40B4-BE49-F238E27FC236}">
                <a16:creationId xmlns:a16="http://schemas.microsoft.com/office/drawing/2014/main" id="{EEB1800B-46A6-4980-BCAE-8F2E32BE01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F490C-1C83-46F8-857C-9B776FC94F0C}"/>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3998816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5C9E-93E0-496B-91B6-0DB5224B2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04D8F0-3E05-4FA8-82B5-2600592428F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0F8791-DFA1-4DB4-8F6A-379153E43EB6}"/>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5" name="Footer Placeholder 4">
            <a:extLst>
              <a:ext uri="{FF2B5EF4-FFF2-40B4-BE49-F238E27FC236}">
                <a16:creationId xmlns:a16="http://schemas.microsoft.com/office/drawing/2014/main" id="{219052CD-7BA9-4974-B9DC-F94B35709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061828-8EC6-44EE-9AE3-D29AFC337F20}"/>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55758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A7190B-8D1B-4A2F-A9F2-0B0B9F6ADB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2640AF-843A-4D98-A996-5B127230B22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4F4CB-3DF2-43DC-958A-FA34BCB52AAE}"/>
              </a:ext>
            </a:extLst>
          </p:cNvPr>
          <p:cNvSpPr>
            <a:spLocks noGrp="1"/>
          </p:cNvSpPr>
          <p:nvPr>
            <p:ph type="dt" sz="half" idx="10"/>
          </p:nvPr>
        </p:nvSpPr>
        <p:spPr/>
        <p:txBody>
          <a:bodyPr/>
          <a:lstStyle/>
          <a:p>
            <a:fld id="{1E053341-2196-40A9-9C37-446198C77677}" type="datetimeFigureOut">
              <a:rPr lang="en-US" smtClean="0"/>
              <a:t>9/17/2017</a:t>
            </a:fld>
            <a:endParaRPr lang="en-US"/>
          </a:p>
        </p:txBody>
      </p:sp>
      <p:sp>
        <p:nvSpPr>
          <p:cNvPr id="5" name="Footer Placeholder 4">
            <a:extLst>
              <a:ext uri="{FF2B5EF4-FFF2-40B4-BE49-F238E27FC236}">
                <a16:creationId xmlns:a16="http://schemas.microsoft.com/office/drawing/2014/main" id="{0DBA1F24-9092-4AC1-A729-F9220E8E3F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5F1D9D-9779-4241-A8C2-124ED7F0DE62}"/>
              </a:ext>
            </a:extLst>
          </p:cNvPr>
          <p:cNvSpPr>
            <a:spLocks noGrp="1"/>
          </p:cNvSpPr>
          <p:nvPr>
            <p:ph type="sldNum" sz="quarter" idx="12"/>
          </p:nvPr>
        </p:nvSpPr>
        <p:spPr/>
        <p:txBody>
          <a:bodyPr/>
          <a:lstStyle/>
          <a:p>
            <a:fld id="{9154298F-C270-4450-97FE-35991742DA07}" type="slidenum">
              <a:rPr lang="en-US" smtClean="0"/>
              <a:t>‹#›</a:t>
            </a:fld>
            <a:endParaRPr lang="en-US"/>
          </a:p>
        </p:txBody>
      </p:sp>
    </p:spTree>
    <p:extLst>
      <p:ext uri="{BB962C8B-B14F-4D97-AF65-F5344CB8AC3E}">
        <p14:creationId xmlns:p14="http://schemas.microsoft.com/office/powerpoint/2010/main" val="1565162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DD18CD-C04E-45FE-96C8-2F6A553F6D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41011E-1371-41BE-9CA0-0E75B01AB4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0442C1-D9EA-4B2D-87BC-10EB06F626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53341-2196-40A9-9C37-446198C77677}" type="datetimeFigureOut">
              <a:rPr lang="en-US" smtClean="0"/>
              <a:t>9/17/2017</a:t>
            </a:fld>
            <a:endParaRPr lang="en-US"/>
          </a:p>
        </p:txBody>
      </p:sp>
      <p:sp>
        <p:nvSpPr>
          <p:cNvPr id="5" name="Footer Placeholder 4">
            <a:extLst>
              <a:ext uri="{FF2B5EF4-FFF2-40B4-BE49-F238E27FC236}">
                <a16:creationId xmlns:a16="http://schemas.microsoft.com/office/drawing/2014/main" id="{4DC5D92C-A7A3-40F7-B108-F96D3BE978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231EEC-CE23-4D4A-ADB1-FB874275D4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54298F-C270-4450-97FE-35991742DA07}" type="slidenum">
              <a:rPr lang="en-US" smtClean="0"/>
              <a:t>‹#›</a:t>
            </a:fld>
            <a:endParaRPr lang="en-US"/>
          </a:p>
        </p:txBody>
      </p:sp>
    </p:spTree>
    <p:extLst>
      <p:ext uri="{BB962C8B-B14F-4D97-AF65-F5344CB8AC3E}">
        <p14:creationId xmlns:p14="http://schemas.microsoft.com/office/powerpoint/2010/main" val="1455456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image.upmc.edu:8080/NeuroPathology/GlialTumors/GlialTumor8/GT.160b.svs/view.apml?" TargetMode="External"/><Relationship Id="rId7" Type="http://schemas.openxmlformats.org/officeDocument/2006/relationships/hyperlink" Target="http://image.upmc.edu:8080/NeuroPathology/GlialTumors/GlialTumor6/GT.148i.svs/view.apml?" TargetMode="External"/><Relationship Id="rId2" Type="http://schemas.openxmlformats.org/officeDocument/2006/relationships/hyperlink" Target="http://image.upmc.edu:8080/NeuroPathology/GlialTumors/GlialTumor8/GT.160a.svs/view.apml?" TargetMode="External"/><Relationship Id="rId1" Type="http://schemas.openxmlformats.org/officeDocument/2006/relationships/slideLayout" Target="../slideLayouts/slideLayout7.xml"/><Relationship Id="rId6" Type="http://schemas.openxmlformats.org/officeDocument/2006/relationships/hyperlink" Target="http://image.upmc.edu:8080/NeuroPathology/GlialTumors/GlialTumor6/GT.151f.svs/view.apml?" TargetMode="External"/><Relationship Id="rId5" Type="http://schemas.openxmlformats.org/officeDocument/2006/relationships/hyperlink" Target="http://image.upmc.edu:8080/NeuroPathology/GlialTumors/GlialTumor6/GT.148f.svs/view.apml?" TargetMode="External"/><Relationship Id="rId4" Type="http://schemas.openxmlformats.org/officeDocument/2006/relationships/hyperlink" Target="http://image.upmc.edu:8080/NeuroPathology/GlialTumors/GT.3B.svs/view.apml?cwidth=850&amp;cheight=539&amp;chost=image.upmc.edu:8080&amp;csis=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mage.upmc.edu:8080/NeuroPathology/GlialTumors/GlialTumor6/GT.148c.svs/view.apml?" TargetMode="External"/><Relationship Id="rId2" Type="http://schemas.openxmlformats.org/officeDocument/2006/relationships/hyperlink" Target="http://image.upmc.edu:8080/NeuroPathology/GlialTumors/GlialTumor8/GT.160f.svs/view.apml?" TargetMode="External"/><Relationship Id="rId1" Type="http://schemas.openxmlformats.org/officeDocument/2006/relationships/slideLayout" Target="../slideLayouts/slideLayout7.xml"/><Relationship Id="rId5" Type="http://schemas.openxmlformats.org/officeDocument/2006/relationships/hyperlink" Target="http://image.upmc.edu:8080/NeuroPathology/GlialTumors/GlialTumors3/GT.95c.svs/view.apml?" TargetMode="External"/><Relationship Id="rId4" Type="http://schemas.openxmlformats.org/officeDocument/2006/relationships/hyperlink" Target="http://image.upmc.edu:8080/NeuroPathology/GlialTumors/GlialTumor6/GT.148h.svs/view.ap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image.upmc.edu:8080/NeuroPathology/NonGlialTumors/NonGlialTumors4/NG.175.svs/view.apml?" TargetMode="External"/><Relationship Id="rId2" Type="http://schemas.openxmlformats.org/officeDocument/2006/relationships/hyperlink" Target="http://image.upmc.edu:8080/NeuroPathology/NonGlialTumors/NonGlialTumors3/NG.165.svs/view.apml" TargetMode="External"/><Relationship Id="rId1" Type="http://schemas.openxmlformats.org/officeDocument/2006/relationships/slideLayout" Target="../slideLayouts/slideLayout7.xml"/><Relationship Id="rId5" Type="http://schemas.openxmlformats.org/officeDocument/2006/relationships/hyperlink" Target="http://image.upmc.edu:8080/NeuroPathology/NonGlialTumors/NonGlialTumors4/NG.200c.svs/view.apml?" TargetMode="External"/><Relationship Id="rId4" Type="http://schemas.openxmlformats.org/officeDocument/2006/relationships/hyperlink" Target="http://image.upmc.edu:8080/NeuroPathology/NonGlialTumors/NonGlialTumors4/NG.200b.svs/view.ap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hyperlink" Target="http://image.upmc.edu:8080/NeuroPathology/NonGlialTumors/NonGlialTumors4/NG.180a.svs/view.apml?" TargetMode="External"/><Relationship Id="rId2" Type="http://schemas.openxmlformats.org/officeDocument/2006/relationships/hyperlink" Target="http://image.upmc.edu:8080/NeuroPathology/NonGlialTumors/NonGlialTumors3/NG.164.svs/view.apml" TargetMode="Externa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hyperlink" Target="http://image.upmc.edu:8080/NeuroPathology/NonGlialTumors/NonGlialTumors4/NG.180b.svs/view.ap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29CA-A743-4570-974A-CC2E42EF20D7}"/>
              </a:ext>
            </a:extLst>
          </p:cNvPr>
          <p:cNvSpPr>
            <a:spLocks noGrp="1"/>
          </p:cNvSpPr>
          <p:nvPr>
            <p:ph type="ctrTitle"/>
          </p:nvPr>
        </p:nvSpPr>
        <p:spPr/>
        <p:txBody>
          <a:bodyPr/>
          <a:lstStyle/>
          <a:p>
            <a:r>
              <a:rPr lang="en-US" dirty="0"/>
              <a:t>Neuropathology Conference</a:t>
            </a:r>
          </a:p>
        </p:txBody>
      </p:sp>
      <p:sp>
        <p:nvSpPr>
          <p:cNvPr id="3" name="Subtitle 2">
            <a:extLst>
              <a:ext uri="{FF2B5EF4-FFF2-40B4-BE49-F238E27FC236}">
                <a16:creationId xmlns:a16="http://schemas.microsoft.com/office/drawing/2014/main" id="{6E595AC6-8E56-4C5D-8324-89200A0B83AE}"/>
              </a:ext>
            </a:extLst>
          </p:cNvPr>
          <p:cNvSpPr>
            <a:spLocks noGrp="1"/>
          </p:cNvSpPr>
          <p:nvPr>
            <p:ph type="subTitle" idx="1"/>
          </p:nvPr>
        </p:nvSpPr>
        <p:spPr/>
        <p:txBody>
          <a:bodyPr/>
          <a:lstStyle/>
          <a:p>
            <a:r>
              <a:rPr lang="en-US" dirty="0"/>
              <a:t>9/18/2017</a:t>
            </a:r>
          </a:p>
          <a:p>
            <a:r>
              <a:rPr lang="en-US" dirty="0"/>
              <a:t>Xiaowei (Bill) Su, aka </a:t>
            </a:r>
            <a:r>
              <a:rPr lang="en-US" b="1" dirty="0">
                <a:solidFill>
                  <a:srgbClr val="FF0000"/>
                </a:solidFill>
              </a:rPr>
              <a:t>Red Panda</a:t>
            </a:r>
            <a:r>
              <a:rPr lang="en-US" dirty="0"/>
              <a:t>, PGY-2</a:t>
            </a:r>
          </a:p>
          <a:p>
            <a:r>
              <a:rPr lang="en-US" dirty="0"/>
              <a:t>Dr. Julia Kofler</a:t>
            </a:r>
          </a:p>
        </p:txBody>
      </p:sp>
    </p:spTree>
    <p:extLst>
      <p:ext uri="{BB962C8B-B14F-4D97-AF65-F5344CB8AC3E}">
        <p14:creationId xmlns:p14="http://schemas.microsoft.com/office/powerpoint/2010/main" val="422697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lstStyle/>
          <a:p>
            <a:pPr marL="0" indent="0">
              <a:buNone/>
            </a:pPr>
            <a:r>
              <a:rPr lang="en-US" dirty="0"/>
              <a:t>CC:  OSH transfer for (?)acute/subacute stroke w/ hemorrhagic conversion</a:t>
            </a:r>
          </a:p>
          <a:p>
            <a:pPr marL="0" indent="0">
              <a:buNone/>
            </a:pPr>
            <a:endParaRPr lang="en-US" dirty="0"/>
          </a:p>
          <a:p>
            <a:pPr marL="0" indent="0">
              <a:buNone/>
            </a:pPr>
            <a:r>
              <a:rPr lang="en-US" dirty="0"/>
              <a:t>HPI:</a:t>
            </a:r>
          </a:p>
          <a:p>
            <a:r>
              <a:rPr lang="en-US" dirty="0"/>
              <a:t>80-yo F, mRS 0, at prior baseline until morning of admission</a:t>
            </a:r>
          </a:p>
          <a:p>
            <a:r>
              <a:rPr lang="en-US" dirty="0"/>
              <a:t>LSW 8am, observed going into bathroom by granddaughter</a:t>
            </a:r>
          </a:p>
          <a:p>
            <a:r>
              <a:rPr lang="en-US" dirty="0"/>
              <a:t>Found down @ 8:20am, stirring &amp; moaning after LOC</a:t>
            </a:r>
          </a:p>
          <a:p>
            <a:r>
              <a:rPr lang="en-US" dirty="0"/>
              <a:t>Direct injury to occiput</a:t>
            </a:r>
          </a:p>
          <a:p>
            <a:r>
              <a:rPr lang="en-US" dirty="0"/>
              <a:t>Level 2 trauma to Washington Hospital, CTH c/f (?)CVA with ICH</a:t>
            </a:r>
          </a:p>
          <a:p>
            <a:r>
              <a:rPr lang="en-US" dirty="0"/>
              <a:t>Transferred to PUH ED, arrival 2:48pm</a:t>
            </a:r>
          </a:p>
        </p:txBody>
      </p:sp>
    </p:spTree>
    <p:extLst>
      <p:ext uri="{BB962C8B-B14F-4D97-AF65-F5344CB8AC3E}">
        <p14:creationId xmlns:p14="http://schemas.microsoft.com/office/powerpoint/2010/main" val="3136239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015E06-ED0D-4D8F-903F-515F91CFF7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558" y="1271852"/>
            <a:ext cx="3840480" cy="4522532"/>
          </a:xfrm>
          <a:prstGeom prst="rect">
            <a:avLst/>
          </a:prstGeom>
        </p:spPr>
      </p:pic>
      <p:pic>
        <p:nvPicPr>
          <p:cNvPr id="7" name="Picture 6">
            <a:extLst>
              <a:ext uri="{FF2B5EF4-FFF2-40B4-BE49-F238E27FC236}">
                <a16:creationId xmlns:a16="http://schemas.microsoft.com/office/drawing/2014/main" id="{B52648B3-E81B-4F5B-AC97-99FFCEDC1DD7}"/>
              </a:ext>
            </a:extLst>
          </p:cNvPr>
          <p:cNvPicPr>
            <a:picLocks noChangeAspect="1"/>
          </p:cNvPicPr>
          <p:nvPr/>
        </p:nvPicPr>
        <p:blipFill rotWithShape="1">
          <a:blip r:embed="rId3">
            <a:extLst>
              <a:ext uri="{28A0092B-C50C-407E-A947-70E740481C1C}">
                <a14:useLocalDpi xmlns:a14="http://schemas.microsoft.com/office/drawing/2010/main" val="0"/>
              </a:ext>
            </a:extLst>
          </a:blip>
          <a:srcRect t="1372" b="3342"/>
          <a:stretch/>
        </p:blipFill>
        <p:spPr>
          <a:xfrm>
            <a:off x="4166511" y="1271852"/>
            <a:ext cx="3840480" cy="4522532"/>
          </a:xfrm>
          <a:prstGeom prst="rect">
            <a:avLst/>
          </a:prstGeom>
        </p:spPr>
      </p:pic>
      <p:pic>
        <p:nvPicPr>
          <p:cNvPr id="9" name="Picture 8">
            <a:extLst>
              <a:ext uri="{FF2B5EF4-FFF2-40B4-BE49-F238E27FC236}">
                <a16:creationId xmlns:a16="http://schemas.microsoft.com/office/drawing/2014/main" id="{434BFB3B-8AA5-4E44-8360-C70B6D71F4F5}"/>
              </a:ext>
            </a:extLst>
          </p:cNvPr>
          <p:cNvPicPr>
            <a:picLocks noChangeAspect="1"/>
          </p:cNvPicPr>
          <p:nvPr/>
        </p:nvPicPr>
        <p:blipFill rotWithShape="1">
          <a:blip r:embed="rId4">
            <a:extLst>
              <a:ext uri="{28A0092B-C50C-407E-A947-70E740481C1C}">
                <a14:useLocalDpi xmlns:a14="http://schemas.microsoft.com/office/drawing/2010/main" val="0"/>
              </a:ext>
            </a:extLst>
          </a:blip>
          <a:srcRect t="1458" b="1797"/>
          <a:stretch/>
        </p:blipFill>
        <p:spPr>
          <a:xfrm>
            <a:off x="8174465" y="1271852"/>
            <a:ext cx="3840480" cy="4522532"/>
          </a:xfrm>
          <a:prstGeom prst="rect">
            <a:avLst/>
          </a:prstGeom>
        </p:spPr>
      </p:pic>
      <p:sp>
        <p:nvSpPr>
          <p:cNvPr id="10" name="Title 1">
            <a:extLst>
              <a:ext uri="{FF2B5EF4-FFF2-40B4-BE49-F238E27FC236}">
                <a16:creationId xmlns:a16="http://schemas.microsoft.com/office/drawing/2014/main" id="{FFEF72AE-57FC-48B8-B767-42F040B40F4B}"/>
              </a:ext>
            </a:extLst>
          </p:cNvPr>
          <p:cNvSpPr>
            <a:spLocks noGrp="1"/>
          </p:cNvSpPr>
          <p:nvPr>
            <p:ph type="title"/>
          </p:nvPr>
        </p:nvSpPr>
        <p:spPr>
          <a:xfrm>
            <a:off x="251669" y="251671"/>
            <a:ext cx="11677475" cy="704674"/>
          </a:xfrm>
        </p:spPr>
        <p:txBody>
          <a:bodyPr>
            <a:normAutofit/>
          </a:bodyPr>
          <a:lstStyle/>
          <a:p>
            <a:r>
              <a:rPr lang="en-US" dirty="0"/>
              <a:t>Case 1:  OSH CT images</a:t>
            </a:r>
          </a:p>
        </p:txBody>
      </p:sp>
    </p:spTree>
    <p:extLst>
      <p:ext uri="{BB962C8B-B14F-4D97-AF65-F5344CB8AC3E}">
        <p14:creationId xmlns:p14="http://schemas.microsoft.com/office/powerpoint/2010/main" val="1905755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err="1"/>
              <a:t>DDx</a:t>
            </a:r>
            <a:r>
              <a:rPr lang="en-US" dirty="0"/>
              <a:t>:</a:t>
            </a:r>
          </a:p>
        </p:txBody>
      </p:sp>
    </p:spTree>
    <p:extLst>
      <p:ext uri="{BB962C8B-B14F-4D97-AF65-F5344CB8AC3E}">
        <p14:creationId xmlns:p14="http://schemas.microsoft.com/office/powerpoint/2010/main" val="87136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PMHx:  (not provided prior to transfer)</a:t>
            </a:r>
          </a:p>
          <a:p>
            <a:r>
              <a:rPr lang="de-DE" dirty="0"/>
              <a:t>T2DM</a:t>
            </a:r>
          </a:p>
          <a:p>
            <a:r>
              <a:rPr lang="de-DE" dirty="0"/>
              <a:t>HTN</a:t>
            </a:r>
          </a:p>
          <a:p>
            <a:r>
              <a:rPr lang="de-DE" dirty="0"/>
              <a:t>HLD</a:t>
            </a:r>
          </a:p>
          <a:p>
            <a:r>
              <a:rPr lang="de-DE" dirty="0"/>
              <a:t>R-temporal GBM (biopsy proven @ PUH May 2017) s/p chemo/XRT</a:t>
            </a:r>
          </a:p>
          <a:p>
            <a:pPr marL="0" indent="0">
              <a:buNone/>
            </a:pPr>
            <a:endParaRPr lang="de-DE" dirty="0"/>
          </a:p>
          <a:p>
            <a:pPr marL="0" indent="0">
              <a:buNone/>
            </a:pPr>
            <a:r>
              <a:rPr lang="de-DE" dirty="0"/>
              <a:t>Surgical Hx:  brain biopsy as above</a:t>
            </a:r>
          </a:p>
          <a:p>
            <a:pPr marL="0" indent="0">
              <a:buNone/>
            </a:pPr>
            <a:r>
              <a:rPr lang="en-US" dirty="0"/>
              <a:t>Family Hx:  no known CVA, aneurysm, hemorrhage, tumors, or mass lesions</a:t>
            </a:r>
          </a:p>
        </p:txBody>
      </p:sp>
    </p:spTree>
    <p:extLst>
      <p:ext uri="{BB962C8B-B14F-4D97-AF65-F5344CB8AC3E}">
        <p14:creationId xmlns:p14="http://schemas.microsoft.com/office/powerpoint/2010/main" val="286315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Exam:  NIHSS 0</a:t>
            </a:r>
          </a:p>
          <a:p>
            <a:r>
              <a:rPr lang="en-US" dirty="0"/>
              <a:t>VS:  HR 102, BP 152/94, SpO2 94% 2L NC</a:t>
            </a:r>
          </a:p>
          <a:p>
            <a:r>
              <a:rPr lang="en-US" dirty="0"/>
              <a:t>Gen:  Elderly woman lying in CT scanner, cervical collar in place, in NAD</a:t>
            </a:r>
          </a:p>
          <a:p>
            <a:r>
              <a:rPr lang="en-US" dirty="0"/>
              <a:t>MS:  AAOx4, following commands, fluent speech w/o dysarthria</a:t>
            </a:r>
          </a:p>
          <a:p>
            <a:r>
              <a:rPr lang="en-US" dirty="0"/>
              <a:t>CN:  VF full to fingers, PERRL, EOMI w/o nystagmus, facial muscles full &amp; symmetric, uvula midline, soft palate elevation intact, tongue midline</a:t>
            </a:r>
          </a:p>
          <a:p>
            <a:r>
              <a:rPr lang="en-US" dirty="0"/>
              <a:t>Motor:  Antigravity all extremities w/o drift</a:t>
            </a:r>
          </a:p>
          <a:p>
            <a:r>
              <a:rPr lang="en-US" dirty="0"/>
              <a:t>DTRs:  2+/4 biceps &amp; patellar B/L</a:t>
            </a:r>
          </a:p>
          <a:p>
            <a:r>
              <a:rPr lang="en-US" dirty="0"/>
              <a:t>Sens:  Intact to LT in all extremities w/o extinction to DSS</a:t>
            </a:r>
          </a:p>
          <a:p>
            <a:r>
              <a:rPr lang="en-US" dirty="0"/>
              <a:t>Cerebellar:  FNF &amp; heel-to-shin intact B/L</a:t>
            </a:r>
          </a:p>
        </p:txBody>
      </p:sp>
    </p:spTree>
    <p:extLst>
      <p:ext uri="{BB962C8B-B14F-4D97-AF65-F5344CB8AC3E}">
        <p14:creationId xmlns:p14="http://schemas.microsoft.com/office/powerpoint/2010/main" val="481952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Labs:</a:t>
            </a:r>
          </a:p>
          <a:p>
            <a:pPr marL="0" indent="0">
              <a:buNone/>
            </a:pPr>
            <a:endParaRPr lang="en-US" sz="1600" dirty="0">
              <a:latin typeface="Consolas" panose="020B0609020204030204" pitchFamily="49" charset="0"/>
              <a:ea typeface="Tahoma" panose="020B0604030504040204" pitchFamily="34" charset="0"/>
              <a:cs typeface="Courier New" panose="02070309020205020404" pitchFamily="49" charset="0"/>
            </a:endParaRPr>
          </a:p>
          <a:p>
            <a:pPr marL="0" indent="0">
              <a:buNone/>
            </a:pPr>
            <a:r>
              <a:rPr lang="en-US" sz="1600" dirty="0">
                <a:latin typeface="Consolas" panose="020B0609020204030204" pitchFamily="49" charset="0"/>
                <a:ea typeface="Tahoma" panose="020B0604030504040204" pitchFamily="34" charset="0"/>
                <a:cs typeface="Courier New" panose="02070309020205020404" pitchFamily="49" charset="0"/>
              </a:rPr>
              <a:t>                                                                 AST     24</a:t>
            </a:r>
          </a:p>
          <a:p>
            <a:pPr marL="0" indent="0">
              <a:buNone/>
            </a:pPr>
            <a:r>
              <a:rPr lang="en-US" sz="1600" dirty="0">
                <a:latin typeface="Consolas" panose="020B0609020204030204" pitchFamily="49" charset="0"/>
                <a:ea typeface="Tahoma" panose="020B0604030504040204" pitchFamily="34" charset="0"/>
                <a:cs typeface="Courier New" panose="02070309020205020404" pitchFamily="49" charset="0"/>
              </a:rPr>
              <a:t>        \ 12.1 /         138 | 101  | 19  /        Ca  9.2       ALT     14        INR   1.1</a:t>
            </a:r>
          </a:p>
          <a:p>
            <a:pPr marL="0" indent="0">
              <a:buNone/>
            </a:pPr>
            <a:r>
              <a:rPr lang="en-US" sz="1600" dirty="0">
                <a:latin typeface="Consolas" panose="020B0609020204030204" pitchFamily="49" charset="0"/>
                <a:ea typeface="Tahoma" panose="020B0604030504040204" pitchFamily="34" charset="0"/>
                <a:cs typeface="Courier New" panose="02070309020205020404" pitchFamily="49" charset="0"/>
              </a:rPr>
              <a:t>     6.4 |----| 357     -----|------|----|  104    Mg            </a:t>
            </a:r>
            <a:r>
              <a:rPr lang="en-US" sz="1600" dirty="0" err="1">
                <a:latin typeface="Consolas" panose="020B0609020204030204" pitchFamily="49" charset="0"/>
                <a:ea typeface="Tahoma" panose="020B0604030504040204" pitchFamily="34" charset="0"/>
                <a:cs typeface="Courier New" panose="02070309020205020404" pitchFamily="49" charset="0"/>
              </a:rPr>
              <a:t>Tbili</a:t>
            </a:r>
            <a:r>
              <a:rPr lang="en-US" sz="1600" dirty="0">
                <a:latin typeface="Consolas" panose="020B0609020204030204" pitchFamily="49" charset="0"/>
                <a:ea typeface="Tahoma" panose="020B0604030504040204" pitchFamily="34" charset="0"/>
                <a:cs typeface="Courier New" panose="02070309020205020404" pitchFamily="49" charset="0"/>
              </a:rPr>
              <a:t>  0.4        PTT  34.3</a:t>
            </a:r>
          </a:p>
          <a:p>
            <a:pPr marL="0" indent="0">
              <a:buNone/>
            </a:pPr>
            <a:r>
              <a:rPr lang="en-US" sz="1600" dirty="0">
                <a:latin typeface="Consolas" panose="020B0609020204030204" pitchFamily="49" charset="0"/>
                <a:ea typeface="Tahoma" panose="020B0604030504040204" pitchFamily="34" charset="0"/>
                <a:cs typeface="Courier New" panose="02070309020205020404" pitchFamily="49" charset="0"/>
              </a:rPr>
              <a:t>        / 36.3 \         3.1 |  22  | 0.9 \        Phos          </a:t>
            </a:r>
            <a:r>
              <a:rPr lang="en-US" sz="1600" dirty="0" err="1">
                <a:latin typeface="Consolas" panose="020B0609020204030204" pitchFamily="49" charset="0"/>
                <a:ea typeface="Tahoma" panose="020B0604030504040204" pitchFamily="34" charset="0"/>
                <a:cs typeface="Courier New" panose="02070309020205020404" pitchFamily="49" charset="0"/>
              </a:rPr>
              <a:t>AlkP</a:t>
            </a:r>
            <a:r>
              <a:rPr lang="en-US" sz="1600" dirty="0">
                <a:latin typeface="Consolas" panose="020B0609020204030204" pitchFamily="49" charset="0"/>
                <a:ea typeface="Tahoma" panose="020B0604030504040204" pitchFamily="34" charset="0"/>
                <a:cs typeface="Courier New" panose="02070309020205020404" pitchFamily="49" charset="0"/>
              </a:rPr>
              <a:t>    62</a:t>
            </a:r>
          </a:p>
          <a:p>
            <a:pPr marL="0" indent="0">
              <a:buNone/>
            </a:pPr>
            <a:endParaRPr lang="en-US" dirty="0"/>
          </a:p>
          <a:p>
            <a:pPr marL="0" indent="0">
              <a:buNone/>
            </a:pPr>
            <a:endParaRPr lang="en-US" dirty="0"/>
          </a:p>
          <a:p>
            <a:pPr marL="0" indent="0">
              <a:buNone/>
            </a:pPr>
            <a:r>
              <a:rPr lang="en-US" dirty="0"/>
              <a:t>CTH:  unchanged from Washington Hospital</a:t>
            </a:r>
          </a:p>
          <a:p>
            <a:pPr marL="0" indent="0">
              <a:buNone/>
            </a:pPr>
            <a:r>
              <a:rPr lang="en-US" dirty="0"/>
              <a:t>CTA head &amp; neck:  no dissection, LVO, stenosis, aneurysm, or AVM</a:t>
            </a:r>
          </a:p>
        </p:txBody>
      </p:sp>
    </p:spTree>
    <p:extLst>
      <p:ext uri="{BB962C8B-B14F-4D97-AF65-F5344CB8AC3E}">
        <p14:creationId xmlns:p14="http://schemas.microsoft.com/office/powerpoint/2010/main" val="3988464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EF72AE-57FC-48B8-B767-42F040B40F4B}"/>
              </a:ext>
            </a:extLst>
          </p:cNvPr>
          <p:cNvSpPr>
            <a:spLocks noGrp="1"/>
          </p:cNvSpPr>
          <p:nvPr>
            <p:ph type="title"/>
          </p:nvPr>
        </p:nvSpPr>
        <p:spPr>
          <a:xfrm>
            <a:off x="251669" y="251671"/>
            <a:ext cx="11677475" cy="704674"/>
          </a:xfrm>
        </p:spPr>
        <p:txBody>
          <a:bodyPr>
            <a:normAutofit/>
          </a:bodyPr>
          <a:lstStyle/>
          <a:p>
            <a:r>
              <a:rPr lang="en-US" dirty="0"/>
              <a:t>Case 1:  MRI</a:t>
            </a:r>
          </a:p>
        </p:txBody>
      </p:sp>
      <p:pic>
        <p:nvPicPr>
          <p:cNvPr id="3" name="Picture 2">
            <a:extLst>
              <a:ext uri="{FF2B5EF4-FFF2-40B4-BE49-F238E27FC236}">
                <a16:creationId xmlns:a16="http://schemas.microsoft.com/office/drawing/2014/main" id="{EB1B5937-BD39-430A-9E97-AD2C9A276CD4}"/>
              </a:ext>
            </a:extLst>
          </p:cNvPr>
          <p:cNvPicPr>
            <a:picLocks noChangeAspect="1"/>
          </p:cNvPicPr>
          <p:nvPr/>
        </p:nvPicPr>
        <p:blipFill rotWithShape="1">
          <a:blip r:embed="rId2">
            <a:extLst>
              <a:ext uri="{28A0092B-C50C-407E-A947-70E740481C1C}">
                <a14:useLocalDpi xmlns:a14="http://schemas.microsoft.com/office/drawing/2010/main" val="0"/>
              </a:ext>
            </a:extLst>
          </a:blip>
          <a:srcRect t="8352" b="4265"/>
          <a:stretch/>
        </p:blipFill>
        <p:spPr>
          <a:xfrm>
            <a:off x="149611" y="1121592"/>
            <a:ext cx="3840480" cy="4746946"/>
          </a:xfrm>
          <a:prstGeom prst="rect">
            <a:avLst/>
          </a:prstGeom>
        </p:spPr>
      </p:pic>
      <p:pic>
        <p:nvPicPr>
          <p:cNvPr id="6" name="Picture 5">
            <a:extLst>
              <a:ext uri="{FF2B5EF4-FFF2-40B4-BE49-F238E27FC236}">
                <a16:creationId xmlns:a16="http://schemas.microsoft.com/office/drawing/2014/main" id="{B0EF7053-7CCC-4CDF-A985-A5D2A7A03BC6}"/>
              </a:ext>
            </a:extLst>
          </p:cNvPr>
          <p:cNvPicPr>
            <a:picLocks noChangeAspect="1"/>
          </p:cNvPicPr>
          <p:nvPr/>
        </p:nvPicPr>
        <p:blipFill rotWithShape="1">
          <a:blip r:embed="rId3">
            <a:extLst>
              <a:ext uri="{28A0092B-C50C-407E-A947-70E740481C1C}">
                <a14:useLocalDpi xmlns:a14="http://schemas.microsoft.com/office/drawing/2010/main" val="0"/>
              </a:ext>
            </a:extLst>
          </a:blip>
          <a:srcRect l="4538" t="5144" r="4242" b="2778"/>
          <a:stretch/>
        </p:blipFill>
        <p:spPr>
          <a:xfrm>
            <a:off x="4189443" y="1121592"/>
            <a:ext cx="3806890" cy="4746946"/>
          </a:xfrm>
          <a:prstGeom prst="rect">
            <a:avLst/>
          </a:prstGeom>
        </p:spPr>
      </p:pic>
      <p:pic>
        <p:nvPicPr>
          <p:cNvPr id="11" name="Picture 10">
            <a:extLst>
              <a:ext uri="{FF2B5EF4-FFF2-40B4-BE49-F238E27FC236}">
                <a16:creationId xmlns:a16="http://schemas.microsoft.com/office/drawing/2014/main" id="{6926A949-6B3F-4321-BC1B-1DEB14CA6442}"/>
              </a:ext>
            </a:extLst>
          </p:cNvPr>
          <p:cNvPicPr>
            <a:picLocks noChangeAspect="1"/>
          </p:cNvPicPr>
          <p:nvPr/>
        </p:nvPicPr>
        <p:blipFill rotWithShape="1">
          <a:blip r:embed="rId4">
            <a:extLst>
              <a:ext uri="{28A0092B-C50C-407E-A947-70E740481C1C}">
                <a14:useLocalDpi xmlns:a14="http://schemas.microsoft.com/office/drawing/2010/main" val="0"/>
              </a:ext>
            </a:extLst>
          </a:blip>
          <a:srcRect l="3664" t="9346" r="2904" b="529"/>
          <a:stretch/>
        </p:blipFill>
        <p:spPr>
          <a:xfrm>
            <a:off x="8214347" y="1121593"/>
            <a:ext cx="3803482" cy="4746946"/>
          </a:xfrm>
          <a:prstGeom prst="rect">
            <a:avLst/>
          </a:prstGeom>
        </p:spPr>
      </p:pic>
      <p:sp>
        <p:nvSpPr>
          <p:cNvPr id="12" name="TextBox 11">
            <a:extLst>
              <a:ext uri="{FF2B5EF4-FFF2-40B4-BE49-F238E27FC236}">
                <a16:creationId xmlns:a16="http://schemas.microsoft.com/office/drawing/2014/main" id="{DAB7102A-D8F8-423F-A1CD-C49D3815651B}"/>
              </a:ext>
            </a:extLst>
          </p:cNvPr>
          <p:cNvSpPr txBox="1"/>
          <p:nvPr/>
        </p:nvSpPr>
        <p:spPr>
          <a:xfrm>
            <a:off x="149611" y="5868538"/>
            <a:ext cx="11868218" cy="461665"/>
          </a:xfrm>
          <a:prstGeom prst="rect">
            <a:avLst/>
          </a:prstGeom>
          <a:noFill/>
        </p:spPr>
        <p:txBody>
          <a:bodyPr wrap="square" rtlCol="0">
            <a:spAutoFit/>
          </a:bodyPr>
          <a:lstStyle/>
          <a:p>
            <a:pPr lvl="2"/>
            <a:r>
              <a:rPr lang="en-US" sz="2400" dirty="0"/>
              <a:t>          DWI				  ADC				       FLAIR</a:t>
            </a:r>
          </a:p>
        </p:txBody>
      </p:sp>
    </p:spTree>
    <p:extLst>
      <p:ext uri="{BB962C8B-B14F-4D97-AF65-F5344CB8AC3E}">
        <p14:creationId xmlns:p14="http://schemas.microsoft.com/office/powerpoint/2010/main" val="2821423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EF72AE-57FC-48B8-B767-42F040B40F4B}"/>
              </a:ext>
            </a:extLst>
          </p:cNvPr>
          <p:cNvSpPr>
            <a:spLocks noGrp="1"/>
          </p:cNvSpPr>
          <p:nvPr>
            <p:ph type="title"/>
          </p:nvPr>
        </p:nvSpPr>
        <p:spPr>
          <a:xfrm>
            <a:off x="251669" y="251671"/>
            <a:ext cx="11677475" cy="704674"/>
          </a:xfrm>
        </p:spPr>
        <p:txBody>
          <a:bodyPr>
            <a:normAutofit/>
          </a:bodyPr>
          <a:lstStyle/>
          <a:p>
            <a:r>
              <a:rPr lang="en-US" dirty="0"/>
              <a:t>Case 1:  MRI GRE</a:t>
            </a:r>
          </a:p>
        </p:txBody>
      </p:sp>
      <p:pic>
        <p:nvPicPr>
          <p:cNvPr id="4" name="Picture 3">
            <a:extLst>
              <a:ext uri="{FF2B5EF4-FFF2-40B4-BE49-F238E27FC236}">
                <a16:creationId xmlns:a16="http://schemas.microsoft.com/office/drawing/2014/main" id="{3910A189-E17A-4091-BBFB-FC1C132BA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7499" y="1072535"/>
            <a:ext cx="4441607" cy="4986589"/>
          </a:xfrm>
          <a:prstGeom prst="rect">
            <a:avLst/>
          </a:prstGeom>
        </p:spPr>
      </p:pic>
      <p:pic>
        <p:nvPicPr>
          <p:cNvPr id="7" name="Picture 6">
            <a:extLst>
              <a:ext uri="{FF2B5EF4-FFF2-40B4-BE49-F238E27FC236}">
                <a16:creationId xmlns:a16="http://schemas.microsoft.com/office/drawing/2014/main" id="{031678C8-9AA6-41B3-BCD0-5ECBFA70E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079" y="1079347"/>
            <a:ext cx="4223614" cy="4979777"/>
          </a:xfrm>
          <a:prstGeom prst="rect">
            <a:avLst/>
          </a:prstGeom>
        </p:spPr>
      </p:pic>
    </p:spTree>
    <p:extLst>
      <p:ext uri="{BB962C8B-B14F-4D97-AF65-F5344CB8AC3E}">
        <p14:creationId xmlns:p14="http://schemas.microsoft.com/office/powerpoint/2010/main" val="476605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err="1"/>
              <a:t>DDx</a:t>
            </a:r>
            <a:r>
              <a:rPr lang="en-US" dirty="0"/>
              <a:t>:</a:t>
            </a:r>
          </a:p>
        </p:txBody>
      </p:sp>
    </p:spTree>
    <p:extLst>
      <p:ext uri="{BB962C8B-B14F-4D97-AF65-F5344CB8AC3E}">
        <p14:creationId xmlns:p14="http://schemas.microsoft.com/office/powerpoint/2010/main" val="43625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EF72AE-57FC-48B8-B767-42F040B40F4B}"/>
              </a:ext>
            </a:extLst>
          </p:cNvPr>
          <p:cNvSpPr>
            <a:spLocks noGrp="1"/>
          </p:cNvSpPr>
          <p:nvPr>
            <p:ph type="title"/>
          </p:nvPr>
        </p:nvSpPr>
        <p:spPr>
          <a:xfrm>
            <a:off x="251669" y="251671"/>
            <a:ext cx="11677475" cy="704674"/>
          </a:xfrm>
        </p:spPr>
        <p:txBody>
          <a:bodyPr>
            <a:normAutofit/>
          </a:bodyPr>
          <a:lstStyle/>
          <a:p>
            <a:r>
              <a:rPr lang="en-US" dirty="0"/>
              <a:t>Case 1:  Prior MRI - May 2017</a:t>
            </a:r>
          </a:p>
        </p:txBody>
      </p:sp>
      <p:pic>
        <p:nvPicPr>
          <p:cNvPr id="4" name="Picture 3">
            <a:extLst>
              <a:ext uri="{FF2B5EF4-FFF2-40B4-BE49-F238E27FC236}">
                <a16:creationId xmlns:a16="http://schemas.microsoft.com/office/drawing/2014/main" id="{2569B4CF-E246-4233-B560-E371E1E8F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65" y="1405160"/>
            <a:ext cx="3516417" cy="4345229"/>
          </a:xfrm>
          <a:prstGeom prst="rect">
            <a:avLst/>
          </a:prstGeom>
        </p:spPr>
      </p:pic>
      <p:pic>
        <p:nvPicPr>
          <p:cNvPr id="7" name="Picture 6">
            <a:extLst>
              <a:ext uri="{FF2B5EF4-FFF2-40B4-BE49-F238E27FC236}">
                <a16:creationId xmlns:a16="http://schemas.microsoft.com/office/drawing/2014/main" id="{A7492722-9E7E-4ECD-984C-0294EAA2E3D3}"/>
              </a:ext>
            </a:extLst>
          </p:cNvPr>
          <p:cNvPicPr>
            <a:picLocks noChangeAspect="1"/>
          </p:cNvPicPr>
          <p:nvPr/>
        </p:nvPicPr>
        <p:blipFill rotWithShape="1">
          <a:blip r:embed="rId3">
            <a:extLst>
              <a:ext uri="{28A0092B-C50C-407E-A947-70E740481C1C}">
                <a14:useLocalDpi xmlns:a14="http://schemas.microsoft.com/office/drawing/2010/main" val="0"/>
              </a:ext>
            </a:extLst>
          </a:blip>
          <a:srcRect t="1051" b="1123"/>
          <a:stretch/>
        </p:blipFill>
        <p:spPr>
          <a:xfrm>
            <a:off x="4369435" y="1405160"/>
            <a:ext cx="3443996" cy="4345230"/>
          </a:xfrm>
          <a:prstGeom prst="rect">
            <a:avLst/>
          </a:prstGeom>
        </p:spPr>
      </p:pic>
      <p:pic>
        <p:nvPicPr>
          <p:cNvPr id="9" name="Picture 8">
            <a:extLst>
              <a:ext uri="{FF2B5EF4-FFF2-40B4-BE49-F238E27FC236}">
                <a16:creationId xmlns:a16="http://schemas.microsoft.com/office/drawing/2014/main" id="{A92F2D41-598B-4062-9A1D-D339186A43CC}"/>
              </a:ext>
            </a:extLst>
          </p:cNvPr>
          <p:cNvPicPr>
            <a:picLocks noChangeAspect="1"/>
          </p:cNvPicPr>
          <p:nvPr/>
        </p:nvPicPr>
        <p:blipFill rotWithShape="1">
          <a:blip r:embed="rId4">
            <a:extLst>
              <a:ext uri="{28A0092B-C50C-407E-A947-70E740481C1C}">
                <a14:useLocalDpi xmlns:a14="http://schemas.microsoft.com/office/drawing/2010/main" val="0"/>
              </a:ext>
            </a:extLst>
          </a:blip>
          <a:srcRect l="6024" r="4932"/>
          <a:stretch/>
        </p:blipFill>
        <p:spPr>
          <a:xfrm>
            <a:off x="8285584" y="1585173"/>
            <a:ext cx="3452326" cy="4165216"/>
          </a:xfrm>
          <a:prstGeom prst="rect">
            <a:avLst/>
          </a:prstGeom>
        </p:spPr>
      </p:pic>
      <p:sp>
        <p:nvSpPr>
          <p:cNvPr id="13" name="TextBox 12">
            <a:extLst>
              <a:ext uri="{FF2B5EF4-FFF2-40B4-BE49-F238E27FC236}">
                <a16:creationId xmlns:a16="http://schemas.microsoft.com/office/drawing/2014/main" id="{3E24312D-625B-448F-B6E5-D5F1B991E7A3}"/>
              </a:ext>
            </a:extLst>
          </p:cNvPr>
          <p:cNvSpPr txBox="1"/>
          <p:nvPr/>
        </p:nvSpPr>
        <p:spPr>
          <a:xfrm>
            <a:off x="382555" y="5750389"/>
            <a:ext cx="11355355" cy="369332"/>
          </a:xfrm>
          <a:prstGeom prst="rect">
            <a:avLst/>
          </a:prstGeom>
          <a:noFill/>
        </p:spPr>
        <p:txBody>
          <a:bodyPr wrap="square" rtlCol="0">
            <a:spAutoFit/>
          </a:bodyPr>
          <a:lstStyle/>
          <a:p>
            <a:pPr lvl="2"/>
            <a:r>
              <a:rPr lang="en-US" dirty="0"/>
              <a:t>         FLAIR			        SPGR Tumor			            SPGR Coronal</a:t>
            </a:r>
          </a:p>
        </p:txBody>
      </p:sp>
    </p:spTree>
    <p:extLst>
      <p:ext uri="{BB962C8B-B14F-4D97-AF65-F5344CB8AC3E}">
        <p14:creationId xmlns:p14="http://schemas.microsoft.com/office/powerpoint/2010/main" val="2421295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Clinical course:</a:t>
            </a:r>
          </a:p>
          <a:p>
            <a:r>
              <a:rPr lang="en-US" dirty="0"/>
              <a:t>Admitted to NSGY Trauma service, home AED </a:t>
            </a:r>
            <a:r>
              <a:rPr lang="en-US" dirty="0" err="1"/>
              <a:t>PPx</a:t>
            </a:r>
            <a:r>
              <a:rPr lang="en-US" dirty="0"/>
              <a:t> resumed</a:t>
            </a:r>
          </a:p>
          <a:p>
            <a:r>
              <a:rPr lang="en-US" dirty="0"/>
              <a:t>Transferred to Medicine A-service</a:t>
            </a:r>
          </a:p>
          <a:p>
            <a:r>
              <a:rPr lang="en-US" dirty="0"/>
              <a:t>Mild waxing / waning confusion &amp; </a:t>
            </a:r>
            <a:r>
              <a:rPr lang="en-US" dirty="0" err="1"/>
              <a:t>sundowning</a:t>
            </a:r>
            <a:endParaRPr lang="en-US" dirty="0"/>
          </a:p>
          <a:p>
            <a:r>
              <a:rPr lang="en-US" dirty="0"/>
              <a:t>Discharged hospital day 5 with previously scheduled Hillman follow-up</a:t>
            </a:r>
          </a:p>
        </p:txBody>
      </p:sp>
    </p:spTree>
    <p:extLst>
      <p:ext uri="{BB962C8B-B14F-4D97-AF65-F5344CB8AC3E}">
        <p14:creationId xmlns:p14="http://schemas.microsoft.com/office/powerpoint/2010/main" val="3599780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46690" y="1529395"/>
            <a:ext cx="6255144" cy="4154984"/>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hlinkClick r:id="rId2"/>
              </a:rPr>
              <a:t>Intraoperative smear 1</a:t>
            </a: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3"/>
              </a:rPr>
              <a:t>Intraoperative smear 2</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4"/>
              </a:rPr>
              <a:t>H&amp;E</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5"/>
              </a:rPr>
              <a:t>GFAP</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6"/>
              </a:rPr>
              <a:t>Ki-67</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7"/>
              </a:rPr>
              <a:t>IDH1</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6104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Neuropathology:</a:t>
            </a:r>
          </a:p>
          <a:p>
            <a:r>
              <a:rPr lang="en-US" dirty="0"/>
              <a:t>Strongly GFAP positive (astrocyte-derived), Ki-67 rate 15%</a:t>
            </a:r>
          </a:p>
          <a:p>
            <a:r>
              <a:rPr lang="en-US" b="1" dirty="0"/>
              <a:t>IDH wild-type</a:t>
            </a:r>
            <a:r>
              <a:rPr lang="en-US" dirty="0"/>
              <a:t>, with TERT promotor &amp; NF1 alterations</a:t>
            </a:r>
          </a:p>
          <a:p>
            <a:r>
              <a:rPr lang="en-US" dirty="0"/>
              <a:t>IDH:  isocitrate dehydrogenase, mutated enzyme produces oncometabolite</a:t>
            </a:r>
          </a:p>
          <a:p>
            <a:r>
              <a:rPr lang="en-US" dirty="0"/>
              <a:t>TERT:  reverse transcriptase component of telomerase</a:t>
            </a:r>
          </a:p>
          <a:p>
            <a:r>
              <a:rPr lang="en-US" dirty="0"/>
              <a:t>NF1:  tumor suppressor gene regulating RAS/MAPK pathway</a:t>
            </a:r>
          </a:p>
          <a:p>
            <a:r>
              <a:rPr lang="en-US" dirty="0"/>
              <a:t>P53 / ATRX / EGFR / PTEN alteration negative</a:t>
            </a:r>
          </a:p>
          <a:p>
            <a:r>
              <a:rPr lang="en-US" dirty="0"/>
              <a:t>Molecular diagnosis:  primary glioblastoma (WHO grade IV glioma)</a:t>
            </a:r>
          </a:p>
        </p:txBody>
      </p:sp>
    </p:spTree>
    <p:extLst>
      <p:ext uri="{BB962C8B-B14F-4D97-AF65-F5344CB8AC3E}">
        <p14:creationId xmlns:p14="http://schemas.microsoft.com/office/powerpoint/2010/main" val="3626294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886383-2D27-473E-994A-51A56322CB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804" y="151000"/>
            <a:ext cx="8423707" cy="6519047"/>
          </a:xfrm>
          <a:prstGeom prst="rect">
            <a:avLst/>
          </a:prstGeom>
        </p:spPr>
      </p:pic>
    </p:spTree>
    <p:extLst>
      <p:ext uri="{BB962C8B-B14F-4D97-AF65-F5344CB8AC3E}">
        <p14:creationId xmlns:p14="http://schemas.microsoft.com/office/powerpoint/2010/main" val="2608388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46690" y="1529395"/>
            <a:ext cx="6255144" cy="3046988"/>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GBM, IDH-wildtype:</a:t>
            </a:r>
          </a:p>
          <a:p>
            <a:pPr algn="ctr"/>
            <a:r>
              <a:rPr lang="en-US" sz="2400" b="1" dirty="0">
                <a:latin typeface="Arial" panose="020B0604020202020204" pitchFamily="34" charset="0"/>
                <a:cs typeface="Arial" panose="020B0604020202020204" pitchFamily="34" charset="0"/>
                <a:hlinkClick r:id="rId2"/>
              </a:rPr>
              <a:t>EGFR</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Glioma, IDH-mutated:</a:t>
            </a:r>
          </a:p>
          <a:p>
            <a:pPr algn="ctr"/>
            <a:r>
              <a:rPr lang="en-US" sz="2400" b="1" dirty="0">
                <a:latin typeface="Arial" panose="020B0604020202020204" pitchFamily="34" charset="0"/>
                <a:cs typeface="Arial" panose="020B0604020202020204" pitchFamily="34" charset="0"/>
                <a:hlinkClick r:id="rId3"/>
              </a:rPr>
              <a:t>p53</a:t>
            </a: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4"/>
              </a:rPr>
              <a:t>ATRX</a:t>
            </a: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5"/>
              </a:rPr>
              <a:t>IDH1</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5822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1 – Glioblastoma multiforme</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r>
              <a:rPr lang="en-US" dirty="0"/>
              <a:t>Aggressive, rapidly expanding, often with central necrosis</a:t>
            </a:r>
          </a:p>
          <a:p>
            <a:r>
              <a:rPr lang="en-US" dirty="0"/>
              <a:t>Irregularly rimmed ring enhancing lesion on MRI</a:t>
            </a:r>
          </a:p>
          <a:p>
            <a:r>
              <a:rPr lang="en-US" dirty="0"/>
              <a:t>GBM “butterfly lesions” cross corpus callosum involve B/L centrum semiovale</a:t>
            </a:r>
          </a:p>
          <a:p>
            <a:r>
              <a:rPr lang="en-US" dirty="0" err="1"/>
              <a:t>DDx</a:t>
            </a:r>
            <a:r>
              <a:rPr lang="en-US" dirty="0"/>
              <a:t>:  CNS lymphoma and multiple sclerosis (if small)</a:t>
            </a:r>
          </a:p>
          <a:p>
            <a:r>
              <a:rPr lang="en-US" dirty="0"/>
              <a:t>Survival inversely proportional to patient age, average 1-year</a:t>
            </a:r>
          </a:p>
          <a:p>
            <a:r>
              <a:rPr lang="en-US" dirty="0"/>
              <a:t>Tx:  surgery &amp; radiotherapy ± chemotherapy</a:t>
            </a:r>
          </a:p>
          <a:p>
            <a:r>
              <a:rPr lang="en-US" dirty="0"/>
              <a:t>Often associated with significant post-Tx vasogenic edema</a:t>
            </a:r>
          </a:p>
          <a:p>
            <a:r>
              <a:rPr lang="en-US" dirty="0"/>
              <a:t>New WHO 2016 classification:</a:t>
            </a:r>
          </a:p>
          <a:p>
            <a:pPr lvl="1"/>
            <a:r>
              <a:rPr lang="en-US" sz="2600" dirty="0"/>
              <a:t>Primary / IDH-wildtype – de novo without precursor lesion</a:t>
            </a:r>
          </a:p>
          <a:p>
            <a:pPr lvl="1"/>
            <a:r>
              <a:rPr lang="en-US" sz="2600" dirty="0"/>
              <a:t>Secondary / IDH-mutant – arising from diffuse or anaplastic astrocytomas</a:t>
            </a:r>
          </a:p>
          <a:p>
            <a:endParaRPr lang="en-US" dirty="0"/>
          </a:p>
        </p:txBody>
      </p:sp>
    </p:spTree>
    <p:extLst>
      <p:ext uri="{BB962C8B-B14F-4D97-AF65-F5344CB8AC3E}">
        <p14:creationId xmlns:p14="http://schemas.microsoft.com/office/powerpoint/2010/main" val="3744398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lnSpcReduction="10000"/>
          </a:bodyPr>
          <a:lstStyle/>
          <a:p>
            <a:pPr marL="0" indent="0">
              <a:buNone/>
            </a:pPr>
            <a:r>
              <a:rPr lang="en-US" dirty="0"/>
              <a:t>CC:  Referred to PUH EMU for spell classification</a:t>
            </a:r>
          </a:p>
          <a:p>
            <a:pPr marL="0" indent="0">
              <a:buNone/>
            </a:pPr>
            <a:endParaRPr lang="en-US" dirty="0"/>
          </a:p>
          <a:p>
            <a:pPr marL="0" indent="0">
              <a:buNone/>
            </a:pPr>
            <a:r>
              <a:rPr lang="en-US" dirty="0"/>
              <a:t>HPI:</a:t>
            </a:r>
          </a:p>
          <a:p>
            <a:r>
              <a:rPr lang="en-US" sz="2600" dirty="0"/>
              <a:t>66-yo M who started having “spells” in March 2017</a:t>
            </a:r>
          </a:p>
          <a:p>
            <a:r>
              <a:rPr lang="en-US" sz="2600" dirty="0"/>
              <a:t>Semiology:  no prodrome, R-hand trembling ~30-60 sec, progressing to full body shaking up to ~20 min, worsened by sleep deprivation, max 1-2 weekly</a:t>
            </a:r>
          </a:p>
          <a:p>
            <a:r>
              <a:rPr lang="en-US" sz="2600" dirty="0"/>
              <a:t>VA Pittsburgh spot EEG with frequent midline spike and wave discharges</a:t>
            </a:r>
          </a:p>
          <a:p>
            <a:endParaRPr lang="en-US" dirty="0"/>
          </a:p>
          <a:p>
            <a:pPr marL="0" indent="0">
              <a:buNone/>
            </a:pPr>
            <a:r>
              <a:rPr lang="en-US" dirty="0"/>
              <a:t>Meds:</a:t>
            </a:r>
          </a:p>
          <a:p>
            <a:r>
              <a:rPr lang="en-US" sz="2600" dirty="0"/>
              <a:t>Lamictal 150-300mg (AM-PM)</a:t>
            </a:r>
          </a:p>
          <a:p>
            <a:r>
              <a:rPr lang="en-US" sz="2600" dirty="0"/>
              <a:t>Pregabalin 150-300mg (AM-PM)</a:t>
            </a:r>
          </a:p>
        </p:txBody>
      </p:sp>
    </p:spTree>
    <p:extLst>
      <p:ext uri="{BB962C8B-B14F-4D97-AF65-F5344CB8AC3E}">
        <p14:creationId xmlns:p14="http://schemas.microsoft.com/office/powerpoint/2010/main" val="1094985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PMHx:</a:t>
            </a:r>
          </a:p>
          <a:p>
            <a:r>
              <a:rPr lang="de-DE" dirty="0"/>
              <a:t>TIA</a:t>
            </a:r>
          </a:p>
          <a:p>
            <a:r>
              <a:rPr lang="de-DE" dirty="0"/>
              <a:t>CAD</a:t>
            </a:r>
          </a:p>
          <a:p>
            <a:r>
              <a:rPr lang="de-DE" dirty="0"/>
              <a:t>T2DM</a:t>
            </a:r>
          </a:p>
          <a:p>
            <a:r>
              <a:rPr lang="de-DE" dirty="0"/>
              <a:t>HTN</a:t>
            </a:r>
          </a:p>
          <a:p>
            <a:r>
              <a:rPr lang="de-DE" dirty="0"/>
              <a:t>COPD</a:t>
            </a:r>
          </a:p>
          <a:p>
            <a:r>
              <a:rPr lang="de-DE" dirty="0"/>
              <a:t>Chronic back pain</a:t>
            </a:r>
          </a:p>
          <a:p>
            <a:pPr marL="0" indent="0">
              <a:buNone/>
            </a:pPr>
            <a:endParaRPr lang="de-DE" dirty="0"/>
          </a:p>
          <a:p>
            <a:pPr marL="0" indent="0">
              <a:buNone/>
            </a:pPr>
            <a:r>
              <a:rPr lang="de-DE" dirty="0"/>
              <a:t>Surgical Hx:  back &amp; rotator cuff surgeries</a:t>
            </a:r>
          </a:p>
          <a:p>
            <a:pPr marL="0" indent="0">
              <a:buNone/>
            </a:pPr>
            <a:r>
              <a:rPr lang="en-US" dirty="0"/>
              <a:t>Family Hx:  no seizures or neurologic disorders</a:t>
            </a:r>
          </a:p>
        </p:txBody>
      </p:sp>
    </p:spTree>
    <p:extLst>
      <p:ext uri="{BB962C8B-B14F-4D97-AF65-F5344CB8AC3E}">
        <p14:creationId xmlns:p14="http://schemas.microsoft.com/office/powerpoint/2010/main" val="2681724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Exam:</a:t>
            </a:r>
          </a:p>
          <a:p>
            <a:r>
              <a:rPr lang="en-US" dirty="0"/>
              <a:t>VS:  T 36.4, HR 70, BP 112/79, RR 18, SpO2 96% RA</a:t>
            </a:r>
          </a:p>
          <a:p>
            <a:r>
              <a:rPr lang="en-US" dirty="0"/>
              <a:t>Gen:  Lying in EMU bed on CCTV </a:t>
            </a:r>
            <a:r>
              <a:rPr lang="en-US" dirty="0" err="1"/>
              <a:t>cEEG</a:t>
            </a:r>
            <a:r>
              <a:rPr lang="en-US" dirty="0"/>
              <a:t>, in NAD</a:t>
            </a:r>
          </a:p>
          <a:p>
            <a:r>
              <a:rPr lang="en-US" dirty="0"/>
              <a:t>Neuro:  MS / CN / motor / DTR’s / sensory / cerebellar intact, totally non-focal</a:t>
            </a:r>
          </a:p>
        </p:txBody>
      </p:sp>
    </p:spTree>
    <p:extLst>
      <p:ext uri="{BB962C8B-B14F-4D97-AF65-F5344CB8AC3E}">
        <p14:creationId xmlns:p14="http://schemas.microsoft.com/office/powerpoint/2010/main" val="2734788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EF72AE-57FC-48B8-B767-42F040B40F4B}"/>
              </a:ext>
            </a:extLst>
          </p:cNvPr>
          <p:cNvSpPr>
            <a:spLocks noGrp="1"/>
          </p:cNvSpPr>
          <p:nvPr>
            <p:ph type="title"/>
          </p:nvPr>
        </p:nvSpPr>
        <p:spPr>
          <a:xfrm>
            <a:off x="251669" y="251671"/>
            <a:ext cx="11677475" cy="704674"/>
          </a:xfrm>
        </p:spPr>
        <p:txBody>
          <a:bodyPr>
            <a:normAutofit/>
          </a:bodyPr>
          <a:lstStyle/>
          <a:p>
            <a:r>
              <a:rPr lang="en-US" dirty="0"/>
              <a:t>Case 2:  </a:t>
            </a:r>
            <a:r>
              <a:rPr lang="en-US" dirty="0" err="1"/>
              <a:t>cEEG</a:t>
            </a:r>
            <a:endParaRPr lang="en-US" dirty="0"/>
          </a:p>
        </p:txBody>
      </p:sp>
      <p:pic>
        <p:nvPicPr>
          <p:cNvPr id="3" name="Picture 2">
            <a:extLst>
              <a:ext uri="{FF2B5EF4-FFF2-40B4-BE49-F238E27FC236}">
                <a16:creationId xmlns:a16="http://schemas.microsoft.com/office/drawing/2014/main" id="{BF752A58-855C-4137-9C80-DFF446AA1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0989" y="947956"/>
            <a:ext cx="9118834" cy="5711004"/>
          </a:xfrm>
          <a:prstGeom prst="rect">
            <a:avLst/>
          </a:prstGeom>
        </p:spPr>
      </p:pic>
    </p:spTree>
    <p:extLst>
      <p:ext uri="{BB962C8B-B14F-4D97-AF65-F5344CB8AC3E}">
        <p14:creationId xmlns:p14="http://schemas.microsoft.com/office/powerpoint/2010/main" val="3099170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err="1"/>
              <a:t>DDx</a:t>
            </a:r>
            <a:r>
              <a:rPr lang="en-US" dirty="0"/>
              <a:t>:</a:t>
            </a:r>
          </a:p>
        </p:txBody>
      </p:sp>
    </p:spTree>
    <p:extLst>
      <p:ext uri="{BB962C8B-B14F-4D97-AF65-F5344CB8AC3E}">
        <p14:creationId xmlns:p14="http://schemas.microsoft.com/office/powerpoint/2010/main" val="2146089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EF72AE-57FC-48B8-B767-42F040B40F4B}"/>
              </a:ext>
            </a:extLst>
          </p:cNvPr>
          <p:cNvSpPr>
            <a:spLocks noGrp="1"/>
          </p:cNvSpPr>
          <p:nvPr>
            <p:ph type="title"/>
          </p:nvPr>
        </p:nvSpPr>
        <p:spPr>
          <a:xfrm>
            <a:off x="251669" y="251671"/>
            <a:ext cx="11677475" cy="704674"/>
          </a:xfrm>
        </p:spPr>
        <p:txBody>
          <a:bodyPr>
            <a:normAutofit/>
          </a:bodyPr>
          <a:lstStyle/>
          <a:p>
            <a:r>
              <a:rPr lang="en-US" dirty="0"/>
              <a:t>Case 2:  MRI</a:t>
            </a:r>
          </a:p>
        </p:txBody>
      </p:sp>
      <p:pic>
        <p:nvPicPr>
          <p:cNvPr id="7" name="Picture 6">
            <a:extLst>
              <a:ext uri="{FF2B5EF4-FFF2-40B4-BE49-F238E27FC236}">
                <a16:creationId xmlns:a16="http://schemas.microsoft.com/office/drawing/2014/main" id="{D15743E8-9E4F-4736-8883-8362C13968D6}"/>
              </a:ext>
            </a:extLst>
          </p:cNvPr>
          <p:cNvPicPr>
            <a:picLocks noChangeAspect="1"/>
          </p:cNvPicPr>
          <p:nvPr/>
        </p:nvPicPr>
        <p:blipFill rotWithShape="1">
          <a:blip r:embed="rId2">
            <a:extLst>
              <a:ext uri="{28A0092B-C50C-407E-A947-70E740481C1C}">
                <a14:useLocalDpi xmlns:a14="http://schemas.microsoft.com/office/drawing/2010/main" val="0"/>
              </a:ext>
            </a:extLst>
          </a:blip>
          <a:srcRect l="15384" t="12797" r="14338" b="22724"/>
          <a:stretch/>
        </p:blipFill>
        <p:spPr>
          <a:xfrm>
            <a:off x="6233019" y="1587966"/>
            <a:ext cx="4015531" cy="4395831"/>
          </a:xfrm>
          <a:prstGeom prst="rect">
            <a:avLst/>
          </a:prstGeom>
        </p:spPr>
      </p:pic>
      <p:pic>
        <p:nvPicPr>
          <p:cNvPr id="9" name="Picture 8">
            <a:extLst>
              <a:ext uri="{FF2B5EF4-FFF2-40B4-BE49-F238E27FC236}">
                <a16:creationId xmlns:a16="http://schemas.microsoft.com/office/drawing/2014/main" id="{5ACF7273-FEFF-4B9D-95B2-725DC5F9C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238" y="1006679"/>
            <a:ext cx="3835108" cy="4977118"/>
          </a:xfrm>
          <a:prstGeom prst="rect">
            <a:avLst/>
          </a:prstGeom>
        </p:spPr>
      </p:pic>
      <p:sp>
        <p:nvSpPr>
          <p:cNvPr id="13" name="TextBox 12">
            <a:extLst>
              <a:ext uri="{FF2B5EF4-FFF2-40B4-BE49-F238E27FC236}">
                <a16:creationId xmlns:a16="http://schemas.microsoft.com/office/drawing/2014/main" id="{6F3BFBBB-FAC5-4FCE-8BDF-6A4A5FC1EE88}"/>
              </a:ext>
            </a:extLst>
          </p:cNvPr>
          <p:cNvSpPr txBox="1"/>
          <p:nvPr/>
        </p:nvSpPr>
        <p:spPr>
          <a:xfrm>
            <a:off x="1847238" y="5983797"/>
            <a:ext cx="8401312" cy="369332"/>
          </a:xfrm>
          <a:prstGeom prst="rect">
            <a:avLst/>
          </a:prstGeom>
          <a:noFill/>
        </p:spPr>
        <p:txBody>
          <a:bodyPr wrap="square" rtlCol="0">
            <a:spAutoFit/>
          </a:bodyPr>
          <a:lstStyle/>
          <a:p>
            <a:pPr lvl="2"/>
            <a:r>
              <a:rPr lang="en-US" dirty="0"/>
              <a:t>              GRE			                     Coronal T1 FS</a:t>
            </a:r>
          </a:p>
        </p:txBody>
      </p:sp>
    </p:spTree>
    <p:extLst>
      <p:ext uri="{BB962C8B-B14F-4D97-AF65-F5344CB8AC3E}">
        <p14:creationId xmlns:p14="http://schemas.microsoft.com/office/powerpoint/2010/main" val="3183314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Clinical course:</a:t>
            </a:r>
          </a:p>
          <a:p>
            <a:r>
              <a:rPr lang="en-US" dirty="0"/>
              <a:t>8-day EMU course with baseline spikes / sharp waves midline (Fz&gt;</a:t>
            </a:r>
            <a:r>
              <a:rPr lang="en-US" dirty="0" err="1"/>
              <a:t>Cz</a:t>
            </a:r>
            <a:r>
              <a:rPr lang="en-US" dirty="0"/>
              <a:t>&gt;</a:t>
            </a:r>
            <a:r>
              <a:rPr lang="en-US" dirty="0" err="1"/>
              <a:t>Pz</a:t>
            </a:r>
            <a:r>
              <a:rPr lang="en-US" dirty="0"/>
              <a:t>) and L-parasagittal (F3,Fp1&gt;&gt;C3&gt;P3) more than R-parasagittal (F4,Fp2&gt;&gt;C4&gt;P4)</a:t>
            </a:r>
          </a:p>
          <a:p>
            <a:r>
              <a:rPr lang="en-US" dirty="0"/>
              <a:t>Single epileptiform discharges, sometimes within brief 3-5Hz gen. slowing</a:t>
            </a:r>
          </a:p>
          <a:p>
            <a:r>
              <a:rPr lang="en-US" dirty="0"/>
              <a:t>One captured event without abnormal </a:t>
            </a:r>
            <a:r>
              <a:rPr lang="en-US" dirty="0" err="1"/>
              <a:t>cEEG</a:t>
            </a:r>
            <a:r>
              <a:rPr lang="en-US" dirty="0"/>
              <a:t> correlate</a:t>
            </a:r>
          </a:p>
          <a:p>
            <a:r>
              <a:rPr lang="en-US" dirty="0"/>
              <a:t>Patient endorsed significant stress / anxiety related to events, esp. in public</a:t>
            </a:r>
          </a:p>
          <a:p>
            <a:r>
              <a:rPr lang="en-US" dirty="0"/>
              <a:t>Recommended outpatient counseling &amp; CBT and VA Neurology follow-up</a:t>
            </a:r>
          </a:p>
        </p:txBody>
      </p:sp>
    </p:spTree>
    <p:extLst>
      <p:ext uri="{BB962C8B-B14F-4D97-AF65-F5344CB8AC3E}">
        <p14:creationId xmlns:p14="http://schemas.microsoft.com/office/powerpoint/2010/main" val="3219816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pPr marL="0" indent="0">
              <a:buNone/>
            </a:pPr>
            <a:r>
              <a:rPr lang="en-US" dirty="0"/>
              <a:t>Neuropathology:</a:t>
            </a:r>
          </a:p>
          <a:p>
            <a:r>
              <a:rPr lang="en-US" dirty="0"/>
              <a:t>Surgery not pursued due to stability on interval MRI scans</a:t>
            </a:r>
          </a:p>
          <a:p>
            <a:r>
              <a:rPr lang="en-US" dirty="0"/>
              <a:t>Representative pathological examples</a:t>
            </a:r>
          </a:p>
        </p:txBody>
      </p:sp>
    </p:spTree>
    <p:extLst>
      <p:ext uri="{BB962C8B-B14F-4D97-AF65-F5344CB8AC3E}">
        <p14:creationId xmlns:p14="http://schemas.microsoft.com/office/powerpoint/2010/main" val="19746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46690" y="1529395"/>
            <a:ext cx="6255144" cy="2677656"/>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hlinkClick r:id="rId2"/>
              </a:rPr>
              <a:t>Intraoperative smear</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3"/>
              </a:rPr>
              <a:t>H&amp;E</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4"/>
              </a:rPr>
              <a:t>EMA</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hlinkClick r:id="rId5"/>
              </a:rPr>
              <a:t>Ki-67</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93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19064-D696-457E-8864-6E61B9B2B60C}"/>
              </a:ext>
            </a:extLst>
          </p:cNvPr>
          <p:cNvSpPr>
            <a:spLocks noGrp="1"/>
          </p:cNvSpPr>
          <p:nvPr>
            <p:ph type="title"/>
          </p:nvPr>
        </p:nvSpPr>
        <p:spPr>
          <a:xfrm>
            <a:off x="251669" y="251671"/>
            <a:ext cx="11677475" cy="704674"/>
          </a:xfrm>
        </p:spPr>
        <p:txBody>
          <a:bodyPr>
            <a:normAutofit/>
          </a:bodyPr>
          <a:lstStyle/>
          <a:p>
            <a:r>
              <a:rPr lang="en-US" dirty="0"/>
              <a:t>Case 2 – Meningioma</a:t>
            </a:r>
          </a:p>
        </p:txBody>
      </p:sp>
      <p:sp>
        <p:nvSpPr>
          <p:cNvPr id="3" name="Content Placeholder 2">
            <a:extLst>
              <a:ext uri="{FF2B5EF4-FFF2-40B4-BE49-F238E27FC236}">
                <a16:creationId xmlns:a16="http://schemas.microsoft.com/office/drawing/2014/main" id="{6B864CDB-BECD-4068-B2C0-30B865465F57}"/>
              </a:ext>
            </a:extLst>
          </p:cNvPr>
          <p:cNvSpPr>
            <a:spLocks noGrp="1"/>
          </p:cNvSpPr>
          <p:nvPr>
            <p:ph idx="1"/>
          </p:nvPr>
        </p:nvSpPr>
        <p:spPr>
          <a:xfrm>
            <a:off x="251668" y="1347537"/>
            <a:ext cx="11677475" cy="5261810"/>
          </a:xfrm>
        </p:spPr>
        <p:txBody>
          <a:bodyPr>
            <a:normAutofit/>
          </a:bodyPr>
          <a:lstStyle/>
          <a:p>
            <a:r>
              <a:rPr lang="en-US" dirty="0"/>
              <a:t>Slow-growing, dural-based tumors derived from arachnoid cap cells</a:t>
            </a:r>
          </a:p>
          <a:p>
            <a:r>
              <a:rPr lang="en-US" dirty="0"/>
              <a:t>Common sites:  parasagittal region, cavernous sinus, tuberculum sellae, lamina cribrosa, foramen magnum, torcular zone</a:t>
            </a:r>
          </a:p>
          <a:p>
            <a:r>
              <a:rPr lang="en-US" dirty="0"/>
              <a:t>Symptoms arise from compression of adjacent structures</a:t>
            </a:r>
          </a:p>
          <a:p>
            <a:pPr lvl="1"/>
            <a:r>
              <a:rPr lang="en-US" sz="2600" dirty="0"/>
              <a:t>Focal neural deficits</a:t>
            </a:r>
          </a:p>
          <a:p>
            <a:pPr lvl="1"/>
            <a:r>
              <a:rPr lang="en-US" sz="2600" dirty="0"/>
              <a:t>Increased intracranial pressure</a:t>
            </a:r>
          </a:p>
          <a:p>
            <a:pPr lvl="1"/>
            <a:r>
              <a:rPr lang="en-US" sz="2600" dirty="0"/>
              <a:t>Seizures</a:t>
            </a:r>
          </a:p>
          <a:p>
            <a:r>
              <a:rPr lang="en-US" dirty="0"/>
              <a:t>Most variants have excellent prognosis, curable by gross total resection</a:t>
            </a:r>
          </a:p>
          <a:p>
            <a:r>
              <a:rPr lang="en-US" dirty="0"/>
              <a:t>Papillary, </a:t>
            </a:r>
            <a:r>
              <a:rPr lang="en-US" dirty="0" err="1"/>
              <a:t>chordoid</a:t>
            </a:r>
            <a:r>
              <a:rPr lang="en-US" dirty="0"/>
              <a:t>, rhabdoid, clear cell, atypical, and anaplastic variants are rare and more aggressive, with increased rates of recurrence &amp; metastasis</a:t>
            </a:r>
          </a:p>
        </p:txBody>
      </p:sp>
    </p:spTree>
    <p:extLst>
      <p:ext uri="{BB962C8B-B14F-4D97-AF65-F5344CB8AC3E}">
        <p14:creationId xmlns:p14="http://schemas.microsoft.com/office/powerpoint/2010/main" val="2629135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0099"/>
                </a:solidFill>
                <a:latin typeface="Arial" panose="020B0604020202020204" pitchFamily="34" charset="0"/>
                <a:cs typeface="Arial" panose="020B0604020202020204" pitchFamily="34" charset="0"/>
              </a:rPr>
              <a:t>Meningioma, WHO grade 1-3</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Meningioma, WHO grade 1</a:t>
            </a:r>
            <a:r>
              <a:rPr lang="en-US" sz="24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Meningothelial</a:t>
            </a:r>
          </a:p>
          <a:p>
            <a:pPr lvl="1"/>
            <a:r>
              <a:rPr lang="en-US" sz="2000" dirty="0">
                <a:latin typeface="Arial" panose="020B0604020202020204" pitchFamily="34" charset="0"/>
                <a:cs typeface="Arial" panose="020B0604020202020204" pitchFamily="34" charset="0"/>
              </a:rPr>
              <a:t>Transitional</a:t>
            </a:r>
          </a:p>
          <a:p>
            <a:pPr lvl="1"/>
            <a:r>
              <a:rPr lang="en-US" sz="2000" dirty="0">
                <a:latin typeface="Arial" panose="020B0604020202020204" pitchFamily="34" charset="0"/>
                <a:cs typeface="Arial" panose="020B0604020202020204" pitchFamily="34" charset="0"/>
              </a:rPr>
              <a:t>Fibrous</a:t>
            </a:r>
          </a:p>
          <a:p>
            <a:pPr lvl="1"/>
            <a:r>
              <a:rPr lang="en-US" sz="2000" dirty="0">
                <a:latin typeface="Arial" panose="020B0604020202020204" pitchFamily="34" charset="0"/>
                <a:cs typeface="Arial" panose="020B0604020202020204" pitchFamily="34" charset="0"/>
              </a:rPr>
              <a:t>Angiomatous</a:t>
            </a:r>
          </a:p>
          <a:p>
            <a:pPr lvl="1"/>
            <a:r>
              <a:rPr lang="en-US" sz="2000" dirty="0">
                <a:latin typeface="Arial" panose="020B0604020202020204" pitchFamily="34" charset="0"/>
                <a:cs typeface="Arial" panose="020B0604020202020204" pitchFamily="34" charset="0"/>
              </a:rPr>
              <a:t>Secretory</a:t>
            </a:r>
          </a:p>
          <a:p>
            <a:pPr lvl="1"/>
            <a:r>
              <a:rPr lang="en-US" sz="2000" dirty="0">
                <a:latin typeface="Arial" panose="020B0604020202020204" pitchFamily="34" charset="0"/>
                <a:cs typeface="Arial" panose="020B0604020202020204" pitchFamily="34" charset="0"/>
              </a:rPr>
              <a:t>Microcystic</a:t>
            </a:r>
          </a:p>
          <a:p>
            <a:pPr lvl="1"/>
            <a:r>
              <a:rPr lang="en-US" sz="2000" dirty="0">
                <a:latin typeface="Arial" panose="020B0604020202020204" pitchFamily="34" charset="0"/>
                <a:cs typeface="Arial" panose="020B0604020202020204" pitchFamily="34" charset="0"/>
              </a:rPr>
              <a:t>Metaplastic</a:t>
            </a:r>
          </a:p>
          <a:p>
            <a:pPr lvl="1"/>
            <a:r>
              <a:rPr lang="en-US" sz="2000" dirty="0">
                <a:latin typeface="Arial" panose="020B0604020202020204" pitchFamily="34" charset="0"/>
                <a:cs typeface="Arial" panose="020B0604020202020204" pitchFamily="34" charset="0"/>
              </a:rPr>
              <a:t>Psammomatous</a:t>
            </a:r>
          </a:p>
          <a:p>
            <a:pPr lvl="1"/>
            <a:r>
              <a:rPr lang="en-US" sz="2000" dirty="0">
                <a:latin typeface="Arial" panose="020B0604020202020204" pitchFamily="34" charset="0"/>
                <a:cs typeface="Arial" panose="020B0604020202020204" pitchFamily="34" charset="0"/>
              </a:rPr>
              <a:t>Lymphoplasmacyte-rich</a:t>
            </a:r>
          </a:p>
        </p:txBody>
      </p:sp>
    </p:spTree>
    <p:extLst>
      <p:ext uri="{BB962C8B-B14F-4D97-AF65-F5344CB8AC3E}">
        <p14:creationId xmlns:p14="http://schemas.microsoft.com/office/powerpoint/2010/main" val="2534470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511" y="118683"/>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PHS11-10829_3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34746" y="118683"/>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descr="PHS08-22721_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8511" y="3392424"/>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PHS11-27718_1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34746" y="3392424"/>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6214682" y="2884137"/>
            <a:ext cx="1691237"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Angiomatous</a:t>
            </a:r>
          </a:p>
        </p:txBody>
      </p:sp>
      <p:sp>
        <p:nvSpPr>
          <p:cNvPr id="9" name="TextBox 8"/>
          <p:cNvSpPr txBox="1">
            <a:spLocks noChangeArrowheads="1"/>
          </p:cNvSpPr>
          <p:nvPr/>
        </p:nvSpPr>
        <p:spPr bwMode="auto">
          <a:xfrm>
            <a:off x="2944152" y="6143878"/>
            <a:ext cx="1360812"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Secretory</a:t>
            </a:r>
          </a:p>
        </p:txBody>
      </p:sp>
      <p:sp>
        <p:nvSpPr>
          <p:cNvPr id="10" name="TextBox 9"/>
          <p:cNvSpPr txBox="1">
            <a:spLocks noChangeArrowheads="1"/>
          </p:cNvSpPr>
          <p:nvPr/>
        </p:nvSpPr>
        <p:spPr bwMode="auto">
          <a:xfrm>
            <a:off x="6214681" y="6134908"/>
            <a:ext cx="1691237"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Microcystic</a:t>
            </a:r>
          </a:p>
        </p:txBody>
      </p:sp>
    </p:spTree>
    <p:extLst>
      <p:ext uri="{BB962C8B-B14F-4D97-AF65-F5344CB8AC3E}">
        <p14:creationId xmlns:p14="http://schemas.microsoft.com/office/powerpoint/2010/main" val="1953994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0099"/>
                </a:solidFill>
                <a:latin typeface="Arial" panose="020B0604020202020204" pitchFamily="34" charset="0"/>
                <a:cs typeface="Arial" panose="020B0604020202020204" pitchFamily="34" charset="0"/>
              </a:rPr>
              <a:t>Meningioma, WHO grade 1-3</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Meningioma, WHO grade 2</a:t>
            </a:r>
            <a:r>
              <a:rPr lang="en-US" sz="24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Atypical meningioma:</a:t>
            </a:r>
          </a:p>
          <a:p>
            <a:pPr lvl="2"/>
            <a:r>
              <a:rPr lang="en-US" sz="1600" dirty="0">
                <a:latin typeface="Arial" panose="020B0604020202020204" pitchFamily="34" charset="0"/>
                <a:cs typeface="Arial" panose="020B0604020202020204" pitchFamily="34" charset="0"/>
              </a:rPr>
              <a:t>Increased mitotic activity (</a:t>
            </a:r>
            <a:r>
              <a:rPr lang="en-US" sz="1600" u="sng" dirty="0">
                <a:latin typeface="Arial" panose="020B0604020202020204" pitchFamily="34" charset="0"/>
                <a:cs typeface="Arial" panose="020B0604020202020204" pitchFamily="34" charset="0"/>
              </a:rPr>
              <a:t>&gt;</a:t>
            </a:r>
            <a:r>
              <a:rPr lang="en-US" sz="1600" dirty="0">
                <a:latin typeface="Arial" panose="020B0604020202020204" pitchFamily="34" charset="0"/>
                <a:cs typeface="Arial" panose="020B0604020202020204" pitchFamily="34" charset="0"/>
              </a:rPr>
              <a:t>4 per 10 high-power fields)</a:t>
            </a:r>
          </a:p>
          <a:p>
            <a:pPr lvl="2"/>
            <a:r>
              <a:rPr lang="en-US" sz="1600" dirty="0">
                <a:latin typeface="Arial" panose="020B0604020202020204" pitchFamily="34" charset="0"/>
                <a:cs typeface="Arial" panose="020B0604020202020204" pitchFamily="34" charset="0"/>
              </a:rPr>
              <a:t>Three of the following features: Increased cellularity, small cell change (high N/C ratio), prominent nucleoli, sheeting, necrosis (</a:t>
            </a:r>
            <a:r>
              <a:rPr lang="en-US" sz="1600" dirty="0">
                <a:latin typeface="Arial" panose="020B0604020202020204" pitchFamily="34" charset="0"/>
                <a:cs typeface="Arial" panose="020B0604020202020204" pitchFamily="34" charset="0"/>
                <a:hlinkClick r:id="rId2"/>
              </a:rPr>
              <a:t>example</a:t>
            </a:r>
            <a:r>
              <a:rPr lang="en-US" sz="1600" dirty="0">
                <a:latin typeface="Arial" panose="020B0604020202020204" pitchFamily="34" charset="0"/>
                <a:cs typeface="Arial" panose="020B0604020202020204" pitchFamily="34" charset="0"/>
              </a:rPr>
              <a:t>)</a:t>
            </a:r>
          </a:p>
          <a:p>
            <a:pPr lvl="2"/>
            <a:r>
              <a:rPr lang="en-US" sz="1600" dirty="0">
                <a:latin typeface="Arial" panose="020B0604020202020204" pitchFamily="34" charset="0"/>
                <a:cs typeface="Arial" panose="020B0604020202020204" pitchFamily="34" charset="0"/>
              </a:rPr>
              <a:t>Brain invasion (</a:t>
            </a:r>
            <a:r>
              <a:rPr lang="en-US" sz="1600" dirty="0">
                <a:latin typeface="Arial" panose="020B0604020202020204" pitchFamily="34" charset="0"/>
                <a:cs typeface="Arial" panose="020B0604020202020204" pitchFamily="34" charset="0"/>
                <a:hlinkClick r:id="rId3"/>
              </a:rPr>
              <a:t>example H&amp;E</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hlinkClick r:id="rId4"/>
              </a:rPr>
              <a:t>example GFAP</a:t>
            </a:r>
            <a:r>
              <a:rPr lang="en-US" sz="16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Chordoid</a:t>
            </a:r>
          </a:p>
          <a:p>
            <a:pPr lvl="1"/>
            <a:r>
              <a:rPr lang="en-US" sz="2000" dirty="0">
                <a:latin typeface="Arial" panose="020B0604020202020204" pitchFamily="34" charset="0"/>
                <a:cs typeface="Arial" panose="020B0604020202020204" pitchFamily="34" charset="0"/>
              </a:rPr>
              <a:t>Clear cell</a:t>
            </a:r>
          </a:p>
        </p:txBody>
      </p:sp>
      <p:pic>
        <p:nvPicPr>
          <p:cNvPr id="4" name="Picture 7" descr="PHS11-44073_3.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56370" y="3673783"/>
            <a:ext cx="3112062" cy="31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PHS11-14795_8.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66520" y="3673783"/>
            <a:ext cx="3112062" cy="31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3333919" y="6355620"/>
            <a:ext cx="1262358"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Chordoid</a:t>
            </a:r>
          </a:p>
        </p:txBody>
      </p:sp>
      <p:sp>
        <p:nvSpPr>
          <p:cNvPr id="7" name="TextBox 6"/>
          <p:cNvSpPr txBox="1">
            <a:spLocks noChangeArrowheads="1"/>
          </p:cNvSpPr>
          <p:nvPr/>
        </p:nvSpPr>
        <p:spPr bwMode="auto">
          <a:xfrm>
            <a:off x="6554547" y="6356091"/>
            <a:ext cx="1238083"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Clear cell</a:t>
            </a:r>
          </a:p>
        </p:txBody>
      </p:sp>
    </p:spTree>
    <p:extLst>
      <p:ext uri="{BB962C8B-B14F-4D97-AF65-F5344CB8AC3E}">
        <p14:creationId xmlns:p14="http://schemas.microsoft.com/office/powerpoint/2010/main" val="585085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PHS08-36114_4.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3232" y="3336346"/>
            <a:ext cx="3108960" cy="310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gliageek_PapillaryMeningioma.jpg"/>
          <p:cNvPicPr>
            <a:picLocks noChangeAspect="1"/>
          </p:cNvPicPr>
          <p:nvPr/>
        </p:nvPicPr>
        <p:blipFill>
          <a:blip r:embed="rId3">
            <a:extLst>
              <a:ext uri="{28A0092B-C50C-407E-A947-70E740481C1C}">
                <a14:useLocalDpi xmlns:a14="http://schemas.microsoft.com/office/drawing/2010/main" val="0"/>
              </a:ext>
            </a:extLst>
          </a:blip>
          <a:srcRect l="10953" r="6895"/>
          <a:stretch>
            <a:fillRect/>
          </a:stretch>
        </p:blipFill>
        <p:spPr bwMode="auto">
          <a:xfrm>
            <a:off x="2899195" y="3336346"/>
            <a:ext cx="3394164" cy="310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sz="3600" b="1" dirty="0">
                <a:solidFill>
                  <a:srgbClr val="000099"/>
                </a:solidFill>
                <a:latin typeface="Arial" panose="020B0604020202020204" pitchFamily="34" charset="0"/>
                <a:cs typeface="Arial" panose="020B0604020202020204" pitchFamily="34" charset="0"/>
              </a:rPr>
              <a:t>Meningioma, WHO grade 1-3</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Meningioma, WHO grade 3</a:t>
            </a:r>
            <a:r>
              <a:rPr lang="en-US" sz="24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Anaplastic meningioma:</a:t>
            </a:r>
          </a:p>
          <a:p>
            <a:pPr lvl="2"/>
            <a:r>
              <a:rPr lang="en-US" sz="1600" dirty="0">
                <a:latin typeface="Arial" panose="020B0604020202020204" pitchFamily="34" charset="0"/>
                <a:cs typeface="Arial" panose="020B0604020202020204" pitchFamily="34" charset="0"/>
              </a:rPr>
              <a:t>Overtly malignant cytology (resembling carcinoma or sarcoma) and/or</a:t>
            </a:r>
          </a:p>
          <a:p>
            <a:pPr lvl="2"/>
            <a:r>
              <a:rPr lang="en-US" sz="1600" dirty="0">
                <a:latin typeface="Arial" panose="020B0604020202020204" pitchFamily="34" charset="0"/>
                <a:cs typeface="Arial" panose="020B0604020202020204" pitchFamily="34" charset="0"/>
              </a:rPr>
              <a:t>Markedly increased mitotic activity (</a:t>
            </a:r>
            <a:r>
              <a:rPr lang="en-US" sz="1600" u="sng" dirty="0">
                <a:latin typeface="Arial" panose="020B0604020202020204" pitchFamily="34" charset="0"/>
                <a:cs typeface="Arial" panose="020B0604020202020204" pitchFamily="34" charset="0"/>
              </a:rPr>
              <a:t>&gt;</a:t>
            </a:r>
            <a:r>
              <a:rPr lang="en-US" sz="1600" dirty="0">
                <a:latin typeface="Arial" panose="020B0604020202020204" pitchFamily="34" charset="0"/>
                <a:cs typeface="Arial" panose="020B0604020202020204" pitchFamily="34" charset="0"/>
              </a:rPr>
              <a:t>20 per 10 high-power fields)</a:t>
            </a:r>
          </a:p>
          <a:p>
            <a:pPr lvl="1"/>
            <a:r>
              <a:rPr lang="en-US" sz="2000" dirty="0">
                <a:latin typeface="Arial" panose="020B0604020202020204" pitchFamily="34" charset="0"/>
                <a:cs typeface="Arial" panose="020B0604020202020204" pitchFamily="34" charset="0"/>
              </a:rPr>
              <a:t>Papillary</a:t>
            </a:r>
          </a:p>
          <a:p>
            <a:pPr lvl="1"/>
            <a:r>
              <a:rPr lang="en-US" sz="2000" dirty="0">
                <a:latin typeface="Arial" panose="020B0604020202020204" pitchFamily="34" charset="0"/>
                <a:cs typeface="Arial" panose="020B0604020202020204" pitchFamily="34" charset="0"/>
              </a:rPr>
              <a:t>Rhabdoid</a:t>
            </a:r>
            <a:endParaRPr lang="en-US" sz="2000" dirty="0">
              <a:solidFill>
                <a:srgbClr val="FF0000"/>
              </a:solidFill>
              <a:latin typeface="Arial" panose="020B0604020202020204" pitchFamily="34" charset="0"/>
              <a:cs typeface="Arial" panose="020B0604020202020204" pitchFamily="34" charset="0"/>
            </a:endParaRPr>
          </a:p>
        </p:txBody>
      </p:sp>
      <p:sp>
        <p:nvSpPr>
          <p:cNvPr id="6" name="TextBox 5"/>
          <p:cNvSpPr txBox="1">
            <a:spLocks noChangeArrowheads="1"/>
          </p:cNvSpPr>
          <p:nvPr/>
        </p:nvSpPr>
        <p:spPr bwMode="auto">
          <a:xfrm>
            <a:off x="2977869" y="6003414"/>
            <a:ext cx="1262358"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Papillary</a:t>
            </a:r>
          </a:p>
        </p:txBody>
      </p:sp>
      <p:sp>
        <p:nvSpPr>
          <p:cNvPr id="7" name="TextBox 6"/>
          <p:cNvSpPr txBox="1">
            <a:spLocks noChangeArrowheads="1"/>
          </p:cNvSpPr>
          <p:nvPr/>
        </p:nvSpPr>
        <p:spPr bwMode="auto">
          <a:xfrm>
            <a:off x="6405828" y="6003414"/>
            <a:ext cx="1238083" cy="369332"/>
          </a:xfrm>
          <a:prstGeom prst="rect">
            <a:avLst/>
          </a:prstGeom>
          <a:solidFill>
            <a:schemeClr val="bg1"/>
          </a:solidFill>
          <a:ln w="19050">
            <a:solidFill>
              <a:schemeClr val="tx1"/>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b="1" dirty="0"/>
              <a:t>Rhabdoid</a:t>
            </a:r>
          </a:p>
        </p:txBody>
      </p:sp>
    </p:spTree>
    <p:extLst>
      <p:ext uri="{BB962C8B-B14F-4D97-AF65-F5344CB8AC3E}">
        <p14:creationId xmlns:p14="http://schemas.microsoft.com/office/powerpoint/2010/main" val="2177501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A84C-1FDF-42CF-89FA-E1AA6AF57281}"/>
              </a:ext>
            </a:extLst>
          </p:cNvPr>
          <p:cNvSpPr>
            <a:spLocks noGrp="1"/>
          </p:cNvSpPr>
          <p:nvPr>
            <p:ph type="title"/>
          </p:nvPr>
        </p:nvSpPr>
        <p:spPr>
          <a:xfrm>
            <a:off x="217415" y="214123"/>
            <a:ext cx="11694952" cy="691887"/>
          </a:xfrm>
        </p:spPr>
        <p:txBody>
          <a:bodyPr>
            <a:normAutofit fontScale="90000"/>
          </a:bodyPr>
          <a:lstStyle/>
          <a:p>
            <a:pPr algn="ctr"/>
            <a:r>
              <a:rPr lang="en-US" dirty="0"/>
              <a:t>Questions and discussion</a:t>
            </a:r>
          </a:p>
        </p:txBody>
      </p:sp>
      <p:sp>
        <p:nvSpPr>
          <p:cNvPr id="3" name="Content Placeholder 2">
            <a:extLst>
              <a:ext uri="{FF2B5EF4-FFF2-40B4-BE49-F238E27FC236}">
                <a16:creationId xmlns:a16="http://schemas.microsoft.com/office/drawing/2014/main" id="{6162C9A5-F4D1-4544-8697-E38AB00C101B}"/>
              </a:ext>
            </a:extLst>
          </p:cNvPr>
          <p:cNvSpPr>
            <a:spLocks noGrp="1"/>
          </p:cNvSpPr>
          <p:nvPr>
            <p:ph idx="1"/>
          </p:nvPr>
        </p:nvSpPr>
        <p:spPr>
          <a:xfrm>
            <a:off x="267749" y="4283603"/>
            <a:ext cx="11694952" cy="2226257"/>
          </a:xfrm>
        </p:spPr>
        <p:txBody>
          <a:bodyPr>
            <a:normAutofit/>
          </a:bodyPr>
          <a:lstStyle/>
          <a:p>
            <a:pPr marL="0" indent="0">
              <a:lnSpc>
                <a:spcPct val="100000"/>
              </a:lnSpc>
              <a:buNone/>
            </a:pPr>
            <a:r>
              <a:rPr lang="en-US" sz="2400" dirty="0"/>
              <a:t>“To know the brain is the same thing as knowing the material course of thought and will, the same thing as discovering the intimate history of life in its perpetual duel with eternal forces, a history summarized and literally engraved in the defensive nervous coordination of the reflex, the instinct, and the association of ideas.”</a:t>
            </a:r>
          </a:p>
          <a:p>
            <a:pPr marL="0" indent="0">
              <a:buNone/>
            </a:pPr>
            <a:r>
              <a:rPr lang="en-US" sz="2000" dirty="0"/>
              <a:t>									               Santiago Ramon y Cajal</a:t>
            </a:r>
          </a:p>
        </p:txBody>
      </p:sp>
      <p:pic>
        <p:nvPicPr>
          <p:cNvPr id="1028" name="Picture 4" descr="Image result for red panda">
            <a:extLst>
              <a:ext uri="{FF2B5EF4-FFF2-40B4-BE49-F238E27FC236}">
                <a16:creationId xmlns:a16="http://schemas.microsoft.com/office/drawing/2014/main" id="{1648C988-8126-49A7-9EE2-EDD730CBC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4257" y="1581443"/>
            <a:ext cx="2881268" cy="21609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5B54715-3784-4977-98AA-9095E68A0BA0}"/>
              </a:ext>
            </a:extLst>
          </p:cNvPr>
          <p:cNvSpPr txBox="1"/>
          <p:nvPr/>
        </p:nvSpPr>
        <p:spPr>
          <a:xfrm>
            <a:off x="5452845" y="3742394"/>
            <a:ext cx="2143038" cy="338554"/>
          </a:xfrm>
          <a:prstGeom prst="rect">
            <a:avLst/>
          </a:prstGeom>
          <a:noFill/>
        </p:spPr>
        <p:txBody>
          <a:bodyPr wrap="square" rtlCol="0">
            <a:spAutoFit/>
          </a:bodyPr>
          <a:lstStyle/>
          <a:p>
            <a:pPr algn="r"/>
            <a:r>
              <a:rPr lang="en-US" sz="1600" dirty="0"/>
              <a:t>World Wildlife Fund</a:t>
            </a:r>
          </a:p>
        </p:txBody>
      </p:sp>
    </p:spTree>
    <p:extLst>
      <p:ext uri="{BB962C8B-B14F-4D97-AF65-F5344CB8AC3E}">
        <p14:creationId xmlns:p14="http://schemas.microsoft.com/office/powerpoint/2010/main" val="200784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TotalTime>
  <Words>1159</Words>
  <Application>Microsoft Office PowerPoint</Application>
  <PresentationFormat>Widescreen</PresentationFormat>
  <Paragraphs>193</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Consolas</vt:lpstr>
      <vt:lpstr>Courier New</vt:lpstr>
      <vt:lpstr>Tahoma</vt:lpstr>
      <vt:lpstr>Office Theme</vt:lpstr>
      <vt:lpstr>Neuropathology Conference</vt:lpstr>
      <vt:lpstr>Case 1</vt:lpstr>
      <vt:lpstr>Case 1:  OSH CT images</vt:lpstr>
      <vt:lpstr>Case 1</vt:lpstr>
      <vt:lpstr>Case 1</vt:lpstr>
      <vt:lpstr>Case 1</vt:lpstr>
      <vt:lpstr>Case 1</vt:lpstr>
      <vt:lpstr>Case 1:  MRI</vt:lpstr>
      <vt:lpstr>Case 1:  MRI GRE</vt:lpstr>
      <vt:lpstr>Case 1</vt:lpstr>
      <vt:lpstr>Case 1:  Prior MRI - May 2017</vt:lpstr>
      <vt:lpstr>Case 1</vt:lpstr>
      <vt:lpstr>PowerPoint Presentation</vt:lpstr>
      <vt:lpstr>Case 1</vt:lpstr>
      <vt:lpstr>PowerPoint Presentation</vt:lpstr>
      <vt:lpstr>PowerPoint Presentation</vt:lpstr>
      <vt:lpstr>Case 1 – Glioblastoma multiforme</vt:lpstr>
      <vt:lpstr>Case 2</vt:lpstr>
      <vt:lpstr>Case 2</vt:lpstr>
      <vt:lpstr>Case 2</vt:lpstr>
      <vt:lpstr>Case 2:  cEEG</vt:lpstr>
      <vt:lpstr>Case 2</vt:lpstr>
      <vt:lpstr>Case 2:  MRI</vt:lpstr>
      <vt:lpstr>Case 2</vt:lpstr>
      <vt:lpstr>Case 2</vt:lpstr>
      <vt:lpstr>PowerPoint Presentation</vt:lpstr>
      <vt:lpstr>Case 2 – Meningioma</vt:lpstr>
      <vt:lpstr>Meningioma, WHO grade 1-3</vt:lpstr>
      <vt:lpstr>PowerPoint Presentation</vt:lpstr>
      <vt:lpstr>Meningioma, WHO grade 1-3</vt:lpstr>
      <vt:lpstr>Meningioma, WHO grade 1-3</vt:lpstr>
      <vt:lpstr>Questions and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Neuropathology Conference</dc:title>
  <dc:creator>Xiaowei Su</dc:creator>
  <cp:lastModifiedBy>Xiaowei Su</cp:lastModifiedBy>
  <cp:revision>44</cp:revision>
  <dcterms:created xsi:type="dcterms:W3CDTF">2017-09-14T01:26:21Z</dcterms:created>
  <dcterms:modified xsi:type="dcterms:W3CDTF">2017-09-18T01:29:32Z</dcterms:modified>
</cp:coreProperties>
</file>