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56" r:id="rId5"/>
    <p:sldId id="260" r:id="rId6"/>
    <p:sldId id="334" r:id="rId7"/>
    <p:sldId id="259" r:id="rId8"/>
    <p:sldId id="257" r:id="rId9"/>
    <p:sldId id="258" r:id="rId10"/>
    <p:sldId id="262" r:id="rId11"/>
    <p:sldId id="263" r:id="rId12"/>
    <p:sldId id="264" r:id="rId13"/>
    <p:sldId id="336" r:id="rId14"/>
    <p:sldId id="265" r:id="rId15"/>
    <p:sldId id="267" r:id="rId16"/>
    <p:sldId id="269" r:id="rId17"/>
    <p:sldId id="270" r:id="rId18"/>
    <p:sldId id="271" r:id="rId19"/>
    <p:sldId id="337" r:id="rId20"/>
    <p:sldId id="272" r:id="rId21"/>
    <p:sldId id="338" r:id="rId22"/>
    <p:sldId id="273" r:id="rId23"/>
    <p:sldId id="339" r:id="rId24"/>
    <p:sldId id="274" r:id="rId25"/>
    <p:sldId id="275" r:id="rId26"/>
    <p:sldId id="276" r:id="rId27"/>
    <p:sldId id="331" r:id="rId28"/>
    <p:sldId id="278" r:id="rId29"/>
    <p:sldId id="340" r:id="rId30"/>
    <p:sldId id="346" r:id="rId31"/>
    <p:sldId id="351" r:id="rId32"/>
    <p:sldId id="350" r:id="rId33"/>
    <p:sldId id="352" r:id="rId34"/>
    <p:sldId id="357" r:id="rId35"/>
    <p:sldId id="373" r:id="rId36"/>
    <p:sldId id="353" r:id="rId37"/>
    <p:sldId id="289" r:id="rId38"/>
    <p:sldId id="290" r:id="rId39"/>
    <p:sldId id="364" r:id="rId40"/>
    <p:sldId id="291" r:id="rId41"/>
    <p:sldId id="362" r:id="rId42"/>
    <p:sldId id="361" r:id="rId43"/>
    <p:sldId id="363" r:id="rId44"/>
    <p:sldId id="293" r:id="rId45"/>
    <p:sldId id="367" r:id="rId46"/>
    <p:sldId id="295" r:id="rId47"/>
    <p:sldId id="366" r:id="rId48"/>
    <p:sldId id="294" r:id="rId49"/>
    <p:sldId id="298" r:id="rId50"/>
    <p:sldId id="299" r:id="rId51"/>
    <p:sldId id="296" r:id="rId52"/>
    <p:sldId id="368" r:id="rId53"/>
    <p:sldId id="370" r:id="rId54"/>
    <p:sldId id="371" r:id="rId55"/>
    <p:sldId id="372" r:id="rId56"/>
    <p:sldId id="374" r:id="rId57"/>
    <p:sldId id="33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6" autoAdjust="0"/>
    <p:restoredTop sz="77040" autoAdjust="0"/>
  </p:normalViewPr>
  <p:slideViewPr>
    <p:cSldViewPr>
      <p:cViewPr varScale="1">
        <p:scale>
          <a:sx n="70" d="100"/>
          <a:sy n="70" d="100"/>
        </p:scale>
        <p:origin x="-1456" y="-11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notesMaster" Target="notesMasters/notes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D8E3F-7FB3-474D-ADAA-307340574959}" type="datetimeFigureOut">
              <a:rPr lang="en-US" smtClean="0"/>
              <a:t>10/31/17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DF660-2B76-4999-8C78-74F85D908AC3}" type="slidenum">
              <a:rPr lang="en-US" smtClean="0"/>
              <a:t>‹#›</a:t>
            </a:fld>
            <a:endParaRPr lang="en-US"/>
          </a:p>
        </p:txBody>
      </p:sp>
    </p:spTree>
    <p:extLst>
      <p:ext uri="{BB962C8B-B14F-4D97-AF65-F5344CB8AC3E}">
        <p14:creationId xmlns:p14="http://schemas.microsoft.com/office/powerpoint/2010/main" val="324924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0" Type="http://schemas.openxmlformats.org/officeDocument/2006/relationships/hyperlink" Target="https://www.ncbi.nlm.nih.gov/pmc/articles/PMC3866954/%23R71" TargetMode="External"/><Relationship Id="rId21" Type="http://schemas.openxmlformats.org/officeDocument/2006/relationships/hyperlink" Target="https://www.ncbi.nlm.nih.gov/pmc/articles/PMC3866954/%23R109" TargetMode="External"/><Relationship Id="rId22" Type="http://schemas.openxmlformats.org/officeDocument/2006/relationships/hyperlink" Target="https://www.ncbi.nlm.nih.gov/pmc/articles/PMC3866954/%23R209" TargetMode="External"/><Relationship Id="rId23" Type="http://schemas.openxmlformats.org/officeDocument/2006/relationships/hyperlink" Target="https://www.ncbi.nlm.nih.gov/pmc/articles/PMC3866954/%23R82" TargetMode="External"/><Relationship Id="rId24" Type="http://schemas.openxmlformats.org/officeDocument/2006/relationships/hyperlink" Target="https://www.ncbi.nlm.nih.gov/pmc/articles/PMC3866954/%23R277" TargetMode="External"/><Relationship Id="rId25" Type="http://schemas.openxmlformats.org/officeDocument/2006/relationships/hyperlink" Target="https://www.ncbi.nlm.nih.gov/pmc/articles/PMC3866954/%23R202" TargetMode="External"/><Relationship Id="rId26" Type="http://schemas.openxmlformats.org/officeDocument/2006/relationships/hyperlink" Target="https://www.ncbi.nlm.nih.gov/pmc/articles/PMC3866954/%23R206" TargetMode="External"/><Relationship Id="rId27" Type="http://schemas.openxmlformats.org/officeDocument/2006/relationships/hyperlink" Target="https://www.ncbi.nlm.nih.gov/pmc/articles/PMC3866954/%23R158" TargetMode="External"/><Relationship Id="rId28" Type="http://schemas.openxmlformats.org/officeDocument/2006/relationships/hyperlink" Target="https://www.ncbi.nlm.nih.gov/pmc/articles/PMC3866954/%23R242" TargetMode="External"/><Relationship Id="rId29" Type="http://schemas.openxmlformats.org/officeDocument/2006/relationships/hyperlink" Target="https://www.ncbi.nlm.nih.gov/pmc/articles/PMC3866954/%23R108" TargetMode="External"/><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s://www.ncbi.nlm.nih.gov/pmc/articles/PMC3866954/%23R220" TargetMode="External"/><Relationship Id="rId4" Type="http://schemas.openxmlformats.org/officeDocument/2006/relationships/hyperlink" Target="https://www.ncbi.nlm.nih.gov/pmc/articles/PMC3866954/%23R246" TargetMode="External"/><Relationship Id="rId5" Type="http://schemas.openxmlformats.org/officeDocument/2006/relationships/hyperlink" Target="https://www.ncbi.nlm.nih.gov/pmc/articles/PMC3866954/%23R272" TargetMode="External"/><Relationship Id="rId30" Type="http://schemas.openxmlformats.org/officeDocument/2006/relationships/hyperlink" Target="https://www.ncbi.nlm.nih.gov/pmc/articles/PMC3866954/%23R155" TargetMode="External"/><Relationship Id="rId31" Type="http://schemas.openxmlformats.org/officeDocument/2006/relationships/hyperlink" Target="https://www.ncbi.nlm.nih.gov/pmc/articles/PMC3866954/%23R285" TargetMode="External"/><Relationship Id="rId32" Type="http://schemas.openxmlformats.org/officeDocument/2006/relationships/hyperlink" Target="https://www.ncbi.nlm.nih.gov/pmc/articles/PMC3866954/%23R84" TargetMode="External"/><Relationship Id="rId9" Type="http://schemas.openxmlformats.org/officeDocument/2006/relationships/hyperlink" Target="https://www.ncbi.nlm.nih.gov/pmc/articles/PMC3866954/%23R187" TargetMode="External"/><Relationship Id="rId6" Type="http://schemas.openxmlformats.org/officeDocument/2006/relationships/hyperlink" Target="https://www.ncbi.nlm.nih.gov/pmc/articles/PMC3866954/%23R284" TargetMode="External"/><Relationship Id="rId7" Type="http://schemas.openxmlformats.org/officeDocument/2006/relationships/hyperlink" Target="https://www.ncbi.nlm.nih.gov/pmc/articles/PMC3866954/%23R261" TargetMode="External"/><Relationship Id="rId8" Type="http://schemas.openxmlformats.org/officeDocument/2006/relationships/hyperlink" Target="https://www.ncbi.nlm.nih.gov/pmc/articles/PMC3866954/%23R313" TargetMode="External"/><Relationship Id="rId33" Type="http://schemas.openxmlformats.org/officeDocument/2006/relationships/hyperlink" Target="https://www.ncbi.nlm.nih.gov/pmc/articles/PMC3866954/%23R299" TargetMode="External"/><Relationship Id="rId10" Type="http://schemas.openxmlformats.org/officeDocument/2006/relationships/hyperlink" Target="https://www.ncbi.nlm.nih.gov/pmc/articles/PMC3866954/%23R72" TargetMode="External"/><Relationship Id="rId11" Type="http://schemas.openxmlformats.org/officeDocument/2006/relationships/hyperlink" Target="https://www.ncbi.nlm.nih.gov/pmc/articles/PMC3866954/%23R124" TargetMode="External"/><Relationship Id="rId12" Type="http://schemas.openxmlformats.org/officeDocument/2006/relationships/hyperlink" Target="https://www.ncbi.nlm.nih.gov/pmc/articles/PMC3866954/%23R205" TargetMode="External"/><Relationship Id="rId13" Type="http://schemas.openxmlformats.org/officeDocument/2006/relationships/hyperlink" Target="https://www.ncbi.nlm.nih.gov/pmc/articles/PMC3866954/%23R269" TargetMode="External"/><Relationship Id="rId14" Type="http://schemas.openxmlformats.org/officeDocument/2006/relationships/hyperlink" Target="https://www.ncbi.nlm.nih.gov/pmc/articles/PMC3866954/%23R215" TargetMode="External"/><Relationship Id="rId15" Type="http://schemas.openxmlformats.org/officeDocument/2006/relationships/hyperlink" Target="https://www.ncbi.nlm.nih.gov/pmc/articles/PMC3866954/%23R4" TargetMode="External"/><Relationship Id="rId16" Type="http://schemas.openxmlformats.org/officeDocument/2006/relationships/hyperlink" Target="https://www.ncbi.nlm.nih.gov/pmc/articles/PMC3866954/%23R249" TargetMode="External"/><Relationship Id="rId17" Type="http://schemas.openxmlformats.org/officeDocument/2006/relationships/hyperlink" Target="https://www.ncbi.nlm.nih.gov/pmc/articles/PMC3866954/%23R46" TargetMode="External"/><Relationship Id="rId18" Type="http://schemas.openxmlformats.org/officeDocument/2006/relationships/hyperlink" Target="https://www.ncbi.nlm.nih.gov/pmc/articles/PMC3866954/%23R180" TargetMode="External"/><Relationship Id="rId19" Type="http://schemas.openxmlformats.org/officeDocument/2006/relationships/hyperlink" Target="https://www.ncbi.nlm.nih.gov/pmc/articles/PMC3866954/%23R86"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APOE is not causative; it is a susceptibility gene – thus more likely to develop AD but NOT definite. ~40% of patients with AD do NOT carry APOE E4</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Presenilin</a:t>
            </a:r>
            <a:r>
              <a:rPr lang="en-US" sz="1200" kern="1200" dirty="0">
                <a:solidFill>
                  <a:schemeClr val="tx1"/>
                </a:solidFill>
                <a:effectLst/>
                <a:latin typeface="+mn-lt"/>
                <a:ea typeface="+mn-ea"/>
                <a:cs typeface="+mn-cs"/>
              </a:rPr>
              <a:t> gene is on chromosome 14 and autosomal dominant with 100% penetrance</a:t>
            </a:r>
          </a:p>
          <a:p>
            <a:endParaRPr lang="en-US" baseline="0" dirty="0"/>
          </a:p>
          <a:p>
            <a:r>
              <a:rPr lang="en-US" baseline="0" dirty="0"/>
              <a:t>APOE E2 decreases risk of AD</a:t>
            </a:r>
          </a:p>
        </p:txBody>
      </p:sp>
      <p:sp>
        <p:nvSpPr>
          <p:cNvPr id="4" name="Slide Number Placeholder 3"/>
          <p:cNvSpPr>
            <a:spLocks noGrp="1"/>
          </p:cNvSpPr>
          <p:nvPr>
            <p:ph type="sldNum" sz="quarter" idx="10"/>
          </p:nvPr>
        </p:nvSpPr>
        <p:spPr/>
        <p:txBody>
          <a:bodyPr/>
          <a:lstStyle/>
          <a:p>
            <a:fld id="{4EEDF660-2B76-4999-8C78-74F85D908AC3}" type="slidenum">
              <a:rPr lang="en-US" smtClean="0"/>
              <a:t>4</a:t>
            </a:fld>
            <a:endParaRPr lang="en-US"/>
          </a:p>
        </p:txBody>
      </p:sp>
    </p:spTree>
    <p:extLst>
      <p:ext uri="{BB962C8B-B14F-4D97-AF65-F5344CB8AC3E}">
        <p14:creationId xmlns:p14="http://schemas.microsoft.com/office/powerpoint/2010/main" val="106138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15</a:t>
            </a:fld>
            <a:endParaRPr lang="en-US"/>
          </a:p>
        </p:txBody>
      </p:sp>
    </p:spTree>
    <p:extLst>
      <p:ext uri="{BB962C8B-B14F-4D97-AF65-F5344CB8AC3E}">
        <p14:creationId xmlns:p14="http://schemas.microsoft.com/office/powerpoint/2010/main" val="14028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*Amyloid precursor</a:t>
            </a:r>
            <a:r>
              <a:rPr lang="en-US" baseline="0" dirty="0"/>
              <a:t> protein (transmembrane neuron protein) </a:t>
            </a:r>
            <a:r>
              <a:rPr lang="en-US" baseline="0" dirty="0">
                <a:sym typeface="Wingdings" panose="05000000000000000000" pitchFamily="2" charset="2"/>
              </a:rPr>
              <a:t> A</a:t>
            </a:r>
            <a:r>
              <a:rPr lang="el-GR" baseline="0" dirty="0">
                <a:sym typeface="Wingdings" panose="05000000000000000000" pitchFamily="2" charset="2"/>
              </a:rPr>
              <a:t>β</a:t>
            </a:r>
            <a:r>
              <a:rPr lang="en-US" baseline="0" dirty="0">
                <a:sym typeface="Wingdings" panose="05000000000000000000" pitchFamily="2" charset="2"/>
              </a:rPr>
              <a:t>  aggregates  </a:t>
            </a:r>
            <a:r>
              <a:rPr lang="el-GR" baseline="0" dirty="0">
                <a:sym typeface="Wingdings" panose="05000000000000000000" pitchFamily="2" charset="2"/>
              </a:rPr>
              <a:t>β</a:t>
            </a:r>
            <a:r>
              <a:rPr lang="en-US" baseline="0" dirty="0">
                <a:sym typeface="Wingdings" panose="05000000000000000000" pitchFamily="2" charset="2"/>
              </a:rPr>
              <a:t>-sheets (CONGO red)</a:t>
            </a:r>
          </a:p>
          <a:p>
            <a:r>
              <a:rPr lang="en-US" dirty="0"/>
              <a:t>*microtubule associated tau protein </a:t>
            </a:r>
            <a:r>
              <a:rPr lang="en-US" dirty="0">
                <a:sym typeface="Wingdings" panose="05000000000000000000" pitchFamily="2" charset="2"/>
              </a:rPr>
              <a:t> phosphorylation  aggregates  helical filaments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16</a:t>
            </a:fld>
            <a:endParaRPr lang="en-US"/>
          </a:p>
        </p:txBody>
      </p:sp>
    </p:spTree>
    <p:extLst>
      <p:ext uri="{BB962C8B-B14F-4D97-AF65-F5344CB8AC3E}">
        <p14:creationId xmlns:p14="http://schemas.microsoft.com/office/powerpoint/2010/main" val="410368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seen in AD, </a:t>
            </a:r>
            <a:r>
              <a:rPr lang="en-US" dirty="0" err="1"/>
              <a:t>granulovacular</a:t>
            </a:r>
            <a:r>
              <a:rPr lang="en-US" dirty="0"/>
              <a:t> degeneration +</a:t>
            </a:r>
            <a:r>
              <a:rPr lang="en-US" baseline="0" dirty="0"/>
              <a:t> </a:t>
            </a:r>
            <a:r>
              <a:rPr lang="en-US" baseline="0" dirty="0" err="1"/>
              <a:t>hirano</a:t>
            </a:r>
            <a:r>
              <a:rPr lang="en-US" baseline="0" dirty="0"/>
              <a:t> bodies </a:t>
            </a:r>
          </a:p>
          <a:p>
            <a:r>
              <a:rPr lang="en-US" baseline="0" dirty="0" err="1">
                <a:sym typeface="Wingdings" panose="05000000000000000000" pitchFamily="2" charset="2"/>
              </a:rPr>
              <a:t>Granulovacular</a:t>
            </a:r>
            <a:r>
              <a:rPr lang="en-US" baseline="0" dirty="0">
                <a:sym typeface="Wingdings" panose="05000000000000000000" pitchFamily="2" charset="2"/>
              </a:rPr>
              <a:t>: mostly in pyramidal neurons of hippo = cytoplasmic vacuole containing a granule, which is </a:t>
            </a:r>
            <a:r>
              <a:rPr lang="en-US" baseline="0" dirty="0" err="1">
                <a:sym typeface="Wingdings" panose="05000000000000000000" pitchFamily="2" charset="2"/>
              </a:rPr>
              <a:t>immunoreactive</a:t>
            </a:r>
            <a:r>
              <a:rPr lang="en-US" baseline="0" dirty="0">
                <a:sym typeface="Wingdings" panose="05000000000000000000" pitchFamily="2" charset="2"/>
              </a:rPr>
              <a:t> with Ab to neurofilament, ubiquitin, tau, and tubulin</a:t>
            </a:r>
          </a:p>
          <a:p>
            <a:endParaRPr lang="en-US" baseline="0" dirty="0">
              <a:sym typeface="Wingdings" panose="05000000000000000000" pitchFamily="2" charset="2"/>
            </a:endParaRPr>
          </a:p>
          <a:p>
            <a:r>
              <a:rPr lang="en-US" dirty="0"/>
              <a:t>Granulovacuolar degeneration involves the accumulation of large, double membrane-bound bodies within certain neurons during the course of Alzheimer’s disease and other </a:t>
            </a:r>
            <a:r>
              <a:rPr lang="en-US" dirty="0" err="1"/>
              <a:t>adultonset</a:t>
            </a:r>
            <a:r>
              <a:rPr lang="en-US" dirty="0"/>
              <a:t> dementias. Because of the two-layer membrane morphology, it has been proposed that the bodies are related to autophagic organelles</a:t>
            </a:r>
          </a:p>
          <a:p>
            <a:endParaRPr lang="en-US" baseline="0" dirty="0">
              <a:sym typeface="Wingdings" panose="05000000000000000000" pitchFamily="2" charset="2"/>
            </a:endParaRPr>
          </a:p>
          <a:p>
            <a:r>
              <a:rPr lang="en-US" dirty="0"/>
              <a:t>Granulovacuolar degeneration (GVD) is characterized by the intraneuronal accumulation of large (up to 5 µm diameter) membrane-bound vacuoles </a:t>
            </a:r>
            <a:r>
              <a:rPr lang="en-US" dirty="0" err="1"/>
              <a:t>harbouring</a:t>
            </a:r>
            <a:r>
              <a:rPr lang="en-US" dirty="0"/>
              <a:t> a central granule </a:t>
            </a:r>
          </a:p>
          <a:p>
            <a:r>
              <a:rPr lang="en-US" dirty="0"/>
              <a:t>It represented late-stage autophagic markers, and accumulate at the nexus of autophagic and endocytic pathways</a:t>
            </a:r>
            <a:endParaRPr lang="en-US" b="1" baseline="0"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17</a:t>
            </a:fld>
            <a:endParaRPr lang="en-US"/>
          </a:p>
        </p:txBody>
      </p:sp>
    </p:spTree>
    <p:extLst>
      <p:ext uri="{BB962C8B-B14F-4D97-AF65-F5344CB8AC3E}">
        <p14:creationId xmlns:p14="http://schemas.microsoft.com/office/powerpoint/2010/main" val="103274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*Amyloid precursor</a:t>
            </a:r>
            <a:r>
              <a:rPr lang="en-US" baseline="0" dirty="0"/>
              <a:t> protein (transmembrane neuron protein) </a:t>
            </a:r>
            <a:r>
              <a:rPr lang="en-US" baseline="0" dirty="0">
                <a:sym typeface="Wingdings" panose="05000000000000000000" pitchFamily="2" charset="2"/>
              </a:rPr>
              <a:t> A</a:t>
            </a:r>
            <a:r>
              <a:rPr lang="el-GR" baseline="0" dirty="0">
                <a:sym typeface="Wingdings" panose="05000000000000000000" pitchFamily="2" charset="2"/>
              </a:rPr>
              <a:t>β</a:t>
            </a:r>
            <a:r>
              <a:rPr lang="en-US" baseline="0" dirty="0">
                <a:sym typeface="Wingdings" panose="05000000000000000000" pitchFamily="2" charset="2"/>
              </a:rPr>
              <a:t>  aggregates  </a:t>
            </a:r>
            <a:r>
              <a:rPr lang="el-GR" baseline="0" dirty="0">
                <a:sym typeface="Wingdings" panose="05000000000000000000" pitchFamily="2" charset="2"/>
              </a:rPr>
              <a:t>β</a:t>
            </a:r>
            <a:r>
              <a:rPr lang="en-US" baseline="0" dirty="0">
                <a:sym typeface="Wingdings" panose="05000000000000000000" pitchFamily="2" charset="2"/>
              </a:rPr>
              <a:t>-sheets (CONGO red)</a:t>
            </a:r>
          </a:p>
          <a:p>
            <a:r>
              <a:rPr lang="en-US" dirty="0"/>
              <a:t>*microtubule associated tau protein </a:t>
            </a:r>
            <a:r>
              <a:rPr lang="en-US" dirty="0">
                <a:sym typeface="Wingdings" panose="05000000000000000000" pitchFamily="2" charset="2"/>
              </a:rPr>
              <a:t> phosphorylation  aggregates  helical filaments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18</a:t>
            </a:fld>
            <a:endParaRPr lang="en-US"/>
          </a:p>
        </p:txBody>
      </p:sp>
    </p:spTree>
    <p:extLst>
      <p:ext uri="{BB962C8B-B14F-4D97-AF65-F5344CB8AC3E}">
        <p14:creationId xmlns:p14="http://schemas.microsoft.com/office/powerpoint/2010/main" val="423546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seen in AD, </a:t>
            </a:r>
            <a:r>
              <a:rPr lang="en-US" dirty="0" err="1"/>
              <a:t>granulovacular</a:t>
            </a:r>
            <a:r>
              <a:rPr lang="en-US" dirty="0"/>
              <a:t> degeneration +</a:t>
            </a:r>
            <a:r>
              <a:rPr lang="en-US" baseline="0" dirty="0"/>
              <a:t> </a:t>
            </a:r>
            <a:r>
              <a:rPr lang="en-US" baseline="0" dirty="0" err="1"/>
              <a:t>hirano</a:t>
            </a:r>
            <a:r>
              <a:rPr lang="en-US" baseline="0" dirty="0"/>
              <a:t> bodies </a:t>
            </a:r>
          </a:p>
          <a:p>
            <a:endParaRPr lang="en-US" dirty="0"/>
          </a:p>
          <a:p>
            <a:r>
              <a:rPr lang="en-US" dirty="0"/>
              <a:t>Hirano bodies: pyramidal neurons</a:t>
            </a:r>
            <a:r>
              <a:rPr lang="en-US" baseline="0" dirty="0"/>
              <a:t> of hippo, cytoplasmic, eosinophilic, ‘rod-like’, composed of actin. </a:t>
            </a:r>
            <a:r>
              <a:rPr lang="en-US" baseline="0" dirty="0" err="1"/>
              <a:t>Immunoreactive</a:t>
            </a:r>
            <a:r>
              <a:rPr lang="en-US" baseline="0" dirty="0"/>
              <a:t> for tau, A</a:t>
            </a:r>
            <a:r>
              <a:rPr lang="el-GR" b="0" baseline="0" dirty="0"/>
              <a:t>β</a:t>
            </a:r>
            <a:r>
              <a:rPr lang="en-US" b="0" baseline="0" dirty="0"/>
              <a:t>-amyloid protein, </a:t>
            </a:r>
            <a:r>
              <a:rPr lang="en-US" b="0" baseline="0" dirty="0" err="1"/>
              <a:t>neurofilament</a:t>
            </a:r>
            <a:endParaRPr lang="en-US" b="0" baseline="0" dirty="0"/>
          </a:p>
          <a:p>
            <a:r>
              <a:rPr lang="en-US" b="0" baseline="0" dirty="0"/>
              <a:t>-Also found in other dementia types</a:t>
            </a:r>
          </a:p>
          <a:p>
            <a:endParaRPr lang="en-US" b="0" baseline="0" dirty="0"/>
          </a:p>
          <a:p>
            <a:endParaRPr lang="en-US" baseline="0" dirty="0">
              <a:sym typeface="Wingdings" panose="05000000000000000000" pitchFamily="2" charset="2"/>
            </a:endParaRPr>
          </a:p>
          <a:p>
            <a:r>
              <a:rPr lang="en-US" sz="1200" b="1" kern="1200" dirty="0">
                <a:solidFill>
                  <a:schemeClr val="tx1"/>
                </a:solidFill>
                <a:effectLst/>
                <a:latin typeface="+mn-lt"/>
                <a:ea typeface="+mn-ea"/>
                <a:cs typeface="+mn-cs"/>
              </a:rPr>
              <a:t>Hirano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bodies</a:t>
            </a:r>
            <a:r>
              <a:rPr lang="en-US" sz="1200" kern="1200" dirty="0">
                <a:solidFill>
                  <a:schemeClr val="tx1"/>
                </a:solidFill>
                <a:effectLst/>
                <a:latin typeface="+mn-lt"/>
                <a:ea typeface="+mn-ea"/>
                <a:cs typeface="+mn-cs"/>
              </a:rPr>
              <a:t> are intracellular aggregates of actin and actin-associated proteins </a:t>
            </a:r>
            <a:endParaRPr lang="en-US" baseline="0" dirty="0">
              <a:sym typeface="Wingdings" panose="05000000000000000000" pitchFamily="2" charset="2"/>
            </a:endParaRPr>
          </a:p>
          <a:p>
            <a:endParaRPr lang="en-US" b="0" dirty="0"/>
          </a:p>
        </p:txBody>
      </p:sp>
      <p:sp>
        <p:nvSpPr>
          <p:cNvPr id="4" name="Slide Number Placeholder 3"/>
          <p:cNvSpPr>
            <a:spLocks noGrp="1"/>
          </p:cNvSpPr>
          <p:nvPr>
            <p:ph type="sldNum" sz="quarter" idx="10"/>
          </p:nvPr>
        </p:nvSpPr>
        <p:spPr/>
        <p:txBody>
          <a:bodyPr/>
          <a:lstStyle/>
          <a:p>
            <a:fld id="{4EEDF660-2B76-4999-8C78-74F85D908AC3}" type="slidenum">
              <a:rPr lang="en-US" smtClean="0"/>
              <a:t>19</a:t>
            </a:fld>
            <a:endParaRPr lang="en-US"/>
          </a:p>
        </p:txBody>
      </p:sp>
    </p:spTree>
    <p:extLst>
      <p:ext uri="{BB962C8B-B14F-4D97-AF65-F5344CB8AC3E}">
        <p14:creationId xmlns:p14="http://schemas.microsoft.com/office/powerpoint/2010/main" val="400246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*Amyloid precursor</a:t>
            </a:r>
            <a:r>
              <a:rPr lang="en-US" baseline="0" dirty="0"/>
              <a:t> protein (transmembrane neuron protein) </a:t>
            </a:r>
            <a:r>
              <a:rPr lang="en-US" baseline="0" dirty="0">
                <a:sym typeface="Wingdings" panose="05000000000000000000" pitchFamily="2" charset="2"/>
              </a:rPr>
              <a:t> A</a:t>
            </a:r>
            <a:r>
              <a:rPr lang="el-GR" baseline="0" dirty="0">
                <a:sym typeface="Wingdings" panose="05000000000000000000" pitchFamily="2" charset="2"/>
              </a:rPr>
              <a:t>β</a:t>
            </a:r>
            <a:r>
              <a:rPr lang="en-US" baseline="0" dirty="0">
                <a:sym typeface="Wingdings" panose="05000000000000000000" pitchFamily="2" charset="2"/>
              </a:rPr>
              <a:t>  aggregates  </a:t>
            </a:r>
            <a:r>
              <a:rPr lang="el-GR" baseline="0" dirty="0">
                <a:sym typeface="Wingdings" panose="05000000000000000000" pitchFamily="2" charset="2"/>
              </a:rPr>
              <a:t>β</a:t>
            </a:r>
            <a:r>
              <a:rPr lang="en-US" baseline="0" dirty="0">
                <a:sym typeface="Wingdings" panose="05000000000000000000" pitchFamily="2" charset="2"/>
              </a:rPr>
              <a:t>-sheets (CONGO red)</a:t>
            </a:r>
          </a:p>
          <a:p>
            <a:r>
              <a:rPr lang="en-US" dirty="0"/>
              <a:t>*microtubule associated tau protein </a:t>
            </a:r>
            <a:r>
              <a:rPr lang="en-US" dirty="0">
                <a:sym typeface="Wingdings" panose="05000000000000000000" pitchFamily="2" charset="2"/>
              </a:rPr>
              <a:t> phosphorylation  aggregates  helical filaments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20</a:t>
            </a:fld>
            <a:endParaRPr lang="en-US"/>
          </a:p>
        </p:txBody>
      </p:sp>
    </p:spTree>
    <p:extLst>
      <p:ext uri="{BB962C8B-B14F-4D97-AF65-F5344CB8AC3E}">
        <p14:creationId xmlns:p14="http://schemas.microsoft.com/office/powerpoint/2010/main" val="2740518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*Deposition</a:t>
            </a:r>
            <a:r>
              <a:rPr lang="en-US" baseline="0" dirty="0"/>
              <a:t> of A</a:t>
            </a:r>
            <a:r>
              <a:rPr lang="el-GR" baseline="0" dirty="0"/>
              <a:t>β</a:t>
            </a:r>
            <a:r>
              <a:rPr lang="en-US" baseline="0" dirty="0"/>
              <a:t> in vessel walls in &gt; 80% of AD, and 25% of elderly without AD</a:t>
            </a:r>
          </a:p>
          <a:p>
            <a:r>
              <a:rPr lang="en-US" dirty="0"/>
              <a:t>*Most </a:t>
            </a:r>
            <a:r>
              <a:rPr lang="en-US" dirty="0" err="1"/>
              <a:t>commmon</a:t>
            </a:r>
            <a:r>
              <a:rPr lang="en-US" dirty="0"/>
              <a:t> in leptomeningeal and cortical arteries, arterioles; less in capillaries,</a:t>
            </a:r>
            <a:r>
              <a:rPr lang="en-US" baseline="0" dirty="0"/>
              <a:t> veins or subcortical brain vessels</a:t>
            </a:r>
          </a:p>
          <a:p>
            <a:r>
              <a:rPr lang="en-US" baseline="0" dirty="0"/>
              <a:t>*Destruction of the vessel, +/- </a:t>
            </a:r>
            <a:r>
              <a:rPr lang="en-US" baseline="0" dirty="0" err="1"/>
              <a:t>fibrinoid</a:t>
            </a:r>
            <a:r>
              <a:rPr lang="en-US" baseline="0" dirty="0"/>
              <a:t> necrosis</a:t>
            </a:r>
          </a:p>
          <a:p>
            <a:r>
              <a:rPr lang="en-US" baseline="0" dirty="0"/>
              <a:t>*Amyloid </a:t>
            </a:r>
            <a:r>
              <a:rPr lang="en-US" baseline="0" dirty="0" err="1"/>
              <a:t>angiopathy</a:t>
            </a:r>
            <a:r>
              <a:rPr lang="en-US" baseline="0" dirty="0"/>
              <a:t> associated with lobar </a:t>
            </a:r>
            <a:r>
              <a:rPr lang="en-US" baseline="0" dirty="0" err="1"/>
              <a:t>hemorrahage</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22</a:t>
            </a:fld>
            <a:endParaRPr lang="en-US"/>
          </a:p>
        </p:txBody>
      </p:sp>
    </p:spTree>
    <p:extLst>
      <p:ext uri="{BB962C8B-B14F-4D97-AF65-F5344CB8AC3E}">
        <p14:creationId xmlns:p14="http://schemas.microsoft.com/office/powerpoint/2010/main" val="400615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Bielschowsky</a:t>
            </a:r>
            <a:r>
              <a:rPr lang="en-US" baseline="0" dirty="0"/>
              <a:t> (silver stain</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24</a:t>
            </a:fld>
            <a:endParaRPr lang="en-US"/>
          </a:p>
        </p:txBody>
      </p:sp>
    </p:spTree>
    <p:extLst>
      <p:ext uri="{BB962C8B-B14F-4D97-AF65-F5344CB8AC3E}">
        <p14:creationId xmlns:p14="http://schemas.microsoft.com/office/powerpoint/2010/main" val="351780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l-GR" dirty="0"/>
              <a:t>β</a:t>
            </a:r>
            <a:r>
              <a:rPr lang="en-US" dirty="0"/>
              <a:t>  -- Extracellular (being</a:t>
            </a:r>
            <a:r>
              <a:rPr lang="en-US" baseline="0" dirty="0"/>
              <a:t> deposited outside cells so levels decrease)</a:t>
            </a:r>
            <a:endParaRPr lang="en-US" dirty="0"/>
          </a:p>
          <a:p>
            <a:r>
              <a:rPr lang="en-US" dirty="0"/>
              <a:t>Tau – Intracellular (increased</a:t>
            </a:r>
            <a:r>
              <a:rPr lang="en-US" baseline="0" dirty="0"/>
              <a:t> within cells causing levels to increase)</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25</a:t>
            </a:fld>
            <a:endParaRPr lang="en-US"/>
          </a:p>
        </p:txBody>
      </p:sp>
    </p:spTree>
    <p:extLst>
      <p:ext uri="{BB962C8B-B14F-4D97-AF65-F5344CB8AC3E}">
        <p14:creationId xmlns:p14="http://schemas.microsoft.com/office/powerpoint/2010/main" val="101600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patient most likely has </a:t>
            </a:r>
            <a:r>
              <a:rPr lang="en-US" sz="1200" b="1" i="0" u="none" strike="noStrike" kern="1200" baseline="0" dirty="0">
                <a:solidFill>
                  <a:schemeClr val="tx1"/>
                </a:solidFill>
                <a:latin typeface="+mn-lt"/>
                <a:ea typeface="+mn-ea"/>
                <a:cs typeface="+mn-cs"/>
              </a:rPr>
              <a:t>progressive </a:t>
            </a:r>
            <a:r>
              <a:rPr lang="en-US" sz="1200" b="1" i="0" u="none" strike="noStrike" kern="1200" baseline="0" dirty="0" err="1">
                <a:solidFill>
                  <a:schemeClr val="tx1"/>
                </a:solidFill>
                <a:latin typeface="+mn-lt"/>
                <a:ea typeface="+mn-ea"/>
                <a:cs typeface="+mn-cs"/>
              </a:rPr>
              <a:t>supranuclear</a:t>
            </a:r>
            <a:r>
              <a:rPr lang="en-US" sz="1200" b="1" i="0" u="none" strike="noStrike" kern="1200" baseline="0" dirty="0">
                <a:solidFill>
                  <a:schemeClr val="tx1"/>
                </a:solidFill>
                <a:latin typeface="+mn-lt"/>
                <a:ea typeface="+mn-ea"/>
                <a:cs typeface="+mn-cs"/>
              </a:rPr>
              <a:t> palsy (PSP)</a:t>
            </a:r>
            <a:r>
              <a:rPr lang="en-US" sz="1200" b="0" i="0" u="none" strike="noStrike" kern="1200" baseline="0" dirty="0">
                <a:solidFill>
                  <a:schemeClr val="tx1"/>
                </a:solidFill>
                <a:latin typeface="+mn-lt"/>
                <a:ea typeface="+mn-ea"/>
                <a:cs typeface="+mn-cs"/>
              </a:rPr>
              <a:t>. The typical features of this disorder include marked postural instability, axial rigidity, parkinsonism without tremor, pseudobulbar palsy, and impairment of voluntary gaze. Most patients develop a subcortical dementia in the course of their illness. MRI characteristically shows significant atrophy of the midbrain tegmentum (hummingbird sign), corpus callosum, and anterior cingulate gyrus. The patient's clinical presentation and radiographic features fit best with PSP as compared with the other disorders listed. </a:t>
            </a:r>
            <a:endParaRPr lang="en-US" dirty="0"/>
          </a:p>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26</a:t>
            </a:fld>
            <a:endParaRPr lang="en-US"/>
          </a:p>
        </p:txBody>
      </p:sp>
    </p:spTree>
    <p:extLst>
      <p:ext uri="{BB962C8B-B14F-4D97-AF65-F5344CB8AC3E}">
        <p14:creationId xmlns:p14="http://schemas.microsoft.com/office/powerpoint/2010/main" val="100566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 Gross, cortical atrophy in </a:t>
            </a:r>
            <a:r>
              <a:rPr lang="en-US" dirty="0" err="1"/>
              <a:t>Alzheimers</a:t>
            </a:r>
            <a:endParaRPr lang="en-US" dirty="0"/>
          </a:p>
          <a:p>
            <a:r>
              <a:rPr lang="en-US" dirty="0"/>
              <a:t>Right – </a:t>
            </a:r>
            <a:r>
              <a:rPr lang="en-US" dirty="0" err="1"/>
              <a:t>Gyral</a:t>
            </a:r>
            <a:r>
              <a:rPr lang="en-US" dirty="0"/>
              <a:t> atrophy, enlarged ventricles</a:t>
            </a:r>
            <a:r>
              <a:rPr lang="en-US" baseline="0" dirty="0"/>
              <a:t> esp. temporal horns</a:t>
            </a:r>
          </a:p>
          <a:p>
            <a:r>
              <a:rPr lang="en-US" baseline="0" dirty="0"/>
              <a:t>*Decreased weight</a:t>
            </a:r>
          </a:p>
          <a:p>
            <a:r>
              <a:rPr lang="en-US" baseline="0" dirty="0"/>
              <a:t>*Most affects mesial temporal lobe – temporal cortex, amygdala, entorhinal cortex, hippocampus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5</a:t>
            </a:fld>
            <a:endParaRPr lang="en-US"/>
          </a:p>
        </p:txBody>
      </p:sp>
    </p:spTree>
    <p:extLst>
      <p:ext uri="{BB962C8B-B14F-4D97-AF65-F5344CB8AC3E}">
        <p14:creationId xmlns:p14="http://schemas.microsoft.com/office/powerpoint/2010/main" val="188566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Pick’s disease, the atrophy is typically extremely severe in the frontal and temporal lobes and is referred to as “knife-edge” or “walnut-like”; there may be sparing of the posterior superior temporal gyrus </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27</a:t>
            </a:fld>
            <a:endParaRPr lang="en-US"/>
          </a:p>
        </p:txBody>
      </p:sp>
    </p:spTree>
    <p:extLst>
      <p:ext uri="{BB962C8B-B14F-4D97-AF65-F5344CB8AC3E}">
        <p14:creationId xmlns:p14="http://schemas.microsoft.com/office/powerpoint/2010/main" val="67739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aggregations of tau protein</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28</a:t>
            </a:fld>
            <a:endParaRPr lang="en-US"/>
          </a:p>
        </p:txBody>
      </p:sp>
    </p:spTree>
    <p:extLst>
      <p:ext uri="{BB962C8B-B14F-4D97-AF65-F5344CB8AC3E}">
        <p14:creationId xmlns:p14="http://schemas.microsoft.com/office/powerpoint/2010/main" val="2297559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SILVER STAIN</a:t>
            </a:r>
          </a:p>
        </p:txBody>
      </p:sp>
      <p:sp>
        <p:nvSpPr>
          <p:cNvPr id="4" name="Slide Number Placeholder 3"/>
          <p:cNvSpPr>
            <a:spLocks noGrp="1"/>
          </p:cNvSpPr>
          <p:nvPr>
            <p:ph type="sldNum" sz="quarter" idx="10"/>
          </p:nvPr>
        </p:nvSpPr>
        <p:spPr/>
        <p:txBody>
          <a:bodyPr/>
          <a:lstStyle/>
          <a:p>
            <a:fld id="{4EEDF660-2B76-4999-8C78-74F85D908AC3}" type="slidenum">
              <a:rPr lang="en-US" smtClean="0"/>
              <a:t>29</a:t>
            </a:fld>
            <a:endParaRPr lang="en-US"/>
          </a:p>
        </p:txBody>
      </p:sp>
    </p:spTree>
    <p:extLst>
      <p:ext uri="{BB962C8B-B14F-4D97-AF65-F5344CB8AC3E}">
        <p14:creationId xmlns:p14="http://schemas.microsoft.com/office/powerpoint/2010/main" val="329654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30</a:t>
            </a:fld>
            <a:endParaRPr lang="en-US"/>
          </a:p>
        </p:txBody>
      </p:sp>
    </p:spTree>
    <p:extLst>
      <p:ext uri="{BB962C8B-B14F-4D97-AF65-F5344CB8AC3E}">
        <p14:creationId xmlns:p14="http://schemas.microsoft.com/office/powerpoint/2010/main" val="1149957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https://www.ncbi.nlm.nih.gov/pmc/articles/PMC3866954/</a:t>
            </a:r>
          </a:p>
          <a:p>
            <a:endParaRPr lang="en-US" dirty="0"/>
          </a:p>
          <a:p>
            <a:r>
              <a:rPr lang="en-US" dirty="0"/>
              <a:t>Although </a:t>
            </a:r>
            <a:r>
              <a:rPr lang="en-US" dirty="0" err="1"/>
              <a:t>synuclein</a:t>
            </a:r>
            <a:r>
              <a:rPr lang="en-US" dirty="0"/>
              <a:t> deposition has thus superseded cell loss as evidence of degeneration, its actual role in the degenerative process remains unknown.</a:t>
            </a:r>
          </a:p>
          <a:p>
            <a:endParaRPr lang="en-US" dirty="0"/>
          </a:p>
          <a:p>
            <a:r>
              <a:rPr lang="en-US" dirty="0"/>
              <a:t>α-</a:t>
            </a:r>
            <a:r>
              <a:rPr lang="en-US" dirty="0" err="1"/>
              <a:t>Synuclein</a:t>
            </a:r>
            <a:r>
              <a:rPr lang="en-US" dirty="0"/>
              <a:t> has also been implicated in at least two other disorders, Multiple System Atrophy (MSA) and Dementia with Lewy Bodies (DLB). Interestingly, these conditions also produce clinical parkinsonism, but involve the deposition of α-</a:t>
            </a:r>
            <a:r>
              <a:rPr lang="en-US" dirty="0" err="1"/>
              <a:t>synuclein</a:t>
            </a:r>
            <a:r>
              <a:rPr lang="en-US" dirty="0"/>
              <a:t> in different cells from those affected by typical PD. MSA can begin with parkinsonism, autonomic failure or cerebellar ataxia, but usually progresses to involve one or both of the other components, resulting in the recognition that these initially disparate conditions reflect a common disorder. However, the parkinsonism observed in MSA does not generally respond well to dopamine replacement, presumably because the pathology affects many cell populations in addition to dopamine-producing cells of the substantia </a:t>
            </a:r>
            <a:r>
              <a:rPr lang="en-US" dirty="0" err="1"/>
              <a:t>nigra</a:t>
            </a:r>
            <a:r>
              <a:rPr lang="en-US" dirty="0"/>
              <a:t>, including postsynaptic medium spiny neurons in the striatum (</a:t>
            </a:r>
            <a:r>
              <a:rPr lang="en-US" dirty="0">
                <a:hlinkClick r:id="rId3"/>
              </a:rPr>
              <a:t>Papp and Lantos, 1994</a:t>
            </a:r>
            <a:r>
              <a:rPr lang="en-US" dirty="0"/>
              <a:t>; </a:t>
            </a:r>
            <a:r>
              <a:rPr lang="en-US" dirty="0">
                <a:hlinkClick r:id="rId4"/>
              </a:rPr>
              <a:t>Sato et al., 2007</a:t>
            </a:r>
            <a:r>
              <a:rPr lang="en-US" dirty="0"/>
              <a:t>). In contrast, PD affects preferentially the dopamine neurons, with spared postsynaptic cells still responsive to dopamine replacement.</a:t>
            </a:r>
          </a:p>
          <a:p>
            <a:r>
              <a:rPr lang="en-US" dirty="0"/>
              <a:t>In MSA, α-</a:t>
            </a:r>
            <a:r>
              <a:rPr lang="en-US" dirty="0" err="1"/>
              <a:t>synuclein</a:t>
            </a:r>
            <a:r>
              <a:rPr lang="en-US" dirty="0"/>
              <a:t> deposits in glial (generally </a:t>
            </a:r>
            <a:r>
              <a:rPr lang="en-US" dirty="0" err="1"/>
              <a:t>oligodendroglial</a:t>
            </a:r>
            <a:r>
              <a:rPr lang="en-US" dirty="0"/>
              <a:t>) cytoplasmic inclusions (GCIs) (</a:t>
            </a:r>
            <a:r>
              <a:rPr lang="en-US" dirty="0" err="1">
                <a:hlinkClick r:id="rId5"/>
              </a:rPr>
              <a:t>Spillantini</a:t>
            </a:r>
            <a:r>
              <a:rPr lang="en-US" dirty="0">
                <a:hlinkClick r:id="rId5"/>
              </a:rPr>
              <a:t> et al., 1998a</a:t>
            </a:r>
            <a:r>
              <a:rPr lang="en-US" dirty="0"/>
              <a:t>; </a:t>
            </a:r>
            <a:r>
              <a:rPr lang="en-US" dirty="0">
                <a:hlinkClick r:id="rId6"/>
              </a:rPr>
              <a:t>Tu et al., 1998</a:t>
            </a:r>
            <a:r>
              <a:rPr lang="en-US" dirty="0"/>
              <a:t>), rather than in the neuronal Lewy bodies or dystrophic neurites more characteristic of PD. The expression of α-</a:t>
            </a:r>
            <a:r>
              <a:rPr lang="en-US" dirty="0" err="1"/>
              <a:t>synuclein</a:t>
            </a:r>
            <a:r>
              <a:rPr lang="en-US" dirty="0"/>
              <a:t> in oligodendrocytes reproduces the MSA phenotype, suggesting that the protein there is causative (</a:t>
            </a:r>
            <a:r>
              <a:rPr lang="en-US" dirty="0" err="1">
                <a:hlinkClick r:id="rId7"/>
              </a:rPr>
              <a:t>Shults</a:t>
            </a:r>
            <a:r>
              <a:rPr lang="en-US" dirty="0">
                <a:hlinkClick r:id="rId7"/>
              </a:rPr>
              <a:t> et al., 2005</a:t>
            </a:r>
            <a:r>
              <a:rPr lang="en-US" dirty="0"/>
              <a:t>; </a:t>
            </a:r>
            <a:r>
              <a:rPr lang="en-US" dirty="0" err="1">
                <a:hlinkClick r:id="rId8"/>
              </a:rPr>
              <a:t>Yazawa</a:t>
            </a:r>
            <a:r>
              <a:rPr lang="en-US" dirty="0">
                <a:hlinkClick r:id="rId8"/>
              </a:rPr>
              <a:t> et al., 2005</a:t>
            </a:r>
            <a:r>
              <a:rPr lang="en-US" dirty="0"/>
              <a:t>). Remarkably, α-</a:t>
            </a:r>
            <a:r>
              <a:rPr lang="en-US" dirty="0" err="1"/>
              <a:t>synuclein</a:t>
            </a:r>
            <a:r>
              <a:rPr lang="en-US" dirty="0"/>
              <a:t> is not normally expressed by oligodendrocytes (</a:t>
            </a:r>
            <a:r>
              <a:rPr lang="en-US" dirty="0">
                <a:hlinkClick r:id="rId9"/>
              </a:rPr>
              <a:t>Miller et al., 2005</a:t>
            </a:r>
            <a:r>
              <a:rPr lang="en-US" dirty="0"/>
              <a:t>), and a fundamental question remains about the origin of this protein: is it taken up from neurons, or does the pathological process activate expression by glia? In fact, the pathology shows relatively little deposition of </a:t>
            </a:r>
            <a:r>
              <a:rPr lang="en-US" dirty="0" err="1"/>
              <a:t>synuclein</a:t>
            </a:r>
            <a:r>
              <a:rPr lang="en-US" dirty="0"/>
              <a:t> in neurons, with only occasional nuclear and cytoplasmic inclusions (</a:t>
            </a:r>
            <a:r>
              <a:rPr lang="en-US" dirty="0">
                <a:hlinkClick r:id="rId10"/>
              </a:rPr>
              <a:t>Farrer et al., 2004</a:t>
            </a:r>
            <a:r>
              <a:rPr lang="en-US" dirty="0"/>
              <a:t>; </a:t>
            </a:r>
            <a:r>
              <a:rPr lang="en-US" dirty="0" err="1">
                <a:hlinkClick r:id="rId11"/>
              </a:rPr>
              <a:t>Jellinger</a:t>
            </a:r>
            <a:r>
              <a:rPr lang="en-US" dirty="0">
                <a:hlinkClick r:id="rId11"/>
              </a:rPr>
              <a:t> and Lantos, 2010</a:t>
            </a:r>
            <a:r>
              <a:rPr lang="en-US" dirty="0"/>
              <a:t>; </a:t>
            </a:r>
            <a:r>
              <a:rPr lang="en-US" dirty="0" err="1">
                <a:hlinkClick r:id="rId12"/>
              </a:rPr>
              <a:t>Nishie</a:t>
            </a:r>
            <a:r>
              <a:rPr lang="en-US" dirty="0">
                <a:hlinkClick r:id="rId12"/>
              </a:rPr>
              <a:t> et al., 2004b</a:t>
            </a:r>
            <a:r>
              <a:rPr lang="en-US" dirty="0"/>
              <a:t>). At the same time, oligodendrocytes do not seem to up-regulate expression of α-</a:t>
            </a:r>
            <a:r>
              <a:rPr lang="en-US" dirty="0" err="1"/>
              <a:t>synuclein</a:t>
            </a:r>
            <a:r>
              <a:rPr lang="en-US" dirty="0"/>
              <a:t> even in MSA (</a:t>
            </a:r>
            <a:r>
              <a:rPr lang="en-US" dirty="0">
                <a:hlinkClick r:id="rId9"/>
              </a:rPr>
              <a:t>Miller et al., 2005</a:t>
            </a:r>
            <a:r>
              <a:rPr lang="en-US" dirty="0"/>
              <a:t>). Regardless of its source, α-</a:t>
            </a:r>
            <a:r>
              <a:rPr lang="en-US" dirty="0" err="1"/>
              <a:t>synuclein</a:t>
            </a:r>
            <a:r>
              <a:rPr lang="en-US" dirty="0"/>
              <a:t> accumulates to particularly high levels in MSA, suggesting a process distinct from Lewy pathology. In addition, GCI lesions are widespread in MSA, but generally correlate with neuron loss in the substantia </a:t>
            </a:r>
            <a:r>
              <a:rPr lang="en-US" dirty="0" err="1"/>
              <a:t>nigra</a:t>
            </a:r>
            <a:r>
              <a:rPr lang="en-US" dirty="0"/>
              <a:t>, pons, cerebellum and </a:t>
            </a:r>
            <a:r>
              <a:rPr lang="en-US" dirty="0" err="1"/>
              <a:t>intermediolateral</a:t>
            </a:r>
            <a:r>
              <a:rPr lang="en-US" dirty="0"/>
              <a:t> cell columns of the spinal cord, suggesting that the glial process may be primary.</a:t>
            </a:r>
          </a:p>
          <a:p>
            <a:r>
              <a:rPr lang="en-US" dirty="0"/>
              <a:t>MSA is rarely familial (</a:t>
            </a:r>
            <a:r>
              <a:rPr lang="en-US" dirty="0">
                <a:hlinkClick r:id="rId13"/>
              </a:rPr>
              <a:t>Soma et al., 2006</a:t>
            </a:r>
            <a:r>
              <a:rPr lang="en-US" dirty="0"/>
              <a:t>) and mutations in α-</a:t>
            </a:r>
            <a:r>
              <a:rPr lang="en-US" dirty="0" err="1"/>
              <a:t>synuclein</a:t>
            </a:r>
            <a:r>
              <a:rPr lang="en-US" dirty="0"/>
              <a:t> have not been observed (</a:t>
            </a:r>
            <a:r>
              <a:rPr lang="en-US" dirty="0">
                <a:hlinkClick r:id="rId14"/>
              </a:rPr>
              <a:t>Ozawa et al., 2006</a:t>
            </a:r>
            <a:r>
              <a:rPr lang="en-US" dirty="0"/>
              <a:t>). However, polymorphisms in the </a:t>
            </a:r>
            <a:r>
              <a:rPr lang="en-US" dirty="0" err="1"/>
              <a:t>synuclein</a:t>
            </a:r>
            <a:r>
              <a:rPr lang="en-US" dirty="0"/>
              <a:t> gene may influence susceptibility to MSA (</a:t>
            </a:r>
            <a:r>
              <a:rPr lang="en-US" dirty="0">
                <a:hlinkClick r:id="rId15"/>
              </a:rPr>
              <a:t>Al-Chalabi et al., 2009</a:t>
            </a:r>
            <a:r>
              <a:rPr lang="en-US" dirty="0"/>
              <a:t>; </a:t>
            </a:r>
            <a:r>
              <a:rPr lang="en-US" dirty="0" err="1">
                <a:hlinkClick r:id="rId16"/>
              </a:rPr>
              <a:t>Scholz</a:t>
            </a:r>
            <a:r>
              <a:rPr lang="en-US" dirty="0">
                <a:hlinkClick r:id="rId16"/>
              </a:rPr>
              <a:t> et al., 2009</a:t>
            </a:r>
            <a:r>
              <a:rPr lang="en-US" dirty="0"/>
              <a:t>). In addition, the analysis of familial MSA has recently identified mutations in COQ2, a protein required for the synthesis of coenzyme Q10 (</a:t>
            </a:r>
            <a:r>
              <a:rPr lang="en-US" dirty="0">
                <a:hlinkClick r:id="rId17"/>
              </a:rPr>
              <a:t>Collaboration, 2013</a:t>
            </a:r>
            <a:r>
              <a:rPr lang="en-US" dirty="0"/>
              <a:t>). The degenerative process in MSA may thus reflect a primary lesion in mitochondria.</a:t>
            </a:r>
          </a:p>
          <a:p>
            <a:r>
              <a:rPr lang="en-US" dirty="0"/>
              <a:t>DLB more closely resembles idiopathic PD in terms of Lewy body pathology. Although DLB appears to be a distinct syndrome, with early cognitive impairment, fluctuating alertness and visual hallucinations in addition to progressive parkinsonism, the distribution of Lewy pathology appears remarkably similar to that observed in PD, with a brainstem-predominant form and others involving the cortex as well (</a:t>
            </a:r>
            <a:r>
              <a:rPr lang="en-US" dirty="0" err="1">
                <a:hlinkClick r:id="rId18"/>
              </a:rPr>
              <a:t>McKeith</a:t>
            </a:r>
            <a:r>
              <a:rPr lang="en-US" dirty="0">
                <a:hlinkClick r:id="rId18"/>
              </a:rPr>
              <a:t> et al., 2005</a:t>
            </a:r>
            <a:r>
              <a:rPr lang="en-US" dirty="0"/>
              <a:t>). Like PD and MSA, DLB also involves primarily the deposition of α-</a:t>
            </a:r>
            <a:r>
              <a:rPr lang="en-US" dirty="0" err="1"/>
              <a:t>synuclein</a:t>
            </a:r>
            <a:r>
              <a:rPr lang="en-US" dirty="0"/>
              <a:t>.</a:t>
            </a:r>
          </a:p>
          <a:p>
            <a:endParaRPr lang="en-US" dirty="0"/>
          </a:p>
          <a:p>
            <a:r>
              <a:rPr lang="en-US" dirty="0"/>
              <a:t>Lewy pathology was originally considered to involve only α-</a:t>
            </a:r>
            <a:r>
              <a:rPr lang="en-US" dirty="0" err="1"/>
              <a:t>synuclein</a:t>
            </a:r>
            <a:r>
              <a:rPr lang="en-US" dirty="0"/>
              <a:t>, but β- and γ- can deposit in both PD and DLB (</a:t>
            </a:r>
            <a:r>
              <a:rPr lang="en-US" dirty="0">
                <a:hlinkClick r:id="rId19"/>
              </a:rPr>
              <a:t>Galvin et al., 1999</a:t>
            </a:r>
            <a:r>
              <a:rPr lang="en-US" dirty="0"/>
              <a:t>). Similar to α-</a:t>
            </a:r>
            <a:r>
              <a:rPr lang="en-US" dirty="0" err="1"/>
              <a:t>synuclein</a:t>
            </a:r>
            <a:r>
              <a:rPr lang="en-US" dirty="0"/>
              <a:t>, β- accumulates </a:t>
            </a:r>
            <a:r>
              <a:rPr lang="en-US" dirty="0" err="1"/>
              <a:t>presynaptically</a:t>
            </a:r>
            <a:r>
              <a:rPr lang="en-US" dirty="0"/>
              <a:t> in PD, but γ- forms axonal spheroids. β-</a:t>
            </a:r>
            <a:r>
              <a:rPr lang="en-US" dirty="0" err="1"/>
              <a:t>synuclein</a:t>
            </a:r>
            <a:r>
              <a:rPr lang="en-US" dirty="0"/>
              <a:t> has been suggested to ameliorate the toxicity of α-</a:t>
            </a:r>
            <a:r>
              <a:rPr lang="en-US" dirty="0" err="1"/>
              <a:t>synuclein</a:t>
            </a:r>
            <a:r>
              <a:rPr lang="en-US" dirty="0"/>
              <a:t>, by reducing either its aggregation or its expression (</a:t>
            </a:r>
            <a:r>
              <a:rPr lang="en-US" dirty="0">
                <a:hlinkClick r:id="rId20"/>
              </a:rPr>
              <a:t>Fan et al., 2006</a:t>
            </a:r>
            <a:r>
              <a:rPr lang="en-US" dirty="0"/>
              <a:t>; </a:t>
            </a:r>
            <a:r>
              <a:rPr lang="en-US" dirty="0">
                <a:hlinkClick r:id="rId21"/>
              </a:rPr>
              <a:t>Hashimoto et al., 2001</a:t>
            </a:r>
            <a:r>
              <a:rPr lang="en-US" dirty="0"/>
              <a:t>). However, polymorphisms in β-</a:t>
            </a:r>
            <a:r>
              <a:rPr lang="en-US" dirty="0" err="1"/>
              <a:t>synuclein</a:t>
            </a:r>
            <a:r>
              <a:rPr lang="en-US" dirty="0"/>
              <a:t> predispose to DLB (</a:t>
            </a:r>
            <a:r>
              <a:rPr lang="en-US" dirty="0" err="1">
                <a:hlinkClick r:id="rId22"/>
              </a:rPr>
              <a:t>Ohtake</a:t>
            </a:r>
            <a:r>
              <a:rPr lang="en-US" dirty="0">
                <a:hlinkClick r:id="rId22"/>
              </a:rPr>
              <a:t> et al., 2004</a:t>
            </a:r>
            <a:r>
              <a:rPr lang="en-US" dirty="0"/>
              <a:t>), and transgenic mice over-expressing the variant develop degeneration and behavioral abnormalities (</a:t>
            </a:r>
            <a:r>
              <a:rPr lang="en-US" dirty="0">
                <a:hlinkClick r:id="rId23"/>
              </a:rPr>
              <a:t>Fujita et al., 2010</a:t>
            </a:r>
            <a:r>
              <a:rPr lang="en-US" dirty="0"/>
              <a:t>). These animals do not develop typical Lewy pathology, but they do accumulate both α- and β-</a:t>
            </a:r>
            <a:r>
              <a:rPr lang="en-US" dirty="0" err="1"/>
              <a:t>synuclein</a:t>
            </a:r>
            <a:r>
              <a:rPr lang="en-US" dirty="0"/>
              <a:t> in axonal spheroids (</a:t>
            </a:r>
            <a:r>
              <a:rPr lang="en-US" dirty="0">
                <a:hlinkClick r:id="rId23"/>
              </a:rPr>
              <a:t>Fujita et al., 2010</a:t>
            </a:r>
            <a:r>
              <a:rPr lang="en-US" dirty="0"/>
              <a:t>). Indeed, β-</a:t>
            </a:r>
            <a:r>
              <a:rPr lang="en-US" dirty="0" err="1"/>
              <a:t>synuclein</a:t>
            </a:r>
            <a:r>
              <a:rPr lang="en-US" dirty="0"/>
              <a:t> appears as toxic as α-</a:t>
            </a:r>
            <a:r>
              <a:rPr lang="en-US" dirty="0" err="1"/>
              <a:t>synuclein</a:t>
            </a:r>
            <a:r>
              <a:rPr lang="en-US" dirty="0"/>
              <a:t> to cultured neurons (</a:t>
            </a:r>
            <a:r>
              <a:rPr lang="en-US" dirty="0" err="1">
                <a:hlinkClick r:id="rId24"/>
              </a:rPr>
              <a:t>Taschenberger</a:t>
            </a:r>
            <a:r>
              <a:rPr lang="en-US" dirty="0">
                <a:hlinkClick r:id="rId24"/>
              </a:rPr>
              <a:t> et al., 2013</a:t>
            </a:r>
            <a:r>
              <a:rPr lang="en-US" dirty="0"/>
              <a:t>). Mutations in γ-</a:t>
            </a:r>
            <a:r>
              <a:rPr lang="en-US" dirty="0" err="1"/>
              <a:t>synuclein</a:t>
            </a:r>
            <a:r>
              <a:rPr lang="en-US" dirty="0"/>
              <a:t> have not been identified as a cause of familial PD or related disorders, and it has generally been considered nontoxic, but recent over-expression of even this isoform has produced degeneration in transgenic mice (</a:t>
            </a:r>
            <a:r>
              <a:rPr lang="en-US" dirty="0" err="1">
                <a:hlinkClick r:id="rId25"/>
              </a:rPr>
              <a:t>Ninkina</a:t>
            </a:r>
            <a:r>
              <a:rPr lang="en-US" dirty="0">
                <a:hlinkClick r:id="rId25"/>
              </a:rPr>
              <a:t> et al., 2009</a:t>
            </a:r>
            <a:r>
              <a:rPr lang="en-US" dirty="0"/>
              <a:t>), and a polymorphism has also been linked to DLB (</a:t>
            </a:r>
            <a:r>
              <a:rPr lang="en-US" dirty="0" err="1">
                <a:hlinkClick r:id="rId26"/>
              </a:rPr>
              <a:t>Nishioka</a:t>
            </a:r>
            <a:r>
              <a:rPr lang="en-US" dirty="0">
                <a:hlinkClick r:id="rId26"/>
              </a:rPr>
              <a:t> et al., 2010</a:t>
            </a:r>
            <a:r>
              <a:rPr lang="en-US" dirty="0"/>
              <a:t>). Rather than contribute to disease simply through a decline in their protective function (</a:t>
            </a:r>
            <a:r>
              <a:rPr lang="en-US" dirty="0">
                <a:hlinkClick r:id="rId27"/>
              </a:rPr>
              <a:t>Li et al., 2004</a:t>
            </a:r>
            <a:r>
              <a:rPr lang="en-US" dirty="0"/>
              <a:t>; </a:t>
            </a:r>
            <a:r>
              <a:rPr lang="en-US" dirty="0" err="1">
                <a:hlinkClick r:id="rId28"/>
              </a:rPr>
              <a:t>Rockenstein</a:t>
            </a:r>
            <a:r>
              <a:rPr lang="en-US" dirty="0">
                <a:hlinkClick r:id="rId28"/>
              </a:rPr>
              <a:t> et al., 2001</a:t>
            </a:r>
            <a:r>
              <a:rPr lang="en-US" dirty="0"/>
              <a:t>), which nonetheless remains a possibility, β- and γ-</a:t>
            </a:r>
            <a:r>
              <a:rPr lang="en-US" dirty="0" err="1"/>
              <a:t>synuclein</a:t>
            </a:r>
            <a:r>
              <a:rPr lang="en-US" dirty="0"/>
              <a:t> may thus cause degeneration.</a:t>
            </a:r>
          </a:p>
          <a:p>
            <a:r>
              <a:rPr lang="en-US" dirty="0"/>
              <a:t>α-</a:t>
            </a:r>
            <a:r>
              <a:rPr lang="en-US" dirty="0" err="1"/>
              <a:t>Synuclein</a:t>
            </a:r>
            <a:r>
              <a:rPr lang="en-US" dirty="0"/>
              <a:t> also deposits in other neurodegenerative disorders. Alzheimer’s disease shows Lewy pathology in up to 60% of cases, but more often restricted to the amygdala than in PD or DLB (</a:t>
            </a:r>
            <a:r>
              <a:rPr lang="en-US" dirty="0">
                <a:hlinkClick r:id="rId29"/>
              </a:rPr>
              <a:t>Hamilton, 2000</a:t>
            </a:r>
            <a:r>
              <a:rPr lang="en-US" dirty="0"/>
              <a:t>; </a:t>
            </a:r>
            <a:r>
              <a:rPr lang="en-US" dirty="0" err="1">
                <a:hlinkClick r:id="rId30"/>
              </a:rPr>
              <a:t>Leverenz</a:t>
            </a:r>
            <a:r>
              <a:rPr lang="en-US" dirty="0">
                <a:hlinkClick r:id="rId30"/>
              </a:rPr>
              <a:t> et al., 2008</a:t>
            </a:r>
            <a:r>
              <a:rPr lang="en-US" dirty="0"/>
              <a:t>; </a:t>
            </a:r>
            <a:r>
              <a:rPr lang="en-US" dirty="0" err="1">
                <a:hlinkClick r:id="rId31"/>
              </a:rPr>
              <a:t>Uchikado</a:t>
            </a:r>
            <a:r>
              <a:rPr lang="en-US" dirty="0">
                <a:hlinkClick r:id="rId31"/>
              </a:rPr>
              <a:t> et al., 2006</a:t>
            </a:r>
            <a:r>
              <a:rPr lang="en-US" dirty="0"/>
              <a:t>). Neurodegeneration with brain iron accumulation due to mutations in pantothenate kinase type 2 also exhibit Lewy pathology labeling for α-</a:t>
            </a:r>
            <a:r>
              <a:rPr lang="en-US" dirty="0" err="1"/>
              <a:t>synuclein</a:t>
            </a:r>
            <a:r>
              <a:rPr lang="en-US" dirty="0"/>
              <a:t> and neuroaxonal spheroids labeling for β- and γ- (</a:t>
            </a:r>
            <a:r>
              <a:rPr lang="en-US" dirty="0">
                <a:hlinkClick r:id="rId32"/>
              </a:rPr>
              <a:t>Galvin et al., 2000</a:t>
            </a:r>
            <a:r>
              <a:rPr lang="en-US" dirty="0"/>
              <a:t>; </a:t>
            </a:r>
            <a:r>
              <a:rPr lang="en-US" dirty="0">
                <a:hlinkClick r:id="rId33"/>
              </a:rPr>
              <a:t>Wakabayashi et al., 2000</a:t>
            </a:r>
            <a:r>
              <a:rPr lang="en-US" dirty="0"/>
              <a:t>). Thus, </a:t>
            </a:r>
            <a:r>
              <a:rPr lang="en-US" dirty="0" err="1"/>
              <a:t>synucleins</a:t>
            </a:r>
            <a:r>
              <a:rPr lang="en-US" dirty="0"/>
              <a:t> accumulate in a variety of neurodegenerative processes, suggesting either that they are sensitive reporters for specific cellular defects, or that they participate in the response to injury.</a:t>
            </a:r>
          </a:p>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36</a:t>
            </a:fld>
            <a:endParaRPr lang="en-US"/>
          </a:p>
        </p:txBody>
      </p:sp>
    </p:spTree>
    <p:extLst>
      <p:ext uri="{BB962C8B-B14F-4D97-AF65-F5344CB8AC3E}">
        <p14:creationId xmlns:p14="http://schemas.microsoft.com/office/powerpoint/2010/main" val="2396859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*DLBD</a:t>
            </a:r>
            <a:r>
              <a:rPr lang="en-US" baseline="0" dirty="0"/>
              <a:t> divided by location of involvement: 1) cortical, 2) limbic, 3) brainstem</a:t>
            </a:r>
          </a:p>
          <a:p>
            <a:r>
              <a:rPr lang="en-US" baseline="0" dirty="0"/>
              <a:t>*</a:t>
            </a:r>
            <a:r>
              <a:rPr lang="en-US" baseline="0" dirty="0" err="1"/>
              <a:t>Microvacuolation</a:t>
            </a:r>
            <a:r>
              <a:rPr lang="en-US" baseline="0" dirty="0"/>
              <a:t> of the cortex, similar to that found in prion diseases</a:t>
            </a:r>
          </a:p>
          <a:p>
            <a:r>
              <a:rPr lang="en-US" baseline="0" dirty="0"/>
              <a:t>*</a:t>
            </a:r>
            <a:r>
              <a:rPr lang="en-US" baseline="0" dirty="0" err="1"/>
              <a:t>Lewy</a:t>
            </a:r>
            <a:r>
              <a:rPr lang="en-US" baseline="0" dirty="0"/>
              <a:t> bodies found in amygdala in 60% of cases of familial AD</a:t>
            </a:r>
          </a:p>
          <a:p>
            <a:r>
              <a:rPr lang="en-US" baseline="0" dirty="0"/>
              <a:t>*Also present in DLBD are senile plaques (</a:t>
            </a:r>
            <a:r>
              <a:rPr lang="en-US" baseline="0" dirty="0" err="1"/>
              <a:t>neuritic</a:t>
            </a:r>
            <a:r>
              <a:rPr lang="en-US" baseline="0" dirty="0"/>
              <a:t>, diffuse); can also see NFTs in cortex</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37</a:t>
            </a:fld>
            <a:endParaRPr lang="en-US"/>
          </a:p>
        </p:txBody>
      </p:sp>
    </p:spTree>
    <p:extLst>
      <p:ext uri="{BB962C8B-B14F-4D97-AF65-F5344CB8AC3E}">
        <p14:creationId xmlns:p14="http://schemas.microsoft.com/office/powerpoint/2010/main" val="395939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 found in locus </a:t>
            </a:r>
            <a:r>
              <a:rPr lang="en-US" dirty="0" err="1"/>
              <a:t>ceruleus</a:t>
            </a:r>
            <a:r>
              <a:rPr lang="en-US" dirty="0"/>
              <a:t>, nucleus basalis of </a:t>
            </a:r>
            <a:r>
              <a:rPr lang="en-US" dirty="0" err="1"/>
              <a:t>Meynert</a:t>
            </a:r>
            <a:r>
              <a:rPr lang="en-US" dirty="0"/>
              <a:t>, dorsal vagal nucleus, hypothalamus, olfactory bulb, Edinger-Westphal nucleus, raphe nuclei,</a:t>
            </a:r>
            <a:r>
              <a:rPr lang="en-US" baseline="0" dirty="0"/>
              <a:t> </a:t>
            </a:r>
            <a:r>
              <a:rPr lang="en-US" baseline="0" dirty="0" err="1"/>
              <a:t>intermediolateral</a:t>
            </a:r>
            <a:r>
              <a:rPr lang="en-US" baseline="0" dirty="0"/>
              <a:t> cell column of SC, autonomic ganglia</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38</a:t>
            </a:fld>
            <a:endParaRPr lang="en-US"/>
          </a:p>
        </p:txBody>
      </p:sp>
    </p:spTree>
    <p:extLst>
      <p:ext uri="{BB962C8B-B14F-4D97-AF65-F5344CB8AC3E}">
        <p14:creationId xmlns:p14="http://schemas.microsoft.com/office/powerpoint/2010/main" val="2818411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*Density</a:t>
            </a:r>
            <a:r>
              <a:rPr lang="en-US" baseline="0" dirty="0"/>
              <a:t> of c</a:t>
            </a:r>
            <a:r>
              <a:rPr lang="en-US" dirty="0"/>
              <a:t>orti</a:t>
            </a:r>
            <a:r>
              <a:rPr lang="en-US" baseline="0" dirty="0"/>
              <a:t>cal LBs a</a:t>
            </a:r>
            <a:r>
              <a:rPr lang="en-US" dirty="0"/>
              <a:t>ssociated with PD + dementia</a:t>
            </a:r>
          </a:p>
        </p:txBody>
      </p:sp>
      <p:sp>
        <p:nvSpPr>
          <p:cNvPr id="4" name="Slide Number Placeholder 3"/>
          <p:cNvSpPr>
            <a:spLocks noGrp="1"/>
          </p:cNvSpPr>
          <p:nvPr>
            <p:ph type="sldNum" sz="quarter" idx="10"/>
          </p:nvPr>
        </p:nvSpPr>
        <p:spPr/>
        <p:txBody>
          <a:bodyPr/>
          <a:lstStyle/>
          <a:p>
            <a:fld id="{4EEDF660-2B76-4999-8C78-74F85D908AC3}" type="slidenum">
              <a:rPr lang="en-US" smtClean="0"/>
              <a:t>39</a:t>
            </a:fld>
            <a:endParaRPr lang="en-US"/>
          </a:p>
        </p:txBody>
      </p:sp>
    </p:spTree>
    <p:extLst>
      <p:ext uri="{BB962C8B-B14F-4D97-AF65-F5344CB8AC3E}">
        <p14:creationId xmlns:p14="http://schemas.microsoft.com/office/powerpoint/2010/main" val="66625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MSA-P: tremor</a:t>
            </a:r>
            <a:r>
              <a:rPr lang="en-US" baseline="0" dirty="0"/>
              <a:t> is typically postural/action tremor, not resting as in PD</a:t>
            </a:r>
          </a:p>
          <a:p>
            <a:r>
              <a:rPr lang="en-US" baseline="0" dirty="0"/>
              <a:t>MSA-C: gait and limb ataxia, cerebellar dysarthria, oculomotor dysfunction</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41</a:t>
            </a:fld>
            <a:endParaRPr lang="en-US"/>
          </a:p>
        </p:txBody>
      </p:sp>
    </p:spTree>
    <p:extLst>
      <p:ext uri="{BB962C8B-B14F-4D97-AF65-F5344CB8AC3E}">
        <p14:creationId xmlns:p14="http://schemas.microsoft.com/office/powerpoint/2010/main" val="2278185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Atrophy and grayish discoloration of the putamen may be seen in MSA-P , whereas in MSA-C, cerebellar, middle cerebellar </a:t>
            </a:r>
            <a:r>
              <a:rPr lang="en-US" sz="1200" b="0" i="0" u="none" strike="noStrike" kern="1200" baseline="0" dirty="0" err="1">
                <a:solidFill>
                  <a:schemeClr val="tx1"/>
                </a:solidFill>
                <a:latin typeface="+mn-lt"/>
                <a:ea typeface="+mn-ea"/>
                <a:cs typeface="+mn-cs"/>
              </a:rPr>
              <a:t>peduncular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pontine</a:t>
            </a:r>
            <a:r>
              <a:rPr lang="en-US" sz="1200" b="0" i="0" u="none" strike="noStrike" kern="1200" baseline="0" dirty="0">
                <a:solidFill>
                  <a:schemeClr val="tx1"/>
                </a:solidFill>
                <a:latin typeface="+mn-lt"/>
                <a:ea typeface="+mn-ea"/>
                <a:cs typeface="+mn-cs"/>
              </a:rPr>
              <a:t> atrophy are evident. In both types of MSA, the substantia </a:t>
            </a:r>
            <a:r>
              <a:rPr lang="en-US" sz="1200" b="0" i="0" u="none" strike="noStrike" kern="1200" baseline="0" dirty="0" err="1">
                <a:solidFill>
                  <a:schemeClr val="tx1"/>
                </a:solidFill>
                <a:latin typeface="+mn-lt"/>
                <a:ea typeface="+mn-ea"/>
                <a:cs typeface="+mn-cs"/>
              </a:rPr>
              <a:t>nigra</a:t>
            </a:r>
            <a:r>
              <a:rPr lang="en-US" sz="1200" b="0" i="0" u="none" strike="noStrike" kern="1200" baseline="0" dirty="0">
                <a:solidFill>
                  <a:schemeClr val="tx1"/>
                </a:solidFill>
                <a:latin typeface="+mn-lt"/>
                <a:ea typeface="+mn-ea"/>
                <a:cs typeface="+mn-cs"/>
              </a:rPr>
              <a:t> is pale. Slight cortical atrophy may be present.</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42</a:t>
            </a:fld>
            <a:endParaRPr lang="en-US"/>
          </a:p>
        </p:txBody>
      </p:sp>
    </p:spTree>
    <p:extLst>
      <p:ext uri="{BB962C8B-B14F-4D97-AF65-F5344CB8AC3E}">
        <p14:creationId xmlns:p14="http://schemas.microsoft.com/office/powerpoint/2010/main" val="405727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*Amyloid precursor</a:t>
            </a:r>
            <a:r>
              <a:rPr lang="en-US" baseline="0" dirty="0"/>
              <a:t> protein (transmembrane neuron protein) </a:t>
            </a:r>
            <a:r>
              <a:rPr lang="en-US" baseline="0" dirty="0">
                <a:sym typeface="Wingdings" panose="05000000000000000000" pitchFamily="2" charset="2"/>
              </a:rPr>
              <a:t> A</a:t>
            </a:r>
            <a:r>
              <a:rPr lang="el-GR" baseline="0" dirty="0">
                <a:sym typeface="Wingdings" panose="05000000000000000000" pitchFamily="2" charset="2"/>
              </a:rPr>
              <a:t>β</a:t>
            </a:r>
            <a:r>
              <a:rPr lang="en-US" baseline="0" dirty="0">
                <a:sym typeface="Wingdings" panose="05000000000000000000" pitchFamily="2" charset="2"/>
              </a:rPr>
              <a:t>  aggregates  </a:t>
            </a:r>
            <a:r>
              <a:rPr lang="el-GR" baseline="0" dirty="0">
                <a:sym typeface="Wingdings" panose="05000000000000000000" pitchFamily="2" charset="2"/>
              </a:rPr>
              <a:t>β</a:t>
            </a:r>
            <a:r>
              <a:rPr lang="en-US" baseline="0" dirty="0">
                <a:sym typeface="Wingdings" panose="05000000000000000000" pitchFamily="2" charset="2"/>
              </a:rPr>
              <a:t>-sheets (CONGO red)</a:t>
            </a:r>
          </a:p>
          <a:p>
            <a:r>
              <a:rPr lang="en-US" dirty="0"/>
              <a:t>*microtubule associated tau protein </a:t>
            </a:r>
            <a:r>
              <a:rPr lang="en-US" dirty="0">
                <a:sym typeface="Wingdings" panose="05000000000000000000" pitchFamily="2" charset="2"/>
              </a:rPr>
              <a:t> phosphorylation  aggregates  helical filaments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6</a:t>
            </a:fld>
            <a:endParaRPr lang="en-US"/>
          </a:p>
        </p:txBody>
      </p:sp>
    </p:spTree>
    <p:extLst>
      <p:ext uri="{BB962C8B-B14F-4D97-AF65-F5344CB8AC3E}">
        <p14:creationId xmlns:p14="http://schemas.microsoft.com/office/powerpoint/2010/main" val="105125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Atrophy and grayish discoloration of the putamen may be seen in MSA-P , whereas in MSA-C, cerebellar, middle cerebellar </a:t>
            </a:r>
            <a:r>
              <a:rPr lang="en-US" sz="1200" b="0" i="0" u="none" strike="noStrike" kern="1200" baseline="0" dirty="0" err="1">
                <a:solidFill>
                  <a:schemeClr val="tx1"/>
                </a:solidFill>
                <a:latin typeface="+mn-lt"/>
                <a:ea typeface="+mn-ea"/>
                <a:cs typeface="+mn-cs"/>
              </a:rPr>
              <a:t>peduncular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pontine</a:t>
            </a:r>
            <a:r>
              <a:rPr lang="en-US" sz="1200" b="0" i="0" u="none" strike="noStrike" kern="1200" baseline="0" dirty="0">
                <a:solidFill>
                  <a:schemeClr val="tx1"/>
                </a:solidFill>
                <a:latin typeface="+mn-lt"/>
                <a:ea typeface="+mn-ea"/>
                <a:cs typeface="+mn-cs"/>
              </a:rPr>
              <a:t> atrophy are evident. In both types of MSA, the substantia </a:t>
            </a:r>
            <a:r>
              <a:rPr lang="en-US" sz="1200" b="0" i="0" u="none" strike="noStrike" kern="1200" baseline="0" dirty="0" err="1">
                <a:solidFill>
                  <a:schemeClr val="tx1"/>
                </a:solidFill>
                <a:latin typeface="+mn-lt"/>
                <a:ea typeface="+mn-ea"/>
                <a:cs typeface="+mn-cs"/>
              </a:rPr>
              <a:t>nigra</a:t>
            </a:r>
            <a:r>
              <a:rPr lang="en-US" sz="1200" b="0" i="0" u="none" strike="noStrike" kern="1200" baseline="0" dirty="0">
                <a:solidFill>
                  <a:schemeClr val="tx1"/>
                </a:solidFill>
                <a:latin typeface="+mn-lt"/>
                <a:ea typeface="+mn-ea"/>
                <a:cs typeface="+mn-cs"/>
              </a:rPr>
              <a:t> is pale. Slight cortical atrophy may be present.</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43</a:t>
            </a:fld>
            <a:endParaRPr lang="en-US"/>
          </a:p>
        </p:txBody>
      </p:sp>
    </p:spTree>
    <p:extLst>
      <p:ext uri="{BB962C8B-B14F-4D97-AF65-F5344CB8AC3E}">
        <p14:creationId xmlns:p14="http://schemas.microsoft.com/office/powerpoint/2010/main" val="3810442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MRI findings show the "Hot Cross Bun" sign in the pons, as well as </a:t>
            </a:r>
            <a:r>
              <a:rPr lang="en-US" sz="1200" b="0" i="0" u="none" strike="noStrike" kern="1200" baseline="0" dirty="0" err="1">
                <a:solidFill>
                  <a:schemeClr val="tx1"/>
                </a:solidFill>
                <a:latin typeface="+mn-lt"/>
                <a:ea typeface="+mn-ea"/>
                <a:cs typeface="+mn-cs"/>
              </a:rPr>
              <a:t>hyperintensity</a:t>
            </a:r>
            <a:r>
              <a:rPr lang="en-US" sz="1200" b="0" i="0" u="none" strike="noStrike" kern="1200" baseline="0" dirty="0">
                <a:solidFill>
                  <a:schemeClr val="tx1"/>
                </a:solidFill>
                <a:latin typeface="+mn-lt"/>
                <a:ea typeface="+mn-ea"/>
                <a:cs typeface="+mn-cs"/>
              </a:rPr>
              <a:t> in the cerebellar peduncles. These</a:t>
            </a:r>
          </a:p>
          <a:p>
            <a:r>
              <a:rPr lang="en-US" sz="1200" b="0" i="0" u="none" strike="noStrike" kern="1200" baseline="0" dirty="0">
                <a:solidFill>
                  <a:schemeClr val="tx1"/>
                </a:solidFill>
                <a:latin typeface="+mn-lt"/>
                <a:ea typeface="+mn-ea"/>
                <a:cs typeface="+mn-cs"/>
              </a:rPr>
              <a:t>findings are most suggestive of </a:t>
            </a:r>
            <a:r>
              <a:rPr lang="en-US" sz="1200" b="1" i="0" u="sng" strike="noStrike" kern="1200" baseline="0" dirty="0">
                <a:solidFill>
                  <a:schemeClr val="tx1"/>
                </a:solidFill>
                <a:latin typeface="+mn-lt"/>
                <a:ea typeface="+mn-ea"/>
                <a:cs typeface="+mn-cs"/>
              </a:rPr>
              <a:t>multiple system atrophy</a:t>
            </a:r>
            <a:r>
              <a:rPr lang="en-US" sz="1200" b="0" i="0" u="none" strike="noStrike" kern="1200" baseline="0" dirty="0">
                <a:solidFill>
                  <a:schemeClr val="tx1"/>
                </a:solidFill>
                <a:latin typeface="+mn-lt"/>
                <a:ea typeface="+mn-ea"/>
                <a:cs typeface="+mn-cs"/>
              </a:rPr>
              <a:t>, a neurodegenerative disorder. Parkinson disease, </a:t>
            </a:r>
            <a:r>
              <a:rPr lang="en-US" sz="1200" b="0" i="0" u="none" strike="noStrike" kern="1200" baseline="0" dirty="0" err="1">
                <a:solidFill>
                  <a:schemeClr val="tx1"/>
                </a:solidFill>
                <a:latin typeface="+mn-lt"/>
                <a:ea typeface="+mn-ea"/>
                <a:cs typeface="+mn-cs"/>
              </a:rPr>
              <a:t>postencephalitic</a:t>
            </a:r>
            <a:r>
              <a:rPr lang="en-US" sz="1200" b="0" i="0" u="none" strike="noStrike" kern="1200" baseline="0" dirty="0">
                <a:solidFill>
                  <a:schemeClr val="tx1"/>
                </a:solidFill>
                <a:latin typeface="+mn-lt"/>
                <a:ea typeface="+mn-ea"/>
                <a:cs typeface="+mn-cs"/>
              </a:rPr>
              <a:t> parkinsonism, and prolonged metoclopramide exposure typically would not have characteristic MRI findings. NPH would demonstrate enlargement of the ventricles along with </a:t>
            </a:r>
            <a:r>
              <a:rPr lang="en-US" sz="1200" b="0" i="0" u="none" strike="noStrike" kern="1200" baseline="0" dirty="0" err="1">
                <a:solidFill>
                  <a:schemeClr val="tx1"/>
                </a:solidFill>
                <a:latin typeface="+mn-lt"/>
                <a:ea typeface="+mn-ea"/>
                <a:cs typeface="+mn-cs"/>
              </a:rPr>
              <a:t>transependymal</a:t>
            </a:r>
            <a:r>
              <a:rPr lang="en-US" sz="1200" b="0" i="0" u="none" strike="noStrike" kern="1200" baseline="0" dirty="0">
                <a:solidFill>
                  <a:schemeClr val="tx1"/>
                </a:solidFill>
                <a:latin typeface="+mn-lt"/>
                <a:ea typeface="+mn-ea"/>
                <a:cs typeface="+mn-cs"/>
              </a:rPr>
              <a:t> flow.</a:t>
            </a:r>
            <a:endParaRPr lang="en-US" dirty="0"/>
          </a:p>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44</a:t>
            </a:fld>
            <a:endParaRPr lang="en-US"/>
          </a:p>
        </p:txBody>
      </p:sp>
    </p:spTree>
    <p:extLst>
      <p:ext uri="{BB962C8B-B14F-4D97-AF65-F5344CB8AC3E}">
        <p14:creationId xmlns:p14="http://schemas.microsoft.com/office/powerpoint/2010/main" val="2755711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Necessary for the diagnosis of MSA is the glial cytoplasmic inclusion. These inclusions are found in oligodendrocytes of the subcortical nuclei exhibiting neuronal loss and </a:t>
            </a:r>
            <a:r>
              <a:rPr lang="en-US" sz="1200" b="0" i="0" u="none" strike="noStrike" kern="1200" baseline="0" dirty="0" err="1">
                <a:solidFill>
                  <a:schemeClr val="tx1"/>
                </a:solidFill>
                <a:latin typeface="+mn-lt"/>
                <a:ea typeface="+mn-ea"/>
                <a:cs typeface="+mn-cs"/>
              </a:rPr>
              <a:t>astrocytosis</a:t>
            </a:r>
            <a:r>
              <a:rPr lang="en-US" sz="1200" b="0" i="0" u="none" strike="noStrike" kern="1200" baseline="0" dirty="0">
                <a:solidFill>
                  <a:schemeClr val="tx1"/>
                </a:solidFill>
                <a:latin typeface="+mn-lt"/>
                <a:ea typeface="+mn-ea"/>
                <a:cs typeface="+mn-cs"/>
              </a:rPr>
              <a:t>; specifically putamen, substantia </a:t>
            </a:r>
            <a:r>
              <a:rPr lang="en-US" sz="1200" b="0" i="0" u="none" strike="noStrike" kern="1200" baseline="0" dirty="0" err="1">
                <a:solidFill>
                  <a:schemeClr val="tx1"/>
                </a:solidFill>
                <a:latin typeface="+mn-lt"/>
                <a:ea typeface="+mn-ea"/>
                <a:cs typeface="+mn-cs"/>
              </a:rPr>
              <a:t>nigra</a:t>
            </a:r>
            <a:r>
              <a:rPr lang="en-US" sz="1200" b="0" i="0" u="none" strike="noStrike" kern="1200" baseline="0" dirty="0">
                <a:solidFill>
                  <a:schemeClr val="tx1"/>
                </a:solidFill>
                <a:latin typeface="+mn-lt"/>
                <a:ea typeface="+mn-ea"/>
                <a:cs typeface="+mn-cs"/>
              </a:rPr>
              <a:t>, basis </a:t>
            </a:r>
            <a:r>
              <a:rPr lang="en-US" sz="1200" b="0" i="0" u="none" strike="noStrike" kern="1200" baseline="0" dirty="0" err="1">
                <a:solidFill>
                  <a:schemeClr val="tx1"/>
                </a:solidFill>
                <a:latin typeface="+mn-lt"/>
                <a:ea typeface="+mn-ea"/>
                <a:cs typeface="+mn-cs"/>
              </a:rPr>
              <a:t>pontis</a:t>
            </a:r>
            <a:r>
              <a:rPr lang="en-US" sz="1200" b="0" i="0" u="none" strike="noStrike" kern="1200" baseline="0" dirty="0">
                <a:solidFill>
                  <a:schemeClr val="tx1"/>
                </a:solidFill>
                <a:latin typeface="+mn-lt"/>
                <a:ea typeface="+mn-ea"/>
                <a:cs typeface="+mn-cs"/>
              </a:rPr>
              <a:t>, and inferior </a:t>
            </a:r>
            <a:r>
              <a:rPr lang="en-US" sz="1200" b="0" i="0" u="none" strike="noStrike" kern="1200" baseline="0" dirty="0" err="1">
                <a:solidFill>
                  <a:schemeClr val="tx1"/>
                </a:solidFill>
                <a:latin typeface="+mn-lt"/>
                <a:ea typeface="+mn-ea"/>
                <a:cs typeface="+mn-cs"/>
              </a:rPr>
              <a:t>olivary</a:t>
            </a:r>
            <a:r>
              <a:rPr lang="en-US" sz="1200" b="0" i="0" u="none" strike="noStrike" kern="1200" baseline="0" dirty="0">
                <a:solidFill>
                  <a:schemeClr val="tx1"/>
                </a:solidFill>
                <a:latin typeface="+mn-lt"/>
                <a:ea typeface="+mn-ea"/>
                <a:cs typeface="+mn-cs"/>
              </a:rPr>
              <a:t> nuclei. Glial cytoplasmic inclusions (GCIs) are also numerous in the white matter of the cerebellum. GCIs are argyrophilic (evident on </a:t>
            </a:r>
            <a:r>
              <a:rPr lang="en-US" sz="1200" b="0" i="0" u="none" strike="noStrike" kern="1200" baseline="0" dirty="0" err="1">
                <a:solidFill>
                  <a:schemeClr val="tx1"/>
                </a:solidFill>
                <a:latin typeface="+mn-lt"/>
                <a:ea typeface="+mn-ea"/>
                <a:cs typeface="+mn-cs"/>
              </a:rPr>
              <a:t>Gallyas</a:t>
            </a:r>
            <a:r>
              <a:rPr lang="en-US" sz="1200" b="0" i="0" u="none" strike="noStrike" kern="1200" baseline="0" dirty="0">
                <a:solidFill>
                  <a:schemeClr val="tx1"/>
                </a:solidFill>
                <a:latin typeface="+mn-lt"/>
                <a:ea typeface="+mn-ea"/>
                <a:cs typeface="+mn-cs"/>
              </a:rPr>
              <a:t> and Bielschowsky stains) structures that are </a:t>
            </a:r>
            <a:r>
              <a:rPr lang="el-GR" sz="1200" b="0" i="0" u="none" strike="noStrike" kern="1200" baseline="0" dirty="0">
                <a:solidFill>
                  <a:schemeClr val="tx1"/>
                </a:solidFill>
                <a:latin typeface="+mn-lt"/>
                <a:ea typeface="+mn-ea"/>
                <a:cs typeface="+mn-cs"/>
              </a:rPr>
              <a:t>α-</a:t>
            </a:r>
            <a:r>
              <a:rPr lang="en-US" sz="1200" b="0" i="0" u="none" strike="noStrike" kern="1200" baseline="0" dirty="0" err="1">
                <a:solidFill>
                  <a:schemeClr val="tx1"/>
                </a:solidFill>
                <a:latin typeface="+mn-lt"/>
                <a:ea typeface="+mn-ea"/>
                <a:cs typeface="+mn-cs"/>
              </a:rPr>
              <a:t>synuclein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immunoreactive</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45</a:t>
            </a:fld>
            <a:endParaRPr lang="en-US"/>
          </a:p>
        </p:txBody>
      </p:sp>
    </p:spTree>
    <p:extLst>
      <p:ext uri="{BB962C8B-B14F-4D97-AF65-F5344CB8AC3E}">
        <p14:creationId xmlns:p14="http://schemas.microsoft.com/office/powerpoint/2010/main" val="356982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*Inclusions may be triangular,</a:t>
            </a:r>
            <a:r>
              <a:rPr lang="en-US" baseline="0" dirty="0"/>
              <a:t> half-moon, sickle, or flame shaped</a:t>
            </a:r>
          </a:p>
          <a:p>
            <a:r>
              <a:rPr lang="en-US" baseline="0" dirty="0"/>
              <a:t>Varied diameters, randomly arranged filaments mostly made of polymerized </a:t>
            </a:r>
            <a:r>
              <a:rPr lang="el-GR" baseline="0" dirty="0"/>
              <a:t>α</a:t>
            </a:r>
            <a:r>
              <a:rPr lang="en-US" baseline="0" dirty="0"/>
              <a:t>-</a:t>
            </a:r>
            <a:r>
              <a:rPr lang="en-US" baseline="0" dirty="0" err="1"/>
              <a:t>synuclein</a:t>
            </a:r>
            <a:r>
              <a:rPr lang="en-US" baseline="0" dirty="0"/>
              <a:t>, +</a:t>
            </a:r>
            <a:r>
              <a:rPr lang="en-US" baseline="0" dirty="0" err="1"/>
              <a:t>immunoreactive</a:t>
            </a:r>
            <a:r>
              <a:rPr lang="en-US" baseline="0" dirty="0"/>
              <a:t> for ubiquitin but negative for glial fibrillary acidic protein</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46</a:t>
            </a:fld>
            <a:endParaRPr lang="en-US"/>
          </a:p>
        </p:txBody>
      </p:sp>
    </p:spTree>
    <p:extLst>
      <p:ext uri="{BB962C8B-B14F-4D97-AF65-F5344CB8AC3E}">
        <p14:creationId xmlns:p14="http://schemas.microsoft.com/office/powerpoint/2010/main" val="3375004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47</a:t>
            </a:fld>
            <a:endParaRPr lang="en-US"/>
          </a:p>
        </p:txBody>
      </p:sp>
    </p:spTree>
    <p:extLst>
      <p:ext uri="{BB962C8B-B14F-4D97-AF65-F5344CB8AC3E}">
        <p14:creationId xmlns:p14="http://schemas.microsoft.com/office/powerpoint/2010/main" val="745344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structure is the </a:t>
            </a:r>
            <a:r>
              <a:rPr lang="en-US" sz="1200" b="1" i="0" u="sng" strike="noStrike" kern="1200" baseline="0" dirty="0">
                <a:solidFill>
                  <a:schemeClr val="tx1"/>
                </a:solidFill>
                <a:latin typeface="+mn-lt"/>
                <a:ea typeface="+mn-ea"/>
                <a:cs typeface="+mn-cs"/>
              </a:rPr>
              <a:t>substantia </a:t>
            </a:r>
            <a:r>
              <a:rPr lang="en-US" sz="1200" b="1" i="0" u="sng" strike="noStrike" kern="1200" baseline="0" dirty="0" err="1">
                <a:solidFill>
                  <a:schemeClr val="tx1"/>
                </a:solidFill>
                <a:latin typeface="+mn-lt"/>
                <a:ea typeface="+mn-ea"/>
                <a:cs typeface="+mn-cs"/>
              </a:rPr>
              <a:t>nigra</a:t>
            </a:r>
            <a:r>
              <a:rPr lang="en-US" sz="1200" b="0" i="0" u="none" strike="noStrike" kern="1200" baseline="0" dirty="0">
                <a:solidFill>
                  <a:schemeClr val="tx1"/>
                </a:solidFill>
                <a:latin typeface="+mn-lt"/>
                <a:ea typeface="+mn-ea"/>
                <a:cs typeface="+mn-cs"/>
              </a:rPr>
              <a:t>, which </a:t>
            </a:r>
            <a:r>
              <a:rPr lang="en-US" sz="1200" b="1" i="0" u="sng" strike="noStrike" kern="1200" baseline="0" dirty="0">
                <a:solidFill>
                  <a:schemeClr val="tx1"/>
                </a:solidFill>
                <a:latin typeface="+mn-lt"/>
                <a:ea typeface="+mn-ea"/>
                <a:cs typeface="+mn-cs"/>
              </a:rPr>
              <a:t>projects to and receives fibers predominantly from the caudate and putamen</a:t>
            </a:r>
            <a:r>
              <a:rPr lang="en-US" sz="1200" b="0" i="0" u="none" strike="noStrike" kern="1200" baseline="0" dirty="0">
                <a:solidFill>
                  <a:schemeClr val="tx1"/>
                </a:solidFill>
                <a:latin typeface="+mn-lt"/>
                <a:ea typeface="+mn-ea"/>
                <a:cs typeface="+mn-cs"/>
              </a:rPr>
              <a:t>. Degeneration of this structure is seen in idiopathic Parkinson's disease.</a:t>
            </a:r>
          </a:p>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50</a:t>
            </a:fld>
            <a:endParaRPr lang="en-US"/>
          </a:p>
        </p:txBody>
      </p:sp>
    </p:spTree>
    <p:extLst>
      <p:ext uri="{BB962C8B-B14F-4D97-AF65-F5344CB8AC3E}">
        <p14:creationId xmlns:p14="http://schemas.microsoft.com/office/powerpoint/2010/main" val="4189053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melanin-containing,</a:t>
            </a:r>
            <a:r>
              <a:rPr lang="en-US" baseline="0" dirty="0"/>
              <a:t> tyrosine hydroxylase-</a:t>
            </a:r>
            <a:r>
              <a:rPr lang="en-US" baseline="0" dirty="0" err="1"/>
              <a:t>immunoreactive</a:t>
            </a:r>
            <a:r>
              <a:rPr lang="en-US" baseline="0" dirty="0"/>
              <a:t> neurons in </a:t>
            </a:r>
            <a:r>
              <a:rPr lang="en-US" baseline="0" dirty="0" err="1"/>
              <a:t>SNpc</a:t>
            </a:r>
            <a:endParaRPr lang="en-US" baseline="0" dirty="0"/>
          </a:p>
          <a:p>
            <a:r>
              <a:rPr lang="en-US" baseline="0" dirty="0">
                <a:sym typeface="Wingdings" panose="05000000000000000000" pitchFamily="2" charset="2"/>
              </a:rPr>
              <a:t>*Loss of DA input to the striatum</a:t>
            </a:r>
          </a:p>
          <a:p>
            <a:r>
              <a:rPr lang="en-US" baseline="0" dirty="0">
                <a:sym typeface="Wingdings" panose="05000000000000000000" pitchFamily="2" charset="2"/>
              </a:rPr>
              <a:t>*Stimulation of reactive </a:t>
            </a:r>
            <a:r>
              <a:rPr lang="en-US" baseline="0" dirty="0" err="1">
                <a:sym typeface="Wingdings" panose="05000000000000000000" pitchFamily="2" charset="2"/>
              </a:rPr>
              <a:t>astrocytosis</a:t>
            </a:r>
            <a:r>
              <a:rPr lang="en-US" baseline="0" dirty="0">
                <a:sym typeface="Wingdings" panose="05000000000000000000" pitchFamily="2" charset="2"/>
              </a:rPr>
              <a:t>, +melanin laden macrophages in areas of neuronal loss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51</a:t>
            </a:fld>
            <a:endParaRPr lang="en-US"/>
          </a:p>
        </p:txBody>
      </p:sp>
    </p:spTree>
    <p:extLst>
      <p:ext uri="{BB962C8B-B14F-4D97-AF65-F5344CB8AC3E}">
        <p14:creationId xmlns:p14="http://schemas.microsoft.com/office/powerpoint/2010/main" val="3363889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Pale bodies – cytoplasmic areas of</a:t>
            </a:r>
            <a:r>
              <a:rPr lang="en-US" baseline="0" dirty="0"/>
              <a:t> pallor found in pigmented neurons of SN, unclear relationship to LBs, ?precursors </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52</a:t>
            </a:fld>
            <a:endParaRPr lang="en-US"/>
          </a:p>
        </p:txBody>
      </p:sp>
    </p:spTree>
    <p:extLst>
      <p:ext uri="{BB962C8B-B14F-4D97-AF65-F5344CB8AC3E}">
        <p14:creationId xmlns:p14="http://schemas.microsoft.com/office/powerpoint/2010/main" val="8242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l-GR" baseline="0" dirty="0">
                <a:sym typeface="Wingdings" panose="05000000000000000000" pitchFamily="2" charset="2"/>
              </a:rPr>
              <a:t>β</a:t>
            </a:r>
            <a:r>
              <a:rPr lang="en-US" baseline="0" dirty="0">
                <a:sym typeface="Wingdings" panose="05000000000000000000" pitchFamily="2" charset="2"/>
              </a:rPr>
              <a:t> peptide, diffusely deposited, i</a:t>
            </a:r>
            <a:r>
              <a:rPr lang="en-US" dirty="0"/>
              <a:t>ll-defined</a:t>
            </a:r>
            <a:r>
              <a:rPr lang="en-US" baseline="0" dirty="0"/>
              <a:t>, varied size EXTRACELLULAR</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7</a:t>
            </a:fld>
            <a:endParaRPr lang="en-US"/>
          </a:p>
        </p:txBody>
      </p:sp>
    </p:spTree>
    <p:extLst>
      <p:ext uri="{BB962C8B-B14F-4D97-AF65-F5344CB8AC3E}">
        <p14:creationId xmlns:p14="http://schemas.microsoft.com/office/powerpoint/2010/main" val="371444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Again,</a:t>
            </a:r>
            <a:r>
              <a:rPr lang="en-US" baseline="0" dirty="0"/>
              <a:t> </a:t>
            </a:r>
            <a:r>
              <a:rPr lang="en-US" dirty="0"/>
              <a:t>A</a:t>
            </a:r>
            <a:r>
              <a:rPr lang="el-GR" baseline="0" dirty="0">
                <a:sym typeface="Wingdings" panose="05000000000000000000" pitchFamily="2" charset="2"/>
              </a:rPr>
              <a:t>β</a:t>
            </a:r>
            <a:r>
              <a:rPr lang="en-US" baseline="0" dirty="0">
                <a:sym typeface="Wingdings" panose="05000000000000000000" pitchFamily="2" charset="2"/>
              </a:rPr>
              <a:t> peptide, diffusely deposited, i</a:t>
            </a:r>
            <a:r>
              <a:rPr lang="en-US" dirty="0"/>
              <a:t>ll-defined</a:t>
            </a:r>
            <a:r>
              <a:rPr lang="en-US" baseline="0" dirty="0"/>
              <a:t>, varied size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*silver stain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*Diffuse plaque = ?Representative of pathological aging (as also seen in elderly without 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Silver-staining methods are helpful for histological identification of pathological deposits</a:t>
            </a:r>
          </a:p>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8</a:t>
            </a:fld>
            <a:endParaRPr lang="en-US"/>
          </a:p>
        </p:txBody>
      </p:sp>
    </p:spTree>
    <p:extLst>
      <p:ext uri="{BB962C8B-B14F-4D97-AF65-F5344CB8AC3E}">
        <p14:creationId xmlns:p14="http://schemas.microsoft.com/office/powerpoint/2010/main" val="32717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Thickened neuritis (primarily axons,</a:t>
            </a:r>
            <a:r>
              <a:rPr lang="en-US" baseline="0" dirty="0"/>
              <a:t> dendrites), containing </a:t>
            </a:r>
            <a:r>
              <a:rPr lang="en-US" baseline="0" dirty="0" err="1"/>
              <a:t>phos</a:t>
            </a:r>
            <a:r>
              <a:rPr lang="en-US" baseline="0" dirty="0"/>
              <a:t>-tau</a:t>
            </a:r>
          </a:p>
          <a:p>
            <a:r>
              <a:rPr lang="en-US" baseline="0" dirty="0"/>
              <a:t>*</a:t>
            </a:r>
            <a:r>
              <a:rPr lang="en-US" baseline="0" dirty="0" err="1"/>
              <a:t>Neuritic</a:t>
            </a:r>
            <a:r>
              <a:rPr lang="en-US" baseline="0" dirty="0"/>
              <a:t> plaques correlate with degree of cognitive impairment</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9</a:t>
            </a:fld>
            <a:endParaRPr lang="en-US"/>
          </a:p>
        </p:txBody>
      </p:sp>
    </p:spTree>
    <p:extLst>
      <p:ext uri="{BB962C8B-B14F-4D97-AF65-F5344CB8AC3E}">
        <p14:creationId xmlns:p14="http://schemas.microsoft.com/office/powerpoint/2010/main" val="385823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*Amyloid precursor</a:t>
            </a:r>
            <a:r>
              <a:rPr lang="en-US" baseline="0" dirty="0"/>
              <a:t> protein (transmembrane neuron protein) </a:t>
            </a:r>
            <a:r>
              <a:rPr lang="en-US" baseline="0" dirty="0">
                <a:sym typeface="Wingdings" panose="05000000000000000000" pitchFamily="2" charset="2"/>
              </a:rPr>
              <a:t> A</a:t>
            </a:r>
            <a:r>
              <a:rPr lang="el-GR" baseline="0" dirty="0">
                <a:sym typeface="Wingdings" panose="05000000000000000000" pitchFamily="2" charset="2"/>
              </a:rPr>
              <a:t>β</a:t>
            </a:r>
            <a:r>
              <a:rPr lang="en-US" baseline="0" dirty="0">
                <a:sym typeface="Wingdings" panose="05000000000000000000" pitchFamily="2" charset="2"/>
              </a:rPr>
              <a:t>  aggregates  </a:t>
            </a:r>
            <a:r>
              <a:rPr lang="el-GR" baseline="0" dirty="0">
                <a:sym typeface="Wingdings" panose="05000000000000000000" pitchFamily="2" charset="2"/>
              </a:rPr>
              <a:t>β</a:t>
            </a:r>
            <a:r>
              <a:rPr lang="en-US" baseline="0" dirty="0">
                <a:sym typeface="Wingdings" panose="05000000000000000000" pitchFamily="2" charset="2"/>
              </a:rPr>
              <a:t>-sheets (CONGO red)</a:t>
            </a:r>
          </a:p>
          <a:p>
            <a:r>
              <a:rPr lang="en-US" dirty="0"/>
              <a:t>*microtubule associated tau protein </a:t>
            </a:r>
            <a:r>
              <a:rPr lang="en-US" dirty="0">
                <a:sym typeface="Wingdings" panose="05000000000000000000" pitchFamily="2" charset="2"/>
              </a:rPr>
              <a:t> phosphorylation  aggregates  helical filaments</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10</a:t>
            </a:fld>
            <a:endParaRPr lang="en-US"/>
          </a:p>
        </p:txBody>
      </p:sp>
    </p:spTree>
    <p:extLst>
      <p:ext uri="{BB962C8B-B14F-4D97-AF65-F5344CB8AC3E}">
        <p14:creationId xmlns:p14="http://schemas.microsoft.com/office/powerpoint/2010/main" val="11948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Again, thickened neuritis (primarily axons,</a:t>
            </a:r>
            <a:r>
              <a:rPr lang="en-US" baseline="0" dirty="0"/>
              <a:t> dendrites), containing </a:t>
            </a:r>
            <a:r>
              <a:rPr lang="en-US" baseline="0" dirty="0" err="1"/>
              <a:t>phos</a:t>
            </a:r>
            <a:r>
              <a:rPr lang="en-US" baseline="0" dirty="0"/>
              <a:t>-tau</a:t>
            </a:r>
          </a:p>
          <a:p>
            <a:r>
              <a:rPr lang="en-US" dirty="0"/>
              <a:t>*Neocortex first </a:t>
            </a:r>
          </a:p>
          <a:p>
            <a:pPr marL="171450" indent="-171450">
              <a:buFont typeface="Wingdings"/>
              <a:buChar char="à"/>
            </a:pPr>
            <a:r>
              <a:rPr lang="en-US" dirty="0">
                <a:sym typeface="Wingdings" panose="05000000000000000000" pitchFamily="2" charset="2"/>
              </a:rPr>
              <a:t>NFTs conform</a:t>
            </a:r>
            <a:r>
              <a:rPr lang="en-US" baseline="0" dirty="0">
                <a:sym typeface="Wingdings" panose="05000000000000000000" pitchFamily="2" charset="2"/>
              </a:rPr>
              <a:t> to shape of neuronal </a:t>
            </a:r>
            <a:r>
              <a:rPr lang="en-US" baseline="0" dirty="0" err="1">
                <a:sym typeface="Wingdings" panose="05000000000000000000" pitchFamily="2" charset="2"/>
              </a:rPr>
              <a:t>cytoloplasm</a:t>
            </a:r>
            <a:r>
              <a:rPr lang="en-US" baseline="0" dirty="0">
                <a:sym typeface="Wingdings" panose="05000000000000000000" pitchFamily="2" charset="2"/>
              </a:rPr>
              <a:t>: </a:t>
            </a:r>
          </a:p>
          <a:p>
            <a:pPr marL="171450" indent="-171450">
              <a:buFont typeface="Wingdings"/>
              <a:buChar char="à"/>
            </a:pPr>
            <a:r>
              <a:rPr lang="en-US" baseline="0" dirty="0">
                <a:sym typeface="Wingdings" panose="05000000000000000000" pitchFamily="2" charset="2"/>
              </a:rPr>
              <a:t>cortex = flame, triangular, subcortical = globose or ‘ball of yarn’</a:t>
            </a:r>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11</a:t>
            </a:fld>
            <a:endParaRPr lang="en-US"/>
          </a:p>
        </p:txBody>
      </p:sp>
    </p:spTree>
    <p:extLst>
      <p:ext uri="{BB962C8B-B14F-4D97-AF65-F5344CB8AC3E}">
        <p14:creationId xmlns:p14="http://schemas.microsoft.com/office/powerpoint/2010/main" val="42275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DF660-2B76-4999-8C78-74F85D908AC3}" type="slidenum">
              <a:rPr lang="en-US" smtClean="0"/>
              <a:t>12</a:t>
            </a:fld>
            <a:endParaRPr lang="en-US"/>
          </a:p>
        </p:txBody>
      </p:sp>
    </p:spTree>
    <p:extLst>
      <p:ext uri="{BB962C8B-B14F-4D97-AF65-F5344CB8AC3E}">
        <p14:creationId xmlns:p14="http://schemas.microsoft.com/office/powerpoint/2010/main" val="42210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12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41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10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51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608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97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31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70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894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9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50709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358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image.upmc.edu:8080/NeuroPathology/Neurodegenerative/ND1.svs/view.apml?cwidth=850&amp;cheight=539&amp;chost=image.upmc.edu:8080&amp;csis=0" TargetMode="External"/><Relationship Id="rId4" Type="http://schemas.openxmlformats.org/officeDocument/2006/relationships/hyperlink" Target="http://image.upmc.edu:8080/NeuroPathology/Neurodegenerative/ND2.svs/view.apml?cwidth=850&amp;cheight=539&amp;chost=image.upmc.edu:8080&amp;csis=0" TargetMode="External"/><Relationship Id="rId5" Type="http://schemas.openxmlformats.org/officeDocument/2006/relationships/hyperlink" Target="http://image.upmc.edu:8080/NeuroPathology/Neurodegenerative/ND4.svs/view.apml?cwidth=850&amp;cheight=539&amp;chost=image.upmc.edu:8080&amp;csis=0" TargetMode="External"/><Relationship Id="rId6" Type="http://schemas.openxmlformats.org/officeDocument/2006/relationships/hyperlink" Target="http://image.upmc.edu:8080/NeuroPathology/Neurodegenerative/ND3.svs/view.apml?cwidth=850&amp;cheight=539&amp;chost=image.upmc.edu:8080&amp;csis=0" TargetMode="External"/><Relationship Id="rId7" Type="http://schemas.openxmlformats.org/officeDocument/2006/relationships/hyperlink" Target="http://image.upmc.edu:8080/NeuroPathology/Neurodegenerative/ND5.svs/view.apml?cwidth=850&amp;cheight=539&amp;chost=image.upmc.edu:8080&amp;csis=0" TargetMode="External"/><Relationship Id="rId8" Type="http://schemas.openxmlformats.org/officeDocument/2006/relationships/hyperlink" Target="http://image.upmc.edu:8080/NeuroPathology/Neurodegenerative/ND6.svs/view.apml?cwidth=850&amp;cheight=539&amp;chost=image.upmc.edu:8080&amp;csis=0" TargetMode="External"/><Relationship Id="rId9" Type="http://schemas.openxmlformats.org/officeDocument/2006/relationships/hyperlink" Target="http://image.upmc.edu:8080/NeuroPathology/Neurodegenerative/ND.7A.svs/view.apml?cwidth=1003&amp;cheight=598&amp;chost=image.upmc.edu:8080&amp;csis=0" TargetMode="External"/><Relationship Id="rId10" Type="http://schemas.openxmlformats.org/officeDocument/2006/relationships/hyperlink" Target="http://image.upmc.edu:8080/NeuroPathology/Neurodegenerative/ND.12D.svs/view.apm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image.upmc.edu:8080/NeuroPathology/Neurodegenerative/ND.10B.svs/view.apml?cwidth=1097&amp;cheight=996&amp;chost=image.upmc.edu:8080&amp;csis=0" TargetMode="External"/><Relationship Id="rId4" Type="http://schemas.openxmlformats.org/officeDocument/2006/relationships/hyperlink" Target="http://image.upmc.edu:8080/NeuroPathology/Neurodegenerative/ND.10C.svs/view.apml?cwidth=1097&amp;cheight=996&amp;chost=image.upmc.edu:8080&amp;csis=0" TargetMode="External"/><Relationship Id="rId5" Type="http://schemas.openxmlformats.org/officeDocument/2006/relationships/hyperlink" Target="http://image.upmc.edu:8080/NeuroPathology/Neurodegenerative/ND.10D.svs/view.apml?X=0.0351952861952862&amp;Y=0.119317273495454&amp;zoom=100" TargetMode="External"/><Relationship Id="rId6" Type="http://schemas.openxmlformats.org/officeDocument/2006/relationships/hyperlink" Target="http://image.upmc.edu:8080/NeuroPathology/Neurodegenerative/ND32.svs/view.apml?cwidth=850&amp;cheight=539&amp;chost=image.upmc.edu:8080&amp;csis=0" TargetMode="External"/><Relationship Id="rId7" Type="http://schemas.openxmlformats.org/officeDocument/2006/relationships/hyperlink" Target="http://image.upmc.edu:8080/NeuroPathology/Neurodegenerative/ND33.svs/view.apml?cwidth=850&amp;cheight=539&amp;chost=image.upmc.edu:8080&amp;csis=0" TargetMode="External"/><Relationship Id="rId8" Type="http://schemas.openxmlformats.org/officeDocument/2006/relationships/hyperlink" Target="http://image.upmc.edu:8080/NeuroPathology/Neurodegenerative/ND34.svs/view.apml?cwidth=850&amp;cheight=539&amp;chost=image.upmc.edu:8080&amp;csis=0" TargetMode="External"/><Relationship Id="rId1" Type="http://schemas.openxmlformats.org/officeDocument/2006/relationships/slideLayout" Target="../slideLayouts/slideLayout2.xml"/><Relationship Id="rId2" Type="http://schemas.openxmlformats.org/officeDocument/2006/relationships/hyperlink" Target="http://image.upmc.edu:8080/NeuroPathology/Neurodegenerative/ND.10A.svs/view.apml?cwidth=1097&amp;cheight=996&amp;chost=image.upmc.edu:8080&amp;csis=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image.upmc.edu:8080/NeuroPathology/Neurodegenerative/ND.51h.svs/view.apml?X=-0.33555537022859&amp;Y=0.00824113793206101&amp;zoom=50" TargetMode="External"/><Relationship Id="rId4" Type="http://schemas.openxmlformats.org/officeDocument/2006/relationships/hyperlink" Target="http://image.upmc.edu:8080/NeuroPathology/Neurodegenerative/ND.8C.svs/view.apml?X=0.358240960322731&amp;Y=0.205566921239357&amp;zoom=100" TargetMode="External"/><Relationship Id="rId5" Type="http://schemas.openxmlformats.org/officeDocument/2006/relationships/hyperlink" Target="http://image.upmc.edu:8080/NeuroPathology/Neurodegenerative/ND.9D.svs/view.apml?cwidth=937&amp;cheight=526&amp;chost=image.upmc.edu:8080&amp;csis=0" TargetMode="External"/><Relationship Id="rId1" Type="http://schemas.openxmlformats.org/officeDocument/2006/relationships/slideLayout" Target="../slideLayouts/slideLayout2.xml"/><Relationship Id="rId2" Type="http://schemas.openxmlformats.org/officeDocument/2006/relationships/hyperlink" Target="http://image.upmc.edu:8080/NeuroPathology/Neurodegenerative/ND.51g.svs/view.apml?X=-0.37229995017439&amp;Y=0.0348690878645474&amp;zoom=1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848600" cy="1470025"/>
          </a:xfrm>
        </p:spPr>
        <p:txBody>
          <a:bodyPr/>
          <a:lstStyle/>
          <a:p>
            <a:r>
              <a:rPr lang="en-US" dirty="0"/>
              <a:t>Neurodegenerative Pathology: Part I</a:t>
            </a:r>
          </a:p>
        </p:txBody>
      </p:sp>
      <p:sp>
        <p:nvSpPr>
          <p:cNvPr id="3" name="Subtitle 2"/>
          <p:cNvSpPr>
            <a:spLocks noGrp="1"/>
          </p:cNvSpPr>
          <p:nvPr>
            <p:ph type="subTitle" idx="1"/>
          </p:nvPr>
        </p:nvSpPr>
        <p:spPr/>
        <p:txBody>
          <a:bodyPr/>
          <a:lstStyle/>
          <a:p>
            <a:r>
              <a:rPr lang="en-US" dirty="0"/>
              <a:t>10/6/17</a:t>
            </a:r>
          </a:p>
          <a:p>
            <a:r>
              <a:rPr lang="en-US" dirty="0"/>
              <a:t>Brian Hanrahan</a:t>
            </a:r>
          </a:p>
          <a:p>
            <a:r>
              <a:rPr lang="en-US" dirty="0"/>
              <a:t>Moderator: Dr. Wiley</a:t>
            </a:r>
          </a:p>
        </p:txBody>
      </p:sp>
    </p:spTree>
    <p:extLst>
      <p:ext uri="{BB962C8B-B14F-4D97-AF65-F5344CB8AC3E}">
        <p14:creationId xmlns:p14="http://schemas.microsoft.com/office/powerpoint/2010/main" val="396543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normAutofit/>
          </a:bodyPr>
          <a:lstStyle/>
          <a:p>
            <a:r>
              <a:rPr lang="en-US" dirty="0"/>
              <a:t>TAUOPATHY</a:t>
            </a:r>
          </a:p>
          <a:p>
            <a:pPr marL="514350" indent="-514350">
              <a:buFont typeface="+mj-lt"/>
              <a:buAutoNum type="arabicPeriod"/>
            </a:pPr>
            <a:r>
              <a:rPr lang="en-US" dirty="0" err="1"/>
              <a:t>Neuritic</a:t>
            </a:r>
            <a:r>
              <a:rPr lang="en-US" dirty="0"/>
              <a:t> plaques (A</a:t>
            </a:r>
            <a:r>
              <a:rPr lang="el-GR" dirty="0"/>
              <a:t>β</a:t>
            </a:r>
            <a:r>
              <a:rPr lang="en-US" dirty="0"/>
              <a:t> peptide) </a:t>
            </a:r>
            <a:r>
              <a:rPr lang="en-US" dirty="0">
                <a:sym typeface="Wingdings" panose="05000000000000000000" pitchFamily="2" charset="2"/>
              </a:rPr>
              <a:t> EXTRA-cellular</a:t>
            </a:r>
          </a:p>
          <a:p>
            <a:pPr marL="514350" indent="-514350">
              <a:buFont typeface="+mj-lt"/>
              <a:buAutoNum type="arabicPeriod"/>
            </a:pPr>
            <a:r>
              <a:rPr lang="en-US" dirty="0"/>
              <a:t>Neurofibrillary tangles (</a:t>
            </a:r>
            <a:r>
              <a:rPr lang="en-US" dirty="0" err="1"/>
              <a:t>phos</a:t>
            </a:r>
            <a:r>
              <a:rPr lang="en-US" dirty="0"/>
              <a:t>-tau) </a:t>
            </a:r>
            <a:r>
              <a:rPr lang="en-US" dirty="0">
                <a:sym typeface="Wingdings" panose="05000000000000000000" pitchFamily="2" charset="2"/>
              </a:rPr>
              <a:t> INTRA-cellular</a:t>
            </a:r>
          </a:p>
        </p:txBody>
      </p:sp>
    </p:spTree>
    <p:extLst>
      <p:ext uri="{BB962C8B-B14F-4D97-AF65-F5344CB8AC3E}">
        <p14:creationId xmlns:p14="http://schemas.microsoft.com/office/powerpoint/2010/main" val="186449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Tau-</a:t>
            </a:r>
            <a:r>
              <a:rPr lang="en-US" dirty="0" err="1"/>
              <a:t>immunostained</a:t>
            </a:r>
            <a:r>
              <a:rPr lang="en-US" dirty="0"/>
              <a:t> </a:t>
            </a:r>
            <a:r>
              <a:rPr lang="en-US" dirty="0" err="1"/>
              <a:t>neuritic</a:t>
            </a:r>
            <a:r>
              <a:rPr lang="en-US" dirty="0"/>
              <a:t> plaque</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90650" y="1739106"/>
            <a:ext cx="63627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54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NFT: Paired helical filament antibody immuno-stained </a:t>
            </a:r>
          </a:p>
        </p:txBody>
      </p:sp>
      <p:pic>
        <p:nvPicPr>
          <p:cNvPr id="5"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553531" y="1600200"/>
            <a:ext cx="603693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11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Paired helical filament antibody–</a:t>
            </a:r>
            <a:r>
              <a:rPr lang="en-US" sz="2800" dirty="0" err="1"/>
              <a:t>immunostained</a:t>
            </a:r>
            <a:r>
              <a:rPr lang="en-US" sz="2800" dirty="0"/>
              <a:t> neurofibrillary tangles in the entorhinal cortex. Note the dense clusters in layer II. </a:t>
            </a:r>
          </a:p>
        </p:txBody>
      </p:sp>
      <p:pic>
        <p:nvPicPr>
          <p:cNvPr id="819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136997" y="1600200"/>
            <a:ext cx="687000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37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Alzheimer’s disease. Silver stained section of the CA1 sector of the hippocampus contains a moderate density of </a:t>
            </a:r>
            <a:r>
              <a:rPr lang="en-US" sz="2400" dirty="0" err="1"/>
              <a:t>neuritic</a:t>
            </a:r>
            <a:r>
              <a:rPr lang="en-US" sz="2400" dirty="0"/>
              <a:t> plaques and frequent neurofibrillary tangles. </a:t>
            </a:r>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157383" y="1600200"/>
            <a:ext cx="68292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4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Alzheimer’s disease. A moderate density of </a:t>
            </a:r>
            <a:r>
              <a:rPr lang="en-US" sz="2800" dirty="0" err="1"/>
              <a:t>neuritic</a:t>
            </a:r>
            <a:r>
              <a:rPr lang="en-US" sz="2800" dirty="0"/>
              <a:t> and diffuse plaques and neurofibrillary tangles is seen in the neocortex (modified Bielschowsky stain). </a:t>
            </a:r>
          </a:p>
        </p:txBody>
      </p:sp>
      <p:pic>
        <p:nvPicPr>
          <p:cNvPr id="1024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52309" y="1600200"/>
            <a:ext cx="683938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88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normAutofit/>
          </a:bodyPr>
          <a:lstStyle/>
          <a:p>
            <a:r>
              <a:rPr lang="en-US" dirty="0"/>
              <a:t>TAUOPATHY</a:t>
            </a:r>
          </a:p>
          <a:p>
            <a:pPr marL="514350" indent="-514350">
              <a:buFont typeface="+mj-lt"/>
              <a:buAutoNum type="arabicPeriod"/>
            </a:pPr>
            <a:r>
              <a:rPr lang="en-US" dirty="0" err="1"/>
              <a:t>Neuritic</a:t>
            </a:r>
            <a:r>
              <a:rPr lang="en-US" dirty="0"/>
              <a:t> plaques (A</a:t>
            </a:r>
            <a:r>
              <a:rPr lang="el-GR" dirty="0"/>
              <a:t>β</a:t>
            </a:r>
            <a:r>
              <a:rPr lang="en-US" dirty="0"/>
              <a:t> peptide) </a:t>
            </a:r>
            <a:r>
              <a:rPr lang="en-US" dirty="0">
                <a:sym typeface="Wingdings" panose="05000000000000000000" pitchFamily="2" charset="2"/>
              </a:rPr>
              <a:t> EXTRA-cellular</a:t>
            </a:r>
          </a:p>
          <a:p>
            <a:pPr marL="514350" indent="-514350">
              <a:buFont typeface="+mj-lt"/>
              <a:buAutoNum type="arabicPeriod"/>
            </a:pPr>
            <a:r>
              <a:rPr lang="en-US" dirty="0"/>
              <a:t>Neurofibrillary tangles (</a:t>
            </a:r>
            <a:r>
              <a:rPr lang="en-US" dirty="0" err="1"/>
              <a:t>phos</a:t>
            </a:r>
            <a:r>
              <a:rPr lang="en-US" dirty="0"/>
              <a:t>-tau) </a:t>
            </a:r>
            <a:r>
              <a:rPr lang="en-US" dirty="0">
                <a:sym typeface="Wingdings" panose="05000000000000000000" pitchFamily="2" charset="2"/>
              </a:rPr>
              <a:t> INTRA-cellular</a:t>
            </a:r>
          </a:p>
          <a:p>
            <a:pPr marL="514350" indent="-514350">
              <a:buFont typeface="+mj-lt"/>
              <a:buAutoNum type="arabicPeriod"/>
            </a:pPr>
            <a:r>
              <a:rPr lang="en-US" dirty="0" err="1">
                <a:sym typeface="Wingdings" panose="05000000000000000000" pitchFamily="2" charset="2"/>
              </a:rPr>
              <a:t>Granulovaculoar</a:t>
            </a:r>
            <a:r>
              <a:rPr lang="en-US" dirty="0">
                <a:sym typeface="Wingdings" panose="05000000000000000000" pitchFamily="2" charset="2"/>
              </a:rPr>
              <a:t> degeneration</a:t>
            </a:r>
          </a:p>
        </p:txBody>
      </p:sp>
    </p:spTree>
    <p:extLst>
      <p:ext uri="{BB962C8B-B14F-4D97-AF65-F5344CB8AC3E}">
        <p14:creationId xmlns:p14="http://schemas.microsoft.com/office/powerpoint/2010/main" val="390623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Granulovacuolar</a:t>
            </a:r>
            <a:r>
              <a:rPr lang="en-US" dirty="0"/>
              <a:t> degeneration in multiple hippocampal neurons. </a:t>
            </a:r>
          </a:p>
        </p:txBody>
      </p:sp>
      <p:pic>
        <p:nvPicPr>
          <p:cNvPr id="1126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52309" y="1600200"/>
            <a:ext cx="683938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41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normAutofit/>
          </a:bodyPr>
          <a:lstStyle/>
          <a:p>
            <a:r>
              <a:rPr lang="en-US" dirty="0"/>
              <a:t>TAUOPATHY</a:t>
            </a:r>
          </a:p>
          <a:p>
            <a:pPr marL="514350" indent="-514350">
              <a:buFont typeface="+mj-lt"/>
              <a:buAutoNum type="arabicPeriod"/>
            </a:pPr>
            <a:r>
              <a:rPr lang="en-US" dirty="0" err="1"/>
              <a:t>Neuritic</a:t>
            </a:r>
            <a:r>
              <a:rPr lang="en-US" dirty="0"/>
              <a:t> plaques (A</a:t>
            </a:r>
            <a:r>
              <a:rPr lang="el-GR" dirty="0"/>
              <a:t>β</a:t>
            </a:r>
            <a:r>
              <a:rPr lang="en-US" dirty="0"/>
              <a:t> peptide) </a:t>
            </a:r>
            <a:r>
              <a:rPr lang="en-US" dirty="0">
                <a:sym typeface="Wingdings" panose="05000000000000000000" pitchFamily="2" charset="2"/>
              </a:rPr>
              <a:t> EXTRA-cellular</a:t>
            </a:r>
          </a:p>
          <a:p>
            <a:pPr marL="514350" indent="-514350">
              <a:buFont typeface="+mj-lt"/>
              <a:buAutoNum type="arabicPeriod"/>
            </a:pPr>
            <a:r>
              <a:rPr lang="en-US" dirty="0"/>
              <a:t>Neurofibrillary tangles (</a:t>
            </a:r>
            <a:r>
              <a:rPr lang="en-US" dirty="0" err="1"/>
              <a:t>phos</a:t>
            </a:r>
            <a:r>
              <a:rPr lang="en-US" dirty="0"/>
              <a:t>-tau) </a:t>
            </a:r>
            <a:r>
              <a:rPr lang="en-US" dirty="0">
                <a:sym typeface="Wingdings" panose="05000000000000000000" pitchFamily="2" charset="2"/>
              </a:rPr>
              <a:t> INTRA-cellular</a:t>
            </a:r>
          </a:p>
          <a:p>
            <a:pPr marL="514350" indent="-514350">
              <a:buFont typeface="+mj-lt"/>
              <a:buAutoNum type="arabicPeriod"/>
            </a:pPr>
            <a:r>
              <a:rPr lang="en-US" dirty="0" err="1">
                <a:sym typeface="Wingdings" panose="05000000000000000000" pitchFamily="2" charset="2"/>
              </a:rPr>
              <a:t>Granulovaculoar</a:t>
            </a:r>
            <a:r>
              <a:rPr lang="en-US" dirty="0">
                <a:sym typeface="Wingdings" panose="05000000000000000000" pitchFamily="2" charset="2"/>
              </a:rPr>
              <a:t> degeneration</a:t>
            </a:r>
          </a:p>
          <a:p>
            <a:pPr marL="514350" indent="-514350">
              <a:buFont typeface="+mj-lt"/>
              <a:buAutoNum type="arabicPeriod"/>
            </a:pPr>
            <a:r>
              <a:rPr lang="en-US" dirty="0">
                <a:sym typeface="Wingdings" panose="05000000000000000000" pitchFamily="2" charset="2"/>
              </a:rPr>
              <a:t>Hirano bodies.</a:t>
            </a:r>
          </a:p>
        </p:txBody>
      </p:sp>
    </p:spTree>
    <p:extLst>
      <p:ext uri="{BB962C8B-B14F-4D97-AF65-F5344CB8AC3E}">
        <p14:creationId xmlns:p14="http://schemas.microsoft.com/office/powerpoint/2010/main" val="75031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Hirano body in the cytoplasm of a hippocampal neuron. </a:t>
            </a:r>
          </a:p>
        </p:txBody>
      </p:sp>
      <p:pic>
        <p:nvPicPr>
          <p:cNvPr id="1229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52309" y="1600200"/>
            <a:ext cx="683938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06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normAutofit lnSpcReduction="10000"/>
          </a:bodyPr>
          <a:lstStyle/>
          <a:p>
            <a:r>
              <a:rPr lang="en-US" dirty="0"/>
              <a:t>A 61 year old female presents to Neurology clinic for evaluation of memory loss. Her daughter reports short-term memory lapses and word-finding difficulty beginning 2 years ago. Now also with repeated episodes of getting lost.</a:t>
            </a:r>
          </a:p>
          <a:p>
            <a:r>
              <a:rPr lang="en-US" dirty="0"/>
              <a:t>Family history notable for strong paternal history of dementia with several affected relatives</a:t>
            </a:r>
          </a:p>
        </p:txBody>
      </p:sp>
    </p:spTree>
    <p:extLst>
      <p:ext uri="{BB962C8B-B14F-4D97-AF65-F5344CB8AC3E}">
        <p14:creationId xmlns:p14="http://schemas.microsoft.com/office/powerpoint/2010/main" val="373962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normAutofit fontScale="92500"/>
          </a:bodyPr>
          <a:lstStyle/>
          <a:p>
            <a:r>
              <a:rPr lang="en-US" dirty="0"/>
              <a:t>TAUOPATHY</a:t>
            </a:r>
          </a:p>
          <a:p>
            <a:pPr marL="514350" indent="-514350">
              <a:buFont typeface="+mj-lt"/>
              <a:buAutoNum type="arabicPeriod"/>
            </a:pPr>
            <a:r>
              <a:rPr lang="en-US" dirty="0" err="1"/>
              <a:t>Neuritic</a:t>
            </a:r>
            <a:r>
              <a:rPr lang="en-US" dirty="0"/>
              <a:t> plaques (A</a:t>
            </a:r>
            <a:r>
              <a:rPr lang="el-GR" dirty="0"/>
              <a:t>β</a:t>
            </a:r>
            <a:r>
              <a:rPr lang="en-US" dirty="0"/>
              <a:t> peptide) </a:t>
            </a:r>
            <a:r>
              <a:rPr lang="en-US" dirty="0">
                <a:sym typeface="Wingdings" panose="05000000000000000000" pitchFamily="2" charset="2"/>
              </a:rPr>
              <a:t> EXTRA-cellular</a:t>
            </a:r>
          </a:p>
          <a:p>
            <a:pPr marL="514350" indent="-514350">
              <a:buFont typeface="+mj-lt"/>
              <a:buAutoNum type="arabicPeriod"/>
            </a:pPr>
            <a:r>
              <a:rPr lang="en-US" dirty="0"/>
              <a:t>Neurofibrillary tangles (</a:t>
            </a:r>
            <a:r>
              <a:rPr lang="en-US" dirty="0" err="1"/>
              <a:t>phos</a:t>
            </a:r>
            <a:r>
              <a:rPr lang="en-US" dirty="0"/>
              <a:t>-tau) </a:t>
            </a:r>
            <a:r>
              <a:rPr lang="en-US" dirty="0">
                <a:sym typeface="Wingdings" panose="05000000000000000000" pitchFamily="2" charset="2"/>
              </a:rPr>
              <a:t> INTRA-cellular</a:t>
            </a:r>
          </a:p>
          <a:p>
            <a:pPr marL="514350" indent="-514350">
              <a:buFont typeface="+mj-lt"/>
              <a:buAutoNum type="arabicPeriod"/>
            </a:pPr>
            <a:r>
              <a:rPr lang="en-US" dirty="0" err="1" smtClean="0">
                <a:sym typeface="Wingdings" panose="05000000000000000000" pitchFamily="2" charset="2"/>
              </a:rPr>
              <a:t>Granulovaculolar</a:t>
            </a:r>
            <a:r>
              <a:rPr lang="en-US" dirty="0" smtClean="0">
                <a:sym typeface="Wingdings" panose="05000000000000000000" pitchFamily="2" charset="2"/>
              </a:rPr>
              <a:t> </a:t>
            </a:r>
            <a:r>
              <a:rPr lang="en-US" dirty="0">
                <a:sym typeface="Wingdings" panose="05000000000000000000" pitchFamily="2" charset="2"/>
              </a:rPr>
              <a:t>degeneration</a:t>
            </a:r>
          </a:p>
          <a:p>
            <a:pPr marL="514350" indent="-514350">
              <a:buFont typeface="+mj-lt"/>
              <a:buAutoNum type="arabicPeriod"/>
            </a:pPr>
            <a:r>
              <a:rPr lang="en-US" dirty="0">
                <a:sym typeface="Wingdings" panose="05000000000000000000" pitchFamily="2" charset="2"/>
              </a:rPr>
              <a:t>Hirano bodies.</a:t>
            </a:r>
          </a:p>
          <a:p>
            <a:pPr marL="514350" indent="-514350">
              <a:buFont typeface="+mj-lt"/>
              <a:buAutoNum type="arabicPeriod"/>
            </a:pPr>
            <a:r>
              <a:rPr lang="en-US" dirty="0">
                <a:sym typeface="Wingdings" panose="05000000000000000000" pitchFamily="2" charset="2"/>
              </a:rPr>
              <a:t>Deposition of amyloid in the walls of blood vessels.</a:t>
            </a:r>
            <a:endParaRPr lang="en-US" dirty="0"/>
          </a:p>
        </p:txBody>
      </p:sp>
    </p:spTree>
    <p:extLst>
      <p:ext uri="{BB962C8B-B14F-4D97-AF65-F5344CB8AC3E}">
        <p14:creationId xmlns:p14="http://schemas.microsoft.com/office/powerpoint/2010/main" val="312300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Cortical arteriole with amyloid deposition in the media and adventitia. </a:t>
            </a:r>
          </a:p>
        </p:txBody>
      </p:sp>
      <p:pic>
        <p:nvPicPr>
          <p:cNvPr id="1331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157383" y="1600200"/>
            <a:ext cx="68292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21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Cortical arteriole exhibiting amyloid deposition within its wall. Note the characteristic splitting of the arteriolar wall (</a:t>
            </a:r>
            <a:r>
              <a:rPr lang="en-US" sz="2400" dirty="0" err="1"/>
              <a:t>thioflavin</a:t>
            </a:r>
            <a:r>
              <a:rPr lang="en-US" sz="2400" dirty="0"/>
              <a:t> S stain under ultraviolet light). </a:t>
            </a:r>
          </a:p>
        </p:txBody>
      </p:sp>
      <p:pic>
        <p:nvPicPr>
          <p:cNvPr id="1433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57383" y="1600200"/>
            <a:ext cx="68292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3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Leptomeningeal and cortical arterioles with Aβ-amyloid deposition within their walls (Aβ-amyloid </a:t>
            </a:r>
            <a:r>
              <a:rPr lang="en-US" sz="2400" dirty="0" err="1"/>
              <a:t>immunostain</a:t>
            </a:r>
            <a:r>
              <a:rPr lang="en-US" sz="2400" dirty="0"/>
              <a:t>). </a:t>
            </a:r>
          </a:p>
        </p:txBody>
      </p:sp>
      <p:pic>
        <p:nvPicPr>
          <p:cNvPr id="1536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559628" y="1600200"/>
            <a:ext cx="602474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57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1"/>
          <p:cNvSpPr>
            <a:spLocks/>
          </p:cNvSpPr>
          <p:nvPr/>
        </p:nvSpPr>
        <p:spPr bwMode="auto">
          <a:xfrm>
            <a:off x="0" y="0"/>
            <a:ext cx="9144000" cy="6858000"/>
          </a:xfrm>
          <a:prstGeom prst="roundRect">
            <a:avLst>
              <a:gd name="adj" fmla="val 0"/>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endParaRPr lang="en-US" altLang="en-US" sz="2200">
              <a:solidFill>
                <a:srgbClr val="FFFFFF"/>
              </a:solidFill>
              <a:effectLst>
                <a:outerShdw blurRad="38100" dist="38100" dir="2700000" algn="tl">
                  <a:srgbClr val="C0C0C0"/>
                </a:outerShdw>
              </a:effectLst>
            </a:endParaRPr>
          </a:p>
        </p:txBody>
      </p:sp>
      <p:sp>
        <p:nvSpPr>
          <p:cNvPr id="67587" name="Rectangle 2"/>
          <p:cNvSpPr>
            <a:spLocks noGrp="1" noChangeArrowheads="1"/>
          </p:cNvSpPr>
          <p:nvPr>
            <p:ph type="title"/>
          </p:nvPr>
        </p:nvSpPr>
        <p:spPr>
          <a:xfrm>
            <a:off x="456531" y="274588"/>
            <a:ext cx="8229823" cy="1143000"/>
          </a:xfrm>
        </p:spPr>
        <p:txBody>
          <a:bodyPr lIns="45718" tIns="45718" rIns="45718" bIns="45718"/>
          <a:lstStyle/>
          <a:p>
            <a:pPr defTabSz="321457"/>
            <a:r>
              <a:rPr lang="en-US" altLang="en-US" sz="4400">
                <a:solidFill>
                  <a:srgbClr val="000000"/>
                </a:solidFill>
                <a:latin typeface="Trebuchet MS" pitchFamily="34" charset="0"/>
                <a:ea typeface="Trebuchet MS" pitchFamily="34" charset="0"/>
                <a:cs typeface="Trebuchet MS" pitchFamily="34" charset="0"/>
                <a:sym typeface="Trebuchet MS" pitchFamily="34" charset="0"/>
              </a:rPr>
              <a:t>Alzheimer’s Disease</a:t>
            </a:r>
            <a:endParaRPr lang="en-US" altLang="en-US"/>
          </a:p>
        </p:txBody>
      </p:sp>
      <p:sp>
        <p:nvSpPr>
          <p:cNvPr id="67588" name="Rectangle 3"/>
          <p:cNvSpPr>
            <a:spLocks noGrp="1" noChangeArrowheads="1"/>
          </p:cNvSpPr>
          <p:nvPr>
            <p:ph type="body" idx="1"/>
          </p:nvPr>
        </p:nvSpPr>
        <p:spPr>
          <a:xfrm>
            <a:off x="456531" y="1599531"/>
            <a:ext cx="8229823" cy="4526235"/>
          </a:xfrm>
        </p:spPr>
        <p:txBody>
          <a:bodyPr lIns="45718" tIns="45718" rIns="45718" bIns="45718" anchor="t"/>
          <a:lstStyle/>
          <a:p>
            <a:pPr marL="331503" indent="-331503" defTabSz="321457">
              <a:spcBef>
                <a:spcPts val="492"/>
              </a:spcBef>
              <a:buFontTx/>
              <a:buChar char="•"/>
            </a:pPr>
            <a:r>
              <a:rPr lang="en-US" altLang="en-US" sz="3100" dirty="0">
                <a:solidFill>
                  <a:srgbClr val="000000"/>
                </a:solidFill>
                <a:latin typeface="Trebuchet MS" pitchFamily="34" charset="0"/>
                <a:ea typeface="Trebuchet MS" pitchFamily="34" charset="0"/>
                <a:cs typeface="Trebuchet MS" pitchFamily="34" charset="0"/>
                <a:sym typeface="Trebuchet MS" pitchFamily="34" charset="0"/>
              </a:rPr>
              <a:t>Frontal Lobe</a:t>
            </a:r>
          </a:p>
          <a:p>
            <a:pPr marL="593803" lvl="1" indent="-272346" defTabSz="321457">
              <a:spcBef>
                <a:spcPts val="422"/>
              </a:spcBef>
              <a:buFontTx/>
              <a:buChar char="–"/>
            </a:pPr>
            <a:r>
              <a:rPr lang="en-US" altLang="en-US" sz="2700" dirty="0">
                <a:solidFill>
                  <a:srgbClr val="0000FF"/>
                </a:solidFill>
                <a:latin typeface="Trebuchet MS" pitchFamily="34" charset="0"/>
                <a:ea typeface="Trebuchet MS" pitchFamily="34" charset="0"/>
                <a:cs typeface="Trebuchet MS" pitchFamily="34" charset="0"/>
                <a:sym typeface="Trebuchet MS" pitchFamily="34" charset="0"/>
                <a:hlinkClick r:id="rId3"/>
              </a:rPr>
              <a:t>H&amp;E</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sz="2700" dirty="0">
                <a:solidFill>
                  <a:srgbClr val="0000FF"/>
                </a:solidFill>
                <a:latin typeface="Trebuchet MS" pitchFamily="34" charset="0"/>
                <a:ea typeface="Trebuchet MS" pitchFamily="34" charset="0"/>
                <a:cs typeface="Trebuchet MS" pitchFamily="34" charset="0"/>
                <a:sym typeface="Trebuchet MS" pitchFamily="34" charset="0"/>
                <a:hlinkClick r:id="rId4"/>
              </a:rPr>
              <a:t>Bielschowsky</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a:t>
            </a:r>
            <a:r>
              <a:rPr lang="en-US" altLang="en-US" sz="2700" dirty="0">
                <a:solidFill>
                  <a:srgbClr val="0000FF"/>
                </a:solidFill>
                <a:latin typeface="Symbol" pitchFamily="18" charset="2"/>
                <a:ea typeface="Symbol" pitchFamily="18" charset="2"/>
                <a:cs typeface="Symbol" pitchFamily="18" charset="2"/>
                <a:sym typeface="Symbol" pitchFamily="18" charset="2"/>
                <a:hlinkClick r:id="rId5"/>
              </a:rPr>
              <a:t>β</a:t>
            </a:r>
            <a:r>
              <a:rPr lang="en-US" altLang="en-US" sz="2700" dirty="0">
                <a:solidFill>
                  <a:srgbClr val="0000FF"/>
                </a:solidFill>
                <a:latin typeface="Trebuchet MS" pitchFamily="34" charset="0"/>
                <a:ea typeface="Trebuchet MS" pitchFamily="34" charset="0"/>
                <a:cs typeface="Trebuchet MS" pitchFamily="34" charset="0"/>
                <a:sym typeface="Trebuchet MS" pitchFamily="34" charset="0"/>
                <a:hlinkClick r:id="rId5"/>
              </a:rPr>
              <a:t>Amyloid</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sz="2700" dirty="0" err="1">
                <a:solidFill>
                  <a:srgbClr val="0000FF"/>
                </a:solidFill>
                <a:latin typeface="Trebuchet MS" pitchFamily="34" charset="0"/>
                <a:ea typeface="Trebuchet MS" pitchFamily="34" charset="0"/>
                <a:cs typeface="Trebuchet MS" pitchFamily="34" charset="0"/>
                <a:sym typeface="Trebuchet MS" pitchFamily="34" charset="0"/>
                <a:hlinkClick r:id="rId6"/>
              </a:rPr>
              <a:t>ptau</a:t>
            </a:r>
            <a:endParaRPr lang="en-US" altLang="en-US" sz="2700" dirty="0">
              <a:solidFill>
                <a:srgbClr val="000000"/>
              </a:solidFill>
              <a:latin typeface="Trebuchet MS" pitchFamily="34" charset="0"/>
              <a:ea typeface="Trebuchet MS" pitchFamily="34" charset="0"/>
              <a:cs typeface="Trebuchet MS" pitchFamily="34" charset="0"/>
              <a:sym typeface="Trebuchet MS" pitchFamily="34" charset="0"/>
            </a:endParaRPr>
          </a:p>
          <a:p>
            <a:pPr marL="331503" indent="-331503" defTabSz="321457">
              <a:spcBef>
                <a:spcPts val="492"/>
              </a:spcBef>
              <a:buFontTx/>
              <a:buChar char="•"/>
            </a:pPr>
            <a:r>
              <a:rPr lang="en-US" altLang="en-US" sz="3100" dirty="0">
                <a:solidFill>
                  <a:srgbClr val="000000"/>
                </a:solidFill>
                <a:latin typeface="Trebuchet MS" pitchFamily="34" charset="0"/>
                <a:ea typeface="Trebuchet MS" pitchFamily="34" charset="0"/>
                <a:cs typeface="Trebuchet MS" pitchFamily="34" charset="0"/>
                <a:sym typeface="Trebuchet MS" pitchFamily="34" charset="0"/>
              </a:rPr>
              <a:t>Hippocampus</a:t>
            </a:r>
          </a:p>
          <a:p>
            <a:pPr marL="593803" lvl="1" indent="-272346" defTabSz="321457">
              <a:spcBef>
                <a:spcPts val="422"/>
              </a:spcBef>
              <a:buFontTx/>
              <a:buChar char="–"/>
            </a:pPr>
            <a:r>
              <a:rPr lang="en-US" altLang="en-US" sz="2700" dirty="0">
                <a:solidFill>
                  <a:srgbClr val="0000FF"/>
                </a:solidFill>
                <a:latin typeface="Trebuchet MS" pitchFamily="34" charset="0"/>
                <a:ea typeface="Trebuchet MS" pitchFamily="34" charset="0"/>
                <a:cs typeface="Trebuchet MS" pitchFamily="34" charset="0"/>
                <a:sym typeface="Trebuchet MS" pitchFamily="34" charset="0"/>
                <a:hlinkClick r:id="rId7"/>
              </a:rPr>
              <a:t>H&amp;E</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sz="2700" dirty="0">
                <a:solidFill>
                  <a:srgbClr val="0000FF"/>
                </a:solidFill>
                <a:latin typeface="Trebuchet MS" pitchFamily="34" charset="0"/>
                <a:ea typeface="Trebuchet MS" pitchFamily="34" charset="0"/>
                <a:cs typeface="Trebuchet MS" pitchFamily="34" charset="0"/>
                <a:sym typeface="Trebuchet MS" pitchFamily="34" charset="0"/>
                <a:hlinkClick r:id="rId8"/>
              </a:rPr>
              <a:t>Bielschowsky</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sz="2700" dirty="0">
                <a:solidFill>
                  <a:srgbClr val="000000"/>
                </a:solidFill>
                <a:latin typeface="Symbol" pitchFamily="18" charset="2"/>
                <a:ea typeface="Symbol" pitchFamily="18" charset="2"/>
                <a:cs typeface="Symbol" pitchFamily="18" charset="2"/>
                <a:sym typeface="Symbol" pitchFamily="18" charset="2"/>
              </a:rPr>
              <a:t>β</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Amyloid, </a:t>
            </a:r>
            <a:r>
              <a:rPr lang="en-US" altLang="en-US" sz="2700" dirty="0" err="1">
                <a:solidFill>
                  <a:srgbClr val="000000"/>
                </a:solidFill>
                <a:latin typeface="Trebuchet MS" pitchFamily="34" charset="0"/>
                <a:ea typeface="Trebuchet MS" pitchFamily="34" charset="0"/>
                <a:cs typeface="Trebuchet MS" pitchFamily="34" charset="0"/>
                <a:sym typeface="Trebuchet MS" pitchFamily="34" charset="0"/>
              </a:rPr>
              <a:t>ptau</a:t>
            </a:r>
            <a:endParaRPr lang="en-US" altLang="en-US" sz="2700" dirty="0">
              <a:solidFill>
                <a:srgbClr val="000000"/>
              </a:solidFill>
              <a:latin typeface="Trebuchet MS" pitchFamily="34" charset="0"/>
              <a:ea typeface="Trebuchet MS" pitchFamily="34" charset="0"/>
              <a:cs typeface="Trebuchet MS" pitchFamily="34" charset="0"/>
              <a:sym typeface="Trebuchet MS" pitchFamily="34" charset="0"/>
            </a:endParaRPr>
          </a:p>
          <a:p>
            <a:pPr marL="593803" lvl="1" indent="-272346" defTabSz="321457">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Mesial Temporal Sclerosis</a:t>
            </a:r>
          </a:p>
          <a:p>
            <a:pPr marL="870614" lvl="2" indent="-227699" defTabSz="321457">
              <a:spcBef>
                <a:spcPts val="352"/>
              </a:spcBef>
              <a:buFontTx/>
              <a:buChar char="•"/>
            </a:pPr>
            <a:r>
              <a:rPr lang="en-US" altLang="en-US" sz="2400" dirty="0">
                <a:solidFill>
                  <a:srgbClr val="0000FF"/>
                </a:solidFill>
                <a:latin typeface="Trebuchet MS" pitchFamily="34" charset="0"/>
                <a:ea typeface="Trebuchet MS" pitchFamily="34" charset="0"/>
                <a:cs typeface="Trebuchet MS" pitchFamily="34" charset="0"/>
                <a:sym typeface="Trebuchet MS" pitchFamily="34" charset="0"/>
                <a:hlinkClick r:id="rId9"/>
              </a:rPr>
              <a:t>H&amp;E</a:t>
            </a:r>
            <a:r>
              <a:rPr lang="en-US" altLang="en-US" sz="2400" dirty="0">
                <a:solidFill>
                  <a:srgbClr val="000000"/>
                </a:solidFill>
                <a:latin typeface="Trebuchet MS" pitchFamily="34" charset="0"/>
                <a:ea typeface="Trebuchet MS" pitchFamily="34" charset="0"/>
                <a:cs typeface="Trebuchet MS" pitchFamily="34" charset="0"/>
                <a:sym typeface="Trebuchet MS" pitchFamily="34" charset="0"/>
              </a:rPr>
              <a:t>, Bielschowsky, </a:t>
            </a:r>
          </a:p>
          <a:p>
            <a:pPr marL="593803" lvl="1" indent="-272346" defTabSz="321457">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Cerebral Amyloid angiopathy</a:t>
            </a:r>
          </a:p>
          <a:p>
            <a:pPr marL="870614" lvl="2" indent="-227699" defTabSz="321457">
              <a:spcBef>
                <a:spcPts val="352"/>
              </a:spcBef>
              <a:buFontTx/>
              <a:buChar char="•"/>
            </a:pPr>
            <a:r>
              <a:rPr lang="en-US" altLang="en-US" sz="2400" dirty="0">
                <a:solidFill>
                  <a:srgbClr val="0000FF"/>
                </a:solidFill>
                <a:latin typeface="Symbol" pitchFamily="18" charset="2"/>
                <a:ea typeface="Symbol" pitchFamily="18" charset="2"/>
                <a:cs typeface="Symbol" pitchFamily="18" charset="2"/>
                <a:sym typeface="Symbol" pitchFamily="18" charset="2"/>
                <a:hlinkClick r:id="rId10"/>
              </a:rPr>
              <a:t>β</a:t>
            </a:r>
            <a:r>
              <a:rPr lang="en-US" altLang="en-US" sz="2400" dirty="0">
                <a:solidFill>
                  <a:srgbClr val="0000FF"/>
                </a:solidFill>
                <a:latin typeface="Trebuchet MS" pitchFamily="34" charset="0"/>
                <a:ea typeface="Trebuchet MS" pitchFamily="34" charset="0"/>
                <a:cs typeface="Trebuchet MS" pitchFamily="34" charset="0"/>
                <a:sym typeface="Trebuchet MS" pitchFamily="34" charset="0"/>
                <a:hlinkClick r:id="rId10"/>
              </a:rPr>
              <a:t>Amyloid</a:t>
            </a:r>
            <a:endParaRPr lang="en-US" altLang="en-US" dirty="0"/>
          </a:p>
        </p:txBody>
      </p:sp>
    </p:spTree>
    <p:extLst>
      <p:ext uri="{BB962C8B-B14F-4D97-AF65-F5344CB8AC3E}">
        <p14:creationId xmlns:p14="http://schemas.microsoft.com/office/powerpoint/2010/main" val="1467478741"/>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for AD</a:t>
            </a:r>
          </a:p>
        </p:txBody>
      </p:sp>
      <p:sp>
        <p:nvSpPr>
          <p:cNvPr id="3" name="Content Placeholder 2"/>
          <p:cNvSpPr>
            <a:spLocks noGrp="1"/>
          </p:cNvSpPr>
          <p:nvPr>
            <p:ph idx="1"/>
          </p:nvPr>
        </p:nvSpPr>
        <p:spPr/>
        <p:txBody>
          <a:bodyPr>
            <a:normAutofit fontScale="92500"/>
          </a:bodyPr>
          <a:lstStyle/>
          <a:p>
            <a:r>
              <a:rPr lang="en-US" dirty="0"/>
              <a:t>CSF levels of tau correlate with NFT stage, A</a:t>
            </a:r>
            <a:r>
              <a:rPr lang="el-GR" dirty="0"/>
              <a:t>β</a:t>
            </a:r>
            <a:r>
              <a:rPr lang="en-US" dirty="0"/>
              <a:t> correlate with clinical diagnosis of AD</a:t>
            </a:r>
          </a:p>
          <a:p>
            <a:pPr lvl="1"/>
            <a:r>
              <a:rPr lang="en-US" dirty="0"/>
              <a:t>Tau: </a:t>
            </a:r>
            <a:r>
              <a:rPr lang="en-US" dirty="0" err="1"/>
              <a:t>INCreased</a:t>
            </a:r>
            <a:r>
              <a:rPr lang="en-US" dirty="0"/>
              <a:t> due to dying and damaged neurons</a:t>
            </a:r>
          </a:p>
          <a:p>
            <a:pPr lvl="1"/>
            <a:r>
              <a:rPr lang="en-US" dirty="0"/>
              <a:t>A</a:t>
            </a:r>
            <a:r>
              <a:rPr lang="el-GR" dirty="0"/>
              <a:t>β</a:t>
            </a:r>
            <a:r>
              <a:rPr lang="en-US" dirty="0"/>
              <a:t>: </a:t>
            </a:r>
            <a:r>
              <a:rPr lang="en-US" dirty="0" err="1"/>
              <a:t>DECreased</a:t>
            </a:r>
            <a:r>
              <a:rPr lang="en-US" dirty="0"/>
              <a:t> due to accumulation of amyloid in plaques.</a:t>
            </a:r>
          </a:p>
          <a:p>
            <a:pPr lvl="1"/>
            <a:r>
              <a:rPr lang="en-US" dirty="0"/>
              <a:t>CSF testing is better than cognitive testing to predict conversion to AD from mild cognitive impairment.</a:t>
            </a:r>
          </a:p>
          <a:p>
            <a:r>
              <a:rPr lang="en-US" dirty="0"/>
              <a:t>PET imaging: </a:t>
            </a:r>
          </a:p>
          <a:p>
            <a:pPr lvl="1"/>
            <a:r>
              <a:rPr lang="en-US" dirty="0"/>
              <a:t>AD: </a:t>
            </a:r>
            <a:r>
              <a:rPr lang="en-US" dirty="0" err="1"/>
              <a:t>hypometabolism</a:t>
            </a:r>
            <a:r>
              <a:rPr lang="en-US" dirty="0"/>
              <a:t> of temporal and parietal lobes.</a:t>
            </a:r>
          </a:p>
          <a:p>
            <a:endParaRPr lang="en-US" dirty="0"/>
          </a:p>
        </p:txBody>
      </p:sp>
    </p:spTree>
    <p:extLst>
      <p:ext uri="{BB962C8B-B14F-4D97-AF65-F5344CB8AC3E}">
        <p14:creationId xmlns:p14="http://schemas.microsoft.com/office/powerpoint/2010/main" val="390484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Tauopathies cont.</a:t>
            </a:r>
          </a:p>
        </p:txBody>
      </p:sp>
      <p:sp>
        <p:nvSpPr>
          <p:cNvPr id="3" name="Content Placeholder 2"/>
          <p:cNvSpPr>
            <a:spLocks noGrp="1"/>
          </p:cNvSpPr>
          <p:nvPr>
            <p:ph idx="1"/>
          </p:nvPr>
        </p:nvSpPr>
        <p:spPr>
          <a:xfrm>
            <a:off x="152400" y="1600200"/>
            <a:ext cx="5867400" cy="5257800"/>
          </a:xfrm>
        </p:spPr>
        <p:txBody>
          <a:bodyPr>
            <a:normAutofit fontScale="77500" lnSpcReduction="20000"/>
          </a:bodyPr>
          <a:lstStyle/>
          <a:p>
            <a:r>
              <a:rPr lang="en-US" dirty="0" err="1"/>
              <a:t>Corticobasal</a:t>
            </a:r>
            <a:r>
              <a:rPr lang="en-US" dirty="0"/>
              <a:t> degeneration (CBD)</a:t>
            </a:r>
          </a:p>
          <a:p>
            <a:pPr lvl="1"/>
            <a:r>
              <a:rPr lang="en-US" dirty="0"/>
              <a:t>Presents with early </a:t>
            </a:r>
            <a:r>
              <a:rPr lang="en-US" b="1" dirty="0"/>
              <a:t>limb apraxia</a:t>
            </a:r>
            <a:r>
              <a:rPr lang="en-US" dirty="0"/>
              <a:t> due to focal frontal and parietal lobe dysfunction. Apraxia is usually asymmetric. Associated with rigidity, and/or aphasia</a:t>
            </a:r>
          </a:p>
          <a:p>
            <a:r>
              <a:rPr lang="en-US" dirty="0"/>
              <a:t>Progressive </a:t>
            </a:r>
            <a:r>
              <a:rPr lang="en-US" dirty="0" err="1"/>
              <a:t>supraneuclear</a:t>
            </a:r>
            <a:r>
              <a:rPr lang="en-US" dirty="0"/>
              <a:t> palsy (PSP)</a:t>
            </a:r>
          </a:p>
          <a:p>
            <a:pPr lvl="1"/>
            <a:r>
              <a:rPr lang="en-US" dirty="0"/>
              <a:t>Presents with marked postural instability, axial rigidity, parkinsonism without tremor, pseudobulbar palsy, and impairment of </a:t>
            </a:r>
            <a:r>
              <a:rPr lang="en-US" b="1" dirty="0"/>
              <a:t>voluntary downward gaze</a:t>
            </a:r>
            <a:r>
              <a:rPr lang="en-US" dirty="0"/>
              <a:t>. Most patients develop a subcortical dementia in the course of their illness. </a:t>
            </a:r>
          </a:p>
          <a:p>
            <a:r>
              <a:rPr lang="en-US" b="1" dirty="0"/>
              <a:t>Picks disease: </a:t>
            </a:r>
            <a:r>
              <a:rPr lang="en-US" dirty="0"/>
              <a:t>subtype of frontotemporal dementia (FTD)</a:t>
            </a:r>
          </a:p>
          <a:p>
            <a:pPr lvl="1"/>
            <a:r>
              <a:rPr lang="en-US" dirty="0"/>
              <a:t>Presents with personality deterioration, frontal disinhibition</a:t>
            </a:r>
          </a:p>
          <a:p>
            <a:pPr lvl="1"/>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774" y="2438400"/>
            <a:ext cx="3285226" cy="326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40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Pick’s disease</a:t>
            </a:r>
            <a:r>
              <a:rPr lang="en-US" sz="2400" dirty="0"/>
              <a:t>: Diffuse atrophy affecting the frontal, temporal, and parietal lobes but most severely involving the frontal and temporal lobes and relative sparing of the superior posterior temporal gyrus. </a:t>
            </a:r>
          </a:p>
        </p:txBody>
      </p:sp>
      <p:pic>
        <p:nvPicPr>
          <p:cNvPr id="1229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2192" y="1828800"/>
            <a:ext cx="4686092" cy="406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1279" y="2895600"/>
            <a:ext cx="4592720" cy="398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2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30699" cy="1325562"/>
          </a:xfrm>
        </p:spPr>
        <p:txBody>
          <a:bodyPr>
            <a:noAutofit/>
          </a:bodyPr>
          <a:lstStyle/>
          <a:p>
            <a:pPr algn="l"/>
            <a:r>
              <a:rPr lang="en-US" sz="2800" dirty="0"/>
              <a:t>A. Atrophy of the temporal lobe with sparing of the superior temporal gyrus</a:t>
            </a:r>
            <a:br>
              <a:rPr lang="en-US" sz="2800" dirty="0"/>
            </a:br>
            <a:r>
              <a:rPr lang="en-US" sz="2800" dirty="0"/>
              <a:t>B. Rounded intracytoplasmic inclusions aka “Pick Bodies” </a:t>
            </a:r>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 y="1600200"/>
            <a:ext cx="892855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463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Modified </a:t>
            </a:r>
            <a:r>
              <a:rPr lang="en-US" sz="2400" dirty="0" err="1"/>
              <a:t>Bielschowsky</a:t>
            </a:r>
            <a:r>
              <a:rPr lang="en-US" sz="2400" dirty="0"/>
              <a:t>–stained section of the dentate granular cell layer of the hippocampus showing numerous Pick bodies in the cytoplasm of the dentate neurons. </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54025" y="1600200"/>
            <a:ext cx="683595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96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(AD) </a:t>
            </a:r>
          </a:p>
        </p:txBody>
      </p:sp>
      <p:sp>
        <p:nvSpPr>
          <p:cNvPr id="3" name="Content Placeholder 2"/>
          <p:cNvSpPr>
            <a:spLocks noGrp="1"/>
          </p:cNvSpPr>
          <p:nvPr>
            <p:ph idx="1"/>
          </p:nvPr>
        </p:nvSpPr>
        <p:spPr/>
        <p:txBody>
          <a:bodyPr>
            <a:normAutofit fontScale="92500" lnSpcReduction="20000"/>
          </a:bodyPr>
          <a:lstStyle/>
          <a:p>
            <a:r>
              <a:rPr lang="en-US" dirty="0"/>
              <a:t>Clinical presentation: Impairment of memory and at least one other area of cognition. Early symptoms include forgetfulness for recent events or newly acquired information. </a:t>
            </a:r>
          </a:p>
          <a:p>
            <a:pPr lvl="1"/>
            <a:r>
              <a:rPr lang="en-US" dirty="0"/>
              <a:t>Often disorientation, especially to time, and difficulty with complex cognitive functions can be features of the disease.</a:t>
            </a:r>
          </a:p>
          <a:p>
            <a:r>
              <a:rPr lang="en-US" dirty="0"/>
              <a:t>Incidence: </a:t>
            </a:r>
          </a:p>
          <a:p>
            <a:pPr lvl="1"/>
            <a:r>
              <a:rPr lang="en-US" dirty="0"/>
              <a:t>Age 65-74 years, 3.0% with probable AD</a:t>
            </a:r>
          </a:p>
          <a:p>
            <a:pPr lvl="1"/>
            <a:r>
              <a:rPr lang="en-US" dirty="0"/>
              <a:t>75-84 years, 18.7%</a:t>
            </a:r>
          </a:p>
          <a:p>
            <a:pPr lvl="1"/>
            <a:r>
              <a:rPr lang="en-US" dirty="0"/>
              <a:t>&gt;85 years, 47.2%</a:t>
            </a:r>
          </a:p>
          <a:p>
            <a:pPr marL="0" indent="0">
              <a:buNone/>
            </a:pPr>
            <a:endParaRPr lang="en-US" dirty="0"/>
          </a:p>
        </p:txBody>
      </p:sp>
    </p:spTree>
    <p:extLst>
      <p:ext uri="{BB962C8B-B14F-4D97-AF65-F5344CB8AC3E}">
        <p14:creationId xmlns:p14="http://schemas.microsoft.com/office/powerpoint/2010/main" val="3153428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PHF-</a:t>
            </a:r>
            <a:r>
              <a:rPr lang="en-US" sz="2800" dirty="0" err="1"/>
              <a:t>immunostained</a:t>
            </a:r>
            <a:r>
              <a:rPr lang="en-US" sz="2800" dirty="0"/>
              <a:t> Pick body in the temporal cortex. </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295400"/>
            <a:ext cx="7396458" cy="487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346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Picks disease</a:t>
            </a:r>
          </a:p>
        </p:txBody>
      </p:sp>
      <p:sp>
        <p:nvSpPr>
          <p:cNvPr id="3" name="Content Placeholder 2"/>
          <p:cNvSpPr>
            <a:spLocks noGrp="1"/>
          </p:cNvSpPr>
          <p:nvPr>
            <p:ph idx="1"/>
          </p:nvPr>
        </p:nvSpPr>
        <p:spPr/>
        <p:txBody>
          <a:bodyPr/>
          <a:lstStyle/>
          <a:p>
            <a:pPr marL="457200" lvl="1" indent="0">
              <a:buNone/>
            </a:pPr>
            <a:r>
              <a:rPr lang="en-US" dirty="0"/>
              <a:t>Genes:</a:t>
            </a:r>
          </a:p>
          <a:p>
            <a:pPr lvl="2"/>
            <a:r>
              <a:rPr lang="en-US" dirty="0"/>
              <a:t>Microtubule-associated protein tau gene (MAPT)</a:t>
            </a:r>
          </a:p>
          <a:p>
            <a:pPr lvl="2"/>
            <a:r>
              <a:rPr lang="en-US" dirty="0"/>
              <a:t>Mutations on chromosome 17 which, encodes for tau protein, can present in autosomal dominant pattern. Can also have parkinsonism symptoms. </a:t>
            </a:r>
          </a:p>
          <a:p>
            <a:endParaRPr lang="en-US" dirty="0"/>
          </a:p>
        </p:txBody>
      </p:sp>
    </p:spTree>
    <p:extLst>
      <p:ext uri="{BB962C8B-B14F-4D97-AF65-F5344CB8AC3E}">
        <p14:creationId xmlns:p14="http://schemas.microsoft.com/office/powerpoint/2010/main" val="66362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Tauopathy</a:t>
            </a:r>
            <a:r>
              <a:rPr lang="en-US" dirty="0"/>
              <a:t> Key points</a:t>
            </a:r>
          </a:p>
        </p:txBody>
      </p:sp>
      <p:sp>
        <p:nvSpPr>
          <p:cNvPr id="3" name="Content Placeholder 2"/>
          <p:cNvSpPr>
            <a:spLocks noGrp="1"/>
          </p:cNvSpPr>
          <p:nvPr>
            <p:ph idx="1"/>
          </p:nvPr>
        </p:nvSpPr>
        <p:spPr/>
        <p:txBody>
          <a:bodyPr>
            <a:normAutofit fontScale="70000" lnSpcReduction="20000"/>
          </a:bodyPr>
          <a:lstStyle/>
          <a:p>
            <a:r>
              <a:rPr lang="en-US" dirty="0"/>
              <a:t>AD</a:t>
            </a:r>
          </a:p>
          <a:p>
            <a:pPr lvl="1"/>
            <a:r>
              <a:rPr lang="en-US" dirty="0"/>
              <a:t>Macro: Diffuse atrophy</a:t>
            </a:r>
          </a:p>
          <a:p>
            <a:pPr lvl="1"/>
            <a:r>
              <a:rPr lang="en-US" dirty="0"/>
              <a:t>Micro: Neuritic plaques, Neurofibrillary tangles, </a:t>
            </a:r>
            <a:r>
              <a:rPr lang="en-US" dirty="0" err="1"/>
              <a:t>G</a:t>
            </a:r>
            <a:r>
              <a:rPr lang="en-US" dirty="0" err="1">
                <a:sym typeface="Wingdings" panose="05000000000000000000" pitchFamily="2" charset="2"/>
              </a:rPr>
              <a:t>ranulovaculoar</a:t>
            </a:r>
            <a:r>
              <a:rPr lang="en-US" dirty="0">
                <a:sym typeface="Wingdings" panose="05000000000000000000" pitchFamily="2" charset="2"/>
              </a:rPr>
              <a:t> degeneration, Hirano bodies, Deposition of amyloid in the walls of blood vessels</a:t>
            </a:r>
            <a:r>
              <a:rPr lang="en-US" dirty="0" smtClean="0">
                <a:sym typeface="Wingdings" panose="05000000000000000000" pitchFamily="2" charset="2"/>
              </a:rPr>
              <a:t>. A(amyloid), B(plaques) and C(tangles) criteria</a:t>
            </a:r>
            <a:endParaRPr lang="en-US" dirty="0">
              <a:sym typeface="Wingdings" panose="05000000000000000000" pitchFamily="2" charset="2"/>
            </a:endParaRPr>
          </a:p>
          <a:p>
            <a:r>
              <a:rPr lang="en-US" dirty="0"/>
              <a:t>Picks disease (FTD)</a:t>
            </a:r>
          </a:p>
          <a:p>
            <a:pPr lvl="1"/>
            <a:r>
              <a:rPr lang="en-US" dirty="0"/>
              <a:t>Macro: Atrophy of frontal and temporal lobe with sparing of superior temporal gyrus “knife’s edge”</a:t>
            </a:r>
          </a:p>
          <a:p>
            <a:pPr lvl="1"/>
            <a:r>
              <a:rPr lang="en-US" dirty="0"/>
              <a:t>Micro: Pick bodies (ballooned or </a:t>
            </a:r>
            <a:r>
              <a:rPr lang="en-US" dirty="0" err="1"/>
              <a:t>chromatolytic</a:t>
            </a:r>
            <a:r>
              <a:rPr lang="en-US" dirty="0"/>
              <a:t>-appearing neurons) </a:t>
            </a:r>
          </a:p>
          <a:p>
            <a:r>
              <a:rPr lang="en-US" dirty="0"/>
              <a:t>CBD</a:t>
            </a:r>
          </a:p>
          <a:p>
            <a:pPr lvl="1"/>
            <a:r>
              <a:rPr lang="en-US" dirty="0"/>
              <a:t>Micro: Neuronal loss and </a:t>
            </a:r>
            <a:r>
              <a:rPr lang="en-US" dirty="0" err="1"/>
              <a:t>astrocytosis</a:t>
            </a:r>
            <a:r>
              <a:rPr lang="en-US" dirty="0"/>
              <a:t> affecting the cortex (preferentially the primary motor and sensory cortices), substantia </a:t>
            </a:r>
            <a:r>
              <a:rPr lang="en-US" dirty="0" err="1"/>
              <a:t>nigra</a:t>
            </a:r>
            <a:r>
              <a:rPr lang="en-US" dirty="0"/>
              <a:t>, and basal ganglia</a:t>
            </a:r>
          </a:p>
          <a:p>
            <a:r>
              <a:rPr lang="en-US" dirty="0"/>
              <a:t>PSP</a:t>
            </a:r>
          </a:p>
          <a:p>
            <a:pPr lvl="1"/>
            <a:r>
              <a:rPr lang="en-US" dirty="0"/>
              <a:t>Macro: Atrophy of the midbrain</a:t>
            </a:r>
          </a:p>
          <a:p>
            <a:endParaRPr lang="en-US" dirty="0"/>
          </a:p>
        </p:txBody>
      </p:sp>
    </p:spTree>
    <p:extLst>
      <p:ext uri="{BB962C8B-B14F-4D97-AF65-F5344CB8AC3E}">
        <p14:creationId xmlns:p14="http://schemas.microsoft.com/office/powerpoint/2010/main" val="195942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1"/>
          <p:cNvSpPr>
            <a:spLocks/>
          </p:cNvSpPr>
          <p:nvPr/>
        </p:nvSpPr>
        <p:spPr bwMode="auto">
          <a:xfrm>
            <a:off x="0" y="0"/>
            <a:ext cx="9144000" cy="6858000"/>
          </a:xfrm>
          <a:prstGeom prst="roundRect">
            <a:avLst>
              <a:gd name="adj" fmla="val 0"/>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endParaRPr lang="en-US" altLang="en-US" sz="2200">
              <a:solidFill>
                <a:srgbClr val="FFFFFF"/>
              </a:solidFill>
              <a:effectLst>
                <a:outerShdw blurRad="38100" dist="38100" dir="2700000" algn="tl">
                  <a:srgbClr val="C0C0C0"/>
                </a:outerShdw>
              </a:effectLst>
            </a:endParaRPr>
          </a:p>
        </p:txBody>
      </p:sp>
      <p:sp>
        <p:nvSpPr>
          <p:cNvPr id="69635" name="Rectangle 2"/>
          <p:cNvSpPr>
            <a:spLocks noGrp="1" noChangeArrowheads="1"/>
          </p:cNvSpPr>
          <p:nvPr>
            <p:ph type="title"/>
          </p:nvPr>
        </p:nvSpPr>
        <p:spPr>
          <a:xfrm>
            <a:off x="456531" y="274588"/>
            <a:ext cx="8229823" cy="1143000"/>
          </a:xfrm>
        </p:spPr>
        <p:txBody>
          <a:bodyPr lIns="45718" tIns="45718" rIns="45718" bIns="45718"/>
          <a:lstStyle/>
          <a:p>
            <a:pPr defTabSz="321457"/>
            <a:r>
              <a:rPr lang="en-US" altLang="en-US" sz="4400">
                <a:solidFill>
                  <a:srgbClr val="000000"/>
                </a:solidFill>
                <a:latin typeface="Trebuchet MS" pitchFamily="34" charset="0"/>
                <a:ea typeface="Trebuchet MS" pitchFamily="34" charset="0"/>
                <a:cs typeface="Trebuchet MS" pitchFamily="34" charset="0"/>
                <a:sym typeface="Trebuchet MS" pitchFamily="34" charset="0"/>
              </a:rPr>
              <a:t>Tauopathies</a:t>
            </a:r>
            <a:endParaRPr lang="en-US" altLang="en-US"/>
          </a:p>
        </p:txBody>
      </p:sp>
      <p:sp>
        <p:nvSpPr>
          <p:cNvPr id="69636" name="Rectangle 3"/>
          <p:cNvSpPr>
            <a:spLocks noGrp="1" noChangeArrowheads="1"/>
          </p:cNvSpPr>
          <p:nvPr>
            <p:ph type="body" idx="1"/>
          </p:nvPr>
        </p:nvSpPr>
        <p:spPr>
          <a:xfrm>
            <a:off x="456531" y="1599531"/>
            <a:ext cx="8229823" cy="4526235"/>
          </a:xfrm>
        </p:spPr>
        <p:txBody>
          <a:bodyPr lIns="45718" tIns="45718" rIns="45718" bIns="45718" anchor="t">
            <a:normAutofit lnSpcReduction="10000"/>
          </a:bodyPr>
          <a:lstStyle/>
          <a:p>
            <a:pPr marL="339316" indent="-339316" defTabSz="321457">
              <a:lnSpc>
                <a:spcPct val="80000"/>
              </a:lnSpc>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PSP, CBD</a:t>
            </a:r>
          </a:p>
          <a:p>
            <a:pPr marL="339316" indent="-339316" defTabSz="321457">
              <a:lnSpc>
                <a:spcPct val="80000"/>
              </a:lnSpc>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FTLD</a:t>
            </a:r>
          </a:p>
          <a:p>
            <a:pPr marL="600500" lvl="1" indent="-279043" defTabSz="321457">
              <a:lnSpc>
                <a:spcPct val="80000"/>
              </a:lnSpc>
              <a:spcBef>
                <a:spcPts val="352"/>
              </a:spcBef>
              <a:buFontTx/>
              <a:buChar char="–"/>
            </a:pP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FTLD-tau (sporadic) 50%</a:t>
            </a:r>
          </a:p>
          <a:p>
            <a:pPr marL="600500" lvl="1" indent="-279043" defTabSz="321457">
              <a:lnSpc>
                <a:spcPct val="80000"/>
              </a:lnSpc>
              <a:spcBef>
                <a:spcPts val="352"/>
              </a:spcBef>
              <a:buFontTx/>
              <a:buChar char="–"/>
            </a:pP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FTLD-TDP (sporadic or inherited) 45%</a:t>
            </a:r>
          </a:p>
          <a:p>
            <a:pPr marL="867265" lvl="2" indent="-224351" defTabSz="321457">
              <a:lnSpc>
                <a:spcPct val="80000"/>
              </a:lnSpc>
              <a:spcBef>
                <a:spcPts val="281"/>
              </a:spcBef>
              <a:buFontTx/>
              <a:buChar char="•"/>
            </a:pP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2"/>
              </a:rPr>
              <a:t>H&amp;E</a:t>
            </a: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3"/>
              </a:rPr>
              <a:t>tau</a:t>
            </a: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4"/>
              </a:rPr>
              <a:t>ubiquitin</a:t>
            </a: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5"/>
              </a:rPr>
              <a:t>TDP</a:t>
            </a:r>
            <a:endParaRPr lang="en-US" altLang="en-US" dirty="0">
              <a:solidFill>
                <a:srgbClr val="000000"/>
              </a:solidFill>
              <a:latin typeface="Trebuchet MS" pitchFamily="34" charset="0"/>
              <a:ea typeface="Trebuchet MS" pitchFamily="34" charset="0"/>
              <a:cs typeface="Trebuchet MS" pitchFamily="34" charset="0"/>
              <a:sym typeface="Trebuchet MS" pitchFamily="34" charset="0"/>
            </a:endParaRPr>
          </a:p>
          <a:p>
            <a:pPr marL="600500" lvl="1" indent="-279043" defTabSz="321457">
              <a:lnSpc>
                <a:spcPct val="80000"/>
              </a:lnSpc>
              <a:spcBef>
                <a:spcPts val="352"/>
              </a:spcBef>
              <a:buFontTx/>
              <a:buChar char="–"/>
            </a:pP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FTLD-FUS 5%</a:t>
            </a:r>
          </a:p>
          <a:p>
            <a:pPr marL="600500" lvl="1" indent="-279043" defTabSz="321457">
              <a:lnSpc>
                <a:spcPct val="80000"/>
              </a:lnSpc>
              <a:spcBef>
                <a:spcPts val="352"/>
              </a:spcBef>
              <a:buFontTx/>
              <a:buChar char="–"/>
            </a:pP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FTLD-UPS &lt;1%</a:t>
            </a:r>
          </a:p>
          <a:p>
            <a:pPr marL="600500" lvl="1" indent="-279043" defTabSz="321457">
              <a:lnSpc>
                <a:spcPct val="80000"/>
              </a:lnSpc>
              <a:spcBef>
                <a:spcPts val="352"/>
              </a:spcBef>
              <a:buFontTx/>
              <a:buChar char="–"/>
            </a:pP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FTLD-</a:t>
            </a:r>
            <a:r>
              <a:rPr lang="en-US" altLang="en-US" dirty="0" err="1">
                <a:solidFill>
                  <a:srgbClr val="000000"/>
                </a:solidFill>
                <a:latin typeface="Trebuchet MS" pitchFamily="34" charset="0"/>
                <a:ea typeface="Trebuchet MS" pitchFamily="34" charset="0"/>
                <a:cs typeface="Trebuchet MS" pitchFamily="34" charset="0"/>
                <a:sym typeface="Trebuchet MS" pitchFamily="34" charset="0"/>
              </a:rPr>
              <a:t>ni</a:t>
            </a: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 &lt;1%</a:t>
            </a:r>
          </a:p>
          <a:p>
            <a:pPr marL="339316" indent="-339316" defTabSz="321457">
              <a:lnSpc>
                <a:spcPct val="80000"/>
              </a:lnSpc>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Pick’s</a:t>
            </a:r>
          </a:p>
          <a:p>
            <a:pPr marL="600500" lvl="1" indent="-279043" defTabSz="321457">
              <a:lnSpc>
                <a:spcPct val="80000"/>
              </a:lnSpc>
              <a:spcBef>
                <a:spcPts val="352"/>
              </a:spcBef>
              <a:buFontTx/>
              <a:buChar char="–"/>
            </a:pP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MAPT mutations</a:t>
            </a:r>
          </a:p>
          <a:p>
            <a:pPr marL="600500" lvl="1" indent="-279043" defTabSz="321457">
              <a:lnSpc>
                <a:spcPct val="80000"/>
              </a:lnSpc>
              <a:spcBef>
                <a:spcPts val="352"/>
              </a:spcBef>
              <a:buFontTx/>
              <a:buChar char="–"/>
            </a:pP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6"/>
              </a:rPr>
              <a:t>H&amp;E</a:t>
            </a: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7"/>
              </a:rPr>
              <a:t>tau</a:t>
            </a:r>
            <a:r>
              <a:rPr lang="en-US" altLang="en-US" dirty="0">
                <a:solidFill>
                  <a:srgbClr val="000000"/>
                </a:solidFill>
                <a:latin typeface="Trebuchet MS" pitchFamily="34" charset="0"/>
                <a:ea typeface="Trebuchet MS" pitchFamily="34" charset="0"/>
                <a:cs typeface="Trebuchet MS" pitchFamily="34" charset="0"/>
                <a:sym typeface="Trebuchet MS" pitchFamily="34" charset="0"/>
              </a:rPr>
              <a:t>, </a:t>
            </a:r>
            <a:r>
              <a:rPr lang="en-US" altLang="en-US" dirty="0">
                <a:solidFill>
                  <a:srgbClr val="0000FF"/>
                </a:solidFill>
                <a:latin typeface="Trebuchet MS" pitchFamily="34" charset="0"/>
                <a:ea typeface="Trebuchet MS" pitchFamily="34" charset="0"/>
                <a:cs typeface="Trebuchet MS" pitchFamily="34" charset="0"/>
                <a:sym typeface="Trebuchet MS" pitchFamily="34" charset="0"/>
                <a:hlinkClick r:id="rId8"/>
              </a:rPr>
              <a:t>Bielschowsky</a:t>
            </a:r>
            <a:endParaRPr lang="en-US" altLang="en-US" dirty="0">
              <a:solidFill>
                <a:srgbClr val="000000"/>
              </a:solidFill>
              <a:latin typeface="Trebuchet MS" pitchFamily="34" charset="0"/>
              <a:ea typeface="Trebuchet MS" pitchFamily="34" charset="0"/>
              <a:cs typeface="Trebuchet MS" pitchFamily="34" charset="0"/>
              <a:sym typeface="Trebuchet MS" pitchFamily="34" charset="0"/>
            </a:endParaRPr>
          </a:p>
          <a:p>
            <a:pPr marL="339316" indent="-339316" defTabSz="321457">
              <a:lnSpc>
                <a:spcPct val="80000"/>
              </a:lnSpc>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FTDP-17TAU</a:t>
            </a:r>
            <a:endParaRPr lang="en-US" altLang="en-US" dirty="0"/>
          </a:p>
        </p:txBody>
      </p:sp>
    </p:spTree>
    <p:extLst>
      <p:ext uri="{BB962C8B-B14F-4D97-AF65-F5344CB8AC3E}">
        <p14:creationId xmlns:p14="http://schemas.microsoft.com/office/powerpoint/2010/main" val="3517868315"/>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p:txBody>
          <a:bodyPr/>
          <a:lstStyle/>
          <a:p>
            <a:r>
              <a:rPr lang="en-US" dirty="0"/>
              <a:t>A 70 year old female presents with several years of slow cognitive decline. Family noted difficulty with ADLs including dressing, eating without tremor. More recently, she complained of a young child who was visiting her in the afternoons, who wouldn’t speak to her and that no one else could see.</a:t>
            </a:r>
          </a:p>
        </p:txBody>
      </p:sp>
    </p:spTree>
    <p:extLst>
      <p:ext uri="{BB962C8B-B14F-4D97-AF65-F5344CB8AC3E}">
        <p14:creationId xmlns:p14="http://schemas.microsoft.com/office/powerpoint/2010/main" val="4237115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Lewy Body Dementia</a:t>
            </a:r>
          </a:p>
        </p:txBody>
      </p:sp>
      <p:sp>
        <p:nvSpPr>
          <p:cNvPr id="3" name="Content Placeholder 2"/>
          <p:cNvSpPr>
            <a:spLocks noGrp="1"/>
          </p:cNvSpPr>
          <p:nvPr>
            <p:ph idx="1"/>
          </p:nvPr>
        </p:nvSpPr>
        <p:spPr/>
        <p:txBody>
          <a:bodyPr>
            <a:normAutofit/>
          </a:bodyPr>
          <a:lstStyle/>
          <a:p>
            <a:r>
              <a:rPr lang="en-US" dirty="0"/>
              <a:t>It is the second most common dementia.</a:t>
            </a:r>
          </a:p>
          <a:p>
            <a:r>
              <a:rPr lang="en-US" dirty="0"/>
              <a:t>Presents with triad of symmetric parkinsonism, dementia, visual hallucinations.</a:t>
            </a:r>
          </a:p>
          <a:p>
            <a:pPr lvl="1"/>
            <a:r>
              <a:rPr lang="en-US" dirty="0"/>
              <a:t>Other potential clinical features include REM behavior disorder. </a:t>
            </a:r>
          </a:p>
          <a:p>
            <a:pPr lvl="1"/>
            <a:r>
              <a:rPr lang="en-US" dirty="0"/>
              <a:t>Memory issues are most often affecting attentional, executive and visuospatial domains.</a:t>
            </a:r>
          </a:p>
          <a:p>
            <a:pPr lvl="1"/>
            <a:endParaRPr lang="en-US" dirty="0"/>
          </a:p>
        </p:txBody>
      </p:sp>
    </p:spTree>
    <p:extLst>
      <p:ext uri="{BB962C8B-B14F-4D97-AF65-F5344CB8AC3E}">
        <p14:creationId xmlns:p14="http://schemas.microsoft.com/office/powerpoint/2010/main" val="4154374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normAutofit fontScale="92500" lnSpcReduction="20000"/>
          </a:bodyPr>
          <a:lstStyle/>
          <a:p>
            <a:r>
              <a:rPr lang="en-US" dirty="0"/>
              <a:t>SYNUCLEIOPATHY</a:t>
            </a:r>
          </a:p>
          <a:p>
            <a:r>
              <a:rPr lang="en-US" dirty="0"/>
              <a:t>Alpha </a:t>
            </a:r>
            <a:r>
              <a:rPr lang="en-US" dirty="0" err="1"/>
              <a:t>syncluclein</a:t>
            </a:r>
            <a:r>
              <a:rPr lang="en-US" dirty="0"/>
              <a:t>: Found predominantly in the presynaptic termini. </a:t>
            </a:r>
          </a:p>
          <a:p>
            <a:r>
              <a:rPr lang="en-US" dirty="0"/>
              <a:t>Function not clearly understood but felt to be associated with synaptic vesicles.</a:t>
            </a:r>
          </a:p>
          <a:p>
            <a:r>
              <a:rPr lang="en-US" dirty="0"/>
              <a:t>+cortical and brainstem </a:t>
            </a:r>
            <a:r>
              <a:rPr lang="en-US" dirty="0" err="1"/>
              <a:t>lewy</a:t>
            </a:r>
            <a:r>
              <a:rPr lang="en-US" dirty="0"/>
              <a:t> bodies with alpha-</a:t>
            </a:r>
            <a:r>
              <a:rPr lang="en-US" dirty="0" err="1"/>
              <a:t>synuclein</a:t>
            </a:r>
            <a:r>
              <a:rPr lang="en-US" dirty="0"/>
              <a:t> inclusions</a:t>
            </a:r>
          </a:p>
          <a:p>
            <a:r>
              <a:rPr lang="en-US" dirty="0"/>
              <a:t>Although </a:t>
            </a:r>
            <a:r>
              <a:rPr lang="en-US" dirty="0" err="1"/>
              <a:t>synuclein</a:t>
            </a:r>
            <a:r>
              <a:rPr lang="en-US" dirty="0"/>
              <a:t> deposition supersedes cell loss as evidence of degeneration, its actual role in the degenerative process remains unknown.</a:t>
            </a:r>
          </a:p>
          <a:p>
            <a:endParaRPr lang="en-US" dirty="0"/>
          </a:p>
        </p:txBody>
      </p:sp>
    </p:spTree>
    <p:extLst>
      <p:ext uri="{BB962C8B-B14F-4D97-AF65-F5344CB8AC3E}">
        <p14:creationId xmlns:p14="http://schemas.microsoft.com/office/powerpoint/2010/main" val="429238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Diffuse </a:t>
            </a:r>
            <a:r>
              <a:rPr lang="en-US" sz="2800" dirty="0" err="1"/>
              <a:t>Lewy</a:t>
            </a:r>
            <a:r>
              <a:rPr lang="en-US" sz="2800" dirty="0"/>
              <a:t> body disease with spongiform change in the </a:t>
            </a:r>
            <a:r>
              <a:rPr lang="en-US" sz="2800" dirty="0" err="1"/>
              <a:t>parahippocampal</a:t>
            </a:r>
            <a:r>
              <a:rPr lang="en-US" sz="2800" dirty="0"/>
              <a:t> gyrus </a:t>
            </a:r>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555680" y="1600200"/>
            <a:ext cx="60326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040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Lewy</a:t>
            </a:r>
            <a:r>
              <a:rPr lang="en-US" dirty="0"/>
              <a:t> Bodies</a:t>
            </a:r>
          </a:p>
        </p:txBody>
      </p:sp>
      <p:sp>
        <p:nvSpPr>
          <p:cNvPr id="3" name="Content Placeholder 2"/>
          <p:cNvSpPr>
            <a:spLocks noGrp="1"/>
          </p:cNvSpPr>
          <p:nvPr>
            <p:ph idx="1"/>
          </p:nvPr>
        </p:nvSpPr>
        <p:spPr>
          <a:xfrm>
            <a:off x="76200" y="1371600"/>
            <a:ext cx="2438400" cy="5181600"/>
          </a:xfrm>
        </p:spPr>
        <p:txBody>
          <a:bodyPr>
            <a:normAutofit fontScale="92500" lnSpcReduction="10000"/>
          </a:bodyPr>
          <a:lstStyle/>
          <a:p>
            <a:r>
              <a:rPr lang="en-US" dirty="0"/>
              <a:t>Intraneuronal cytoplasmic spherical inclusions</a:t>
            </a:r>
          </a:p>
          <a:p>
            <a:r>
              <a:rPr lang="en-US" dirty="0" err="1" smtClean="0"/>
              <a:t>Hyalin</a:t>
            </a:r>
            <a:r>
              <a:rPr lang="en-US" dirty="0" smtClean="0"/>
              <a:t> </a:t>
            </a:r>
            <a:r>
              <a:rPr lang="en-US" dirty="0"/>
              <a:t>eosinophilic cores surrounded by pale haloes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1600200"/>
            <a:ext cx="6246817" cy="413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0" y="6019800"/>
            <a:ext cx="5943600" cy="369332"/>
          </a:xfrm>
          <a:prstGeom prst="rect">
            <a:avLst/>
          </a:prstGeom>
        </p:spPr>
        <p:txBody>
          <a:bodyPr wrap="square">
            <a:spAutoFit/>
          </a:bodyPr>
          <a:lstStyle/>
          <a:p>
            <a:r>
              <a:rPr lang="en-US" dirty="0"/>
              <a:t>Two neurons of the substantia </a:t>
            </a:r>
            <a:r>
              <a:rPr lang="en-US" dirty="0" err="1"/>
              <a:t>nigra</a:t>
            </a:r>
            <a:r>
              <a:rPr lang="en-US" dirty="0"/>
              <a:t> containing </a:t>
            </a:r>
            <a:r>
              <a:rPr lang="en-US" dirty="0" err="1"/>
              <a:t>Lewy</a:t>
            </a:r>
            <a:r>
              <a:rPr lang="en-US" dirty="0"/>
              <a:t> bodies </a:t>
            </a:r>
          </a:p>
        </p:txBody>
      </p:sp>
    </p:spTree>
    <p:extLst>
      <p:ext uri="{BB962C8B-B14F-4D97-AF65-F5344CB8AC3E}">
        <p14:creationId xmlns:p14="http://schemas.microsoft.com/office/powerpoint/2010/main" val="2490670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Cortical </a:t>
            </a:r>
            <a:r>
              <a:rPr lang="en-US" sz="2800" dirty="0" err="1"/>
              <a:t>Lewy</a:t>
            </a:r>
            <a:r>
              <a:rPr lang="en-US" sz="2800" dirty="0"/>
              <a:t> body in the superior temporal gyrus: B, α-</a:t>
            </a:r>
            <a:r>
              <a:rPr lang="en-US" sz="2800" dirty="0" err="1"/>
              <a:t>Synuclein</a:t>
            </a:r>
            <a:r>
              <a:rPr lang="en-US" sz="2800" dirty="0"/>
              <a:t>–</a:t>
            </a:r>
            <a:r>
              <a:rPr lang="en-US" sz="2800" dirty="0" err="1"/>
              <a:t>immunostained</a:t>
            </a:r>
            <a:r>
              <a:rPr lang="en-US" sz="2800" dirty="0"/>
              <a:t> cortical </a:t>
            </a:r>
            <a:r>
              <a:rPr lang="en-US" sz="2800" dirty="0" err="1"/>
              <a:t>Lewy</a:t>
            </a:r>
            <a:r>
              <a:rPr lang="en-US" sz="2800" dirty="0"/>
              <a:t> bodies.</a:t>
            </a:r>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16366" y="1600200"/>
            <a:ext cx="69112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90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a:xfrm>
            <a:off x="457200" y="1600200"/>
            <a:ext cx="6324600" cy="4724400"/>
          </a:xfrm>
        </p:spPr>
        <p:txBody>
          <a:bodyPr>
            <a:noAutofit/>
          </a:bodyPr>
          <a:lstStyle/>
          <a:p>
            <a:r>
              <a:rPr lang="en-US" sz="2800" dirty="0"/>
              <a:t>Genetics:</a:t>
            </a:r>
          </a:p>
          <a:p>
            <a:pPr lvl="1"/>
            <a:r>
              <a:rPr lang="en-US" sz="2400" dirty="0"/>
              <a:t>Late onset dementia (&gt;60) is polygenic</a:t>
            </a:r>
          </a:p>
          <a:p>
            <a:pPr lvl="2"/>
            <a:r>
              <a:rPr lang="en-US" sz="2000" dirty="0"/>
              <a:t>+ Apolipoprotein E gene </a:t>
            </a:r>
            <a:r>
              <a:rPr lang="en-US" sz="2000" dirty="0">
                <a:sym typeface="Wingdings" panose="05000000000000000000" pitchFamily="2" charset="2"/>
              </a:rPr>
              <a:t> ?aggregation/clearance of A</a:t>
            </a:r>
            <a:r>
              <a:rPr lang="el-GR" sz="2000" dirty="0">
                <a:sym typeface="Wingdings" panose="05000000000000000000" pitchFamily="2" charset="2"/>
              </a:rPr>
              <a:t>β</a:t>
            </a:r>
            <a:r>
              <a:rPr lang="en-US" sz="2000" dirty="0">
                <a:sym typeface="Wingdings" panose="05000000000000000000" pitchFamily="2" charset="2"/>
              </a:rPr>
              <a:t>  earlier age of onset</a:t>
            </a:r>
          </a:p>
          <a:p>
            <a:pPr lvl="2"/>
            <a:r>
              <a:rPr lang="en-US" sz="2000" dirty="0">
                <a:sym typeface="Wingdings" panose="05000000000000000000" pitchFamily="2" charset="2"/>
              </a:rPr>
              <a:t>Two copies of APOE E4 allele  8-12 x increased odds, while one copy is 2-3x increased odds of developing AD</a:t>
            </a:r>
            <a:endParaRPr lang="en-US" sz="2000" dirty="0"/>
          </a:p>
          <a:p>
            <a:pPr lvl="1"/>
            <a:r>
              <a:rPr lang="en-US" sz="2400" dirty="0"/>
              <a:t>Familial AD = autosomal dominant, highly penetrant</a:t>
            </a:r>
          </a:p>
          <a:p>
            <a:pPr lvl="2"/>
            <a:r>
              <a:rPr lang="en-US" sz="2000" dirty="0"/>
              <a:t>Onset &lt; 60 years old</a:t>
            </a:r>
          </a:p>
          <a:p>
            <a:pPr lvl="2"/>
            <a:r>
              <a:rPr lang="en-US" sz="2000" dirty="0"/>
              <a:t>3 genes: </a:t>
            </a:r>
            <a:r>
              <a:rPr lang="en-US" sz="2000" b="1" dirty="0"/>
              <a:t>presenilin-1 (MC), presenilin-2, amyloid precursor protein</a:t>
            </a:r>
          </a:p>
          <a:p>
            <a:pPr marL="457200" lvl="1" indent="0">
              <a:buNone/>
            </a:pPr>
            <a:endParaRPr lang="en-US" sz="2400" dirty="0"/>
          </a:p>
        </p:txBody>
      </p:sp>
      <p:sp>
        <p:nvSpPr>
          <p:cNvPr id="4" name="Rectangle 3"/>
          <p:cNvSpPr/>
          <p:nvPr/>
        </p:nvSpPr>
        <p:spPr>
          <a:xfrm>
            <a:off x="6781800" y="1981200"/>
            <a:ext cx="2286000" cy="1754326"/>
          </a:xfrm>
          <a:prstGeom prst="rect">
            <a:avLst/>
          </a:prstGeom>
        </p:spPr>
        <p:txBody>
          <a:bodyPr wrap="square">
            <a:spAutoFit/>
          </a:bodyPr>
          <a:lstStyle/>
          <a:p>
            <a:r>
              <a:rPr lang="en-US" dirty="0"/>
              <a:t>RITE Review:</a:t>
            </a:r>
          </a:p>
          <a:p>
            <a:pPr marL="285750" indent="-285750">
              <a:buFont typeface="Arial" panose="020B0604020202020204" pitchFamily="34" charset="0"/>
              <a:buChar char="•"/>
            </a:pPr>
            <a:r>
              <a:rPr lang="en-US" dirty="0"/>
              <a:t>APOE on Ch 19</a:t>
            </a:r>
          </a:p>
          <a:p>
            <a:pPr marL="285750" indent="-285750">
              <a:buFont typeface="Arial" panose="020B0604020202020204" pitchFamily="34" charset="0"/>
              <a:buChar char="•"/>
            </a:pPr>
            <a:r>
              <a:rPr lang="en-US" dirty="0" err="1"/>
              <a:t>Presenilin</a:t>
            </a:r>
            <a:r>
              <a:rPr lang="en-US" dirty="0"/>
              <a:t> on Ch 14</a:t>
            </a:r>
          </a:p>
          <a:p>
            <a:pPr marL="285750" indent="-285750">
              <a:buFont typeface="Arial" panose="020B0604020202020204" pitchFamily="34" charset="0"/>
              <a:buChar char="•"/>
            </a:pPr>
            <a:r>
              <a:rPr lang="en-US" dirty="0"/>
              <a:t>Down syndrome patients develop AD before age 50.</a:t>
            </a:r>
          </a:p>
        </p:txBody>
      </p:sp>
    </p:spTree>
    <p:extLst>
      <p:ext uri="{BB962C8B-B14F-4D97-AF65-F5344CB8AC3E}">
        <p14:creationId xmlns:p14="http://schemas.microsoft.com/office/powerpoint/2010/main" val="2753306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Lewy Bodies</a:t>
            </a:r>
          </a:p>
        </p:txBody>
      </p:sp>
      <p:sp>
        <p:nvSpPr>
          <p:cNvPr id="3" name="Content Placeholder 2"/>
          <p:cNvSpPr>
            <a:spLocks noGrp="1"/>
          </p:cNvSpPr>
          <p:nvPr>
            <p:ph idx="1"/>
          </p:nvPr>
        </p:nvSpPr>
        <p:spPr>
          <a:xfrm>
            <a:off x="457200" y="1752600"/>
            <a:ext cx="8229600" cy="4525963"/>
          </a:xfrm>
        </p:spPr>
        <p:txBody>
          <a:bodyPr/>
          <a:lstStyle/>
          <a:p>
            <a:endParaRPr lang="en-US"/>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50774" y="2216313"/>
            <a:ext cx="4355662" cy="371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Jen\Desktop\RITE 2012 booklet\008.jpg"/>
          <p:cNvPicPr>
            <a:picLocks noChangeAspect="1" noChangeArrowheads="1"/>
          </p:cNvPicPr>
          <p:nvPr/>
        </p:nvPicPr>
        <p:blipFill>
          <a:blip r:embed="rId3" cstate="print"/>
          <a:srcRect l="22549" t="53468" r="20588" b="16590"/>
          <a:stretch>
            <a:fillRect/>
          </a:stretch>
        </p:blipFill>
        <p:spPr bwMode="auto">
          <a:xfrm>
            <a:off x="-46606" y="2133600"/>
            <a:ext cx="4800600" cy="3476297"/>
          </a:xfrm>
          <a:prstGeom prst="rect">
            <a:avLst/>
          </a:prstGeom>
          <a:noFill/>
        </p:spPr>
      </p:pic>
    </p:spTree>
    <p:extLst>
      <p:ext uri="{BB962C8B-B14F-4D97-AF65-F5344CB8AC3E}">
        <p14:creationId xmlns:p14="http://schemas.microsoft.com/office/powerpoint/2010/main" val="262287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System Atrophy</a:t>
            </a:r>
          </a:p>
        </p:txBody>
      </p:sp>
      <p:sp>
        <p:nvSpPr>
          <p:cNvPr id="3" name="Content Placeholder 2"/>
          <p:cNvSpPr>
            <a:spLocks noGrp="1"/>
          </p:cNvSpPr>
          <p:nvPr>
            <p:ph idx="1"/>
          </p:nvPr>
        </p:nvSpPr>
        <p:spPr>
          <a:xfrm>
            <a:off x="533400" y="1600200"/>
            <a:ext cx="8305800" cy="3962400"/>
          </a:xfrm>
        </p:spPr>
        <p:txBody>
          <a:bodyPr>
            <a:normAutofit fontScale="70000" lnSpcReduction="20000"/>
          </a:bodyPr>
          <a:lstStyle/>
          <a:p>
            <a:r>
              <a:rPr lang="en-US" dirty="0"/>
              <a:t>AKA: shy-</a:t>
            </a:r>
            <a:r>
              <a:rPr lang="en-US" dirty="0" err="1"/>
              <a:t>drager</a:t>
            </a:r>
            <a:r>
              <a:rPr lang="en-US" dirty="0"/>
              <a:t>, </a:t>
            </a:r>
            <a:r>
              <a:rPr lang="en-US" dirty="0" err="1"/>
              <a:t>olivopontocerebellar</a:t>
            </a:r>
            <a:r>
              <a:rPr lang="en-US" dirty="0"/>
              <a:t> atrophy, </a:t>
            </a:r>
            <a:r>
              <a:rPr lang="en-US" dirty="0" err="1"/>
              <a:t>striatonigral</a:t>
            </a:r>
            <a:r>
              <a:rPr lang="en-US" dirty="0"/>
              <a:t> </a:t>
            </a:r>
            <a:r>
              <a:rPr lang="en-US" dirty="0" smtClean="0"/>
              <a:t>degeneration</a:t>
            </a:r>
            <a:endParaRPr lang="en-US" dirty="0"/>
          </a:p>
          <a:p>
            <a:endParaRPr lang="en-US" dirty="0"/>
          </a:p>
          <a:p>
            <a:r>
              <a:rPr lang="en-US" dirty="0"/>
              <a:t>Exam: Parkinsonism, cerebellar dysfunction, pyramidal tract signs, </a:t>
            </a:r>
            <a:r>
              <a:rPr lang="en-US" b="1" dirty="0"/>
              <a:t>autonomic dysfunction</a:t>
            </a:r>
            <a:endParaRPr lang="en-US" dirty="0"/>
          </a:p>
          <a:p>
            <a:pPr marL="0" indent="0">
              <a:buNone/>
            </a:pPr>
            <a:endParaRPr lang="en-US" sz="2100" dirty="0"/>
          </a:p>
          <a:p>
            <a:r>
              <a:rPr lang="en-US" dirty="0"/>
              <a:t>Sporadic</a:t>
            </a:r>
          </a:p>
          <a:p>
            <a:r>
              <a:rPr lang="en-US" dirty="0"/>
              <a:t>Onset in 6</a:t>
            </a:r>
            <a:r>
              <a:rPr lang="en-US" baseline="30000" dirty="0"/>
              <a:t>th</a:t>
            </a:r>
            <a:r>
              <a:rPr lang="en-US" dirty="0"/>
              <a:t> decade, M &gt; F</a:t>
            </a:r>
          </a:p>
          <a:p>
            <a:endParaRPr lang="en-US" sz="1800" dirty="0"/>
          </a:p>
          <a:p>
            <a:r>
              <a:rPr lang="en-US" dirty="0"/>
              <a:t>Two groups</a:t>
            </a:r>
          </a:p>
          <a:p>
            <a:pPr lvl="1"/>
            <a:r>
              <a:rPr lang="en-US" dirty="0"/>
              <a:t>MSA-P (parkinsonian predominant) – 80%</a:t>
            </a:r>
          </a:p>
          <a:p>
            <a:pPr lvl="1"/>
            <a:r>
              <a:rPr lang="en-US" dirty="0"/>
              <a:t>MSA-C (cerebellar predominant)</a:t>
            </a:r>
          </a:p>
          <a:p>
            <a:pPr marL="457200" lvl="1" indent="0">
              <a:buNone/>
            </a:pPr>
            <a:endParaRPr lang="en-US" dirty="0"/>
          </a:p>
        </p:txBody>
      </p:sp>
    </p:spTree>
    <p:extLst>
      <p:ext uri="{BB962C8B-B14F-4D97-AF65-F5344CB8AC3E}">
        <p14:creationId xmlns:p14="http://schemas.microsoft.com/office/powerpoint/2010/main" val="1269535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175379" cy="4953000"/>
          </a:xfrm>
        </p:spPr>
        <p:txBody>
          <a:bodyPr>
            <a:noAutofit/>
          </a:bodyPr>
          <a:lstStyle/>
          <a:p>
            <a:r>
              <a:rPr lang="en-US" dirty="0"/>
              <a:t>MSA-C</a:t>
            </a:r>
            <a:r>
              <a:rPr lang="en-US" sz="3200" dirty="0"/>
              <a:t/>
            </a:r>
            <a:br>
              <a:rPr lang="en-US" sz="3200" dirty="0"/>
            </a:br>
            <a:r>
              <a:rPr lang="en-US" sz="3200" dirty="0"/>
              <a:t/>
            </a:r>
            <a:br>
              <a:rPr lang="en-US" sz="3200" dirty="0"/>
            </a:br>
            <a:r>
              <a:rPr lang="en-US" sz="3200" dirty="0"/>
              <a:t>Atrophy of middle cerebellar peduncle, cerebellum and pontine atrophy</a:t>
            </a:r>
            <a:br>
              <a:rPr lang="en-US" sz="3200" dirty="0"/>
            </a:br>
            <a:r>
              <a:rPr lang="en-US" sz="3200" dirty="0"/>
              <a:t/>
            </a:r>
            <a:br>
              <a:rPr lang="en-US" sz="3200" dirty="0"/>
            </a:br>
            <a:endParaRPr lang="en-US" sz="3200" dirty="0"/>
          </a:p>
        </p:txBody>
      </p:sp>
      <p:pic>
        <p:nvPicPr>
          <p:cNvPr id="5" name="Picture 2" descr="C:\Users\Jen\Desktop\RITE 2013 booklet\IMG_0361.JPG"/>
          <p:cNvPicPr>
            <a:picLocks noChangeAspect="1" noChangeArrowheads="1"/>
          </p:cNvPicPr>
          <p:nvPr/>
        </p:nvPicPr>
        <p:blipFill>
          <a:blip r:embed="rId3" cstate="print">
            <a:lum bright="20000"/>
          </a:blip>
          <a:srcRect l="18868" t="13024" r="5660" b="3957"/>
          <a:stretch>
            <a:fillRect/>
          </a:stretch>
        </p:blipFill>
        <p:spPr bwMode="auto">
          <a:xfrm>
            <a:off x="3403979" y="1505743"/>
            <a:ext cx="5715000" cy="4714875"/>
          </a:xfrm>
          <a:prstGeom prst="rect">
            <a:avLst/>
          </a:prstGeom>
          <a:noFill/>
        </p:spPr>
      </p:pic>
    </p:spTree>
    <p:extLst>
      <p:ext uri="{BB962C8B-B14F-4D97-AF65-F5344CB8AC3E}">
        <p14:creationId xmlns:p14="http://schemas.microsoft.com/office/powerpoint/2010/main" val="242809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657600" cy="4678362"/>
          </a:xfrm>
        </p:spPr>
        <p:txBody>
          <a:bodyPr>
            <a:noAutofit/>
          </a:bodyPr>
          <a:lstStyle/>
          <a:p>
            <a:r>
              <a:rPr lang="en-US" dirty="0"/>
              <a:t>MSA-P</a:t>
            </a:r>
            <a:r>
              <a:rPr lang="en-US" sz="3200" dirty="0"/>
              <a:t/>
            </a:r>
            <a:br>
              <a:rPr lang="en-US" sz="3200" dirty="0"/>
            </a:br>
            <a:r>
              <a:rPr lang="en-US" sz="3200" dirty="0"/>
              <a:t/>
            </a:r>
            <a:br>
              <a:rPr lang="en-US" sz="3200" dirty="0"/>
            </a:br>
            <a:r>
              <a:rPr lang="en-US" sz="3200" dirty="0"/>
              <a:t>A horizontal slice of brain shows brown discoloration and atrophy of the putamen bilaterally. </a:t>
            </a:r>
            <a:br>
              <a:rPr lang="en-US" sz="3200" dirty="0"/>
            </a:br>
            <a:endParaRPr lang="en-US" sz="3200" dirty="0"/>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962400" y="-3048"/>
            <a:ext cx="5190744" cy="692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385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3810000" cy="1173162"/>
          </a:xfrm>
        </p:spPr>
        <p:txBody>
          <a:bodyPr>
            <a:normAutofit fontScale="90000"/>
          </a:bodyPr>
          <a:lstStyle/>
          <a:p>
            <a:r>
              <a:rPr lang="en-US" dirty="0"/>
              <a:t>“Hot Cross Bun”</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9099"/>
            <a:ext cx="4876800" cy="659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838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System Atrophy</a:t>
            </a:r>
          </a:p>
        </p:txBody>
      </p:sp>
      <p:sp>
        <p:nvSpPr>
          <p:cNvPr id="3" name="Content Placeholder 2"/>
          <p:cNvSpPr>
            <a:spLocks noGrp="1"/>
          </p:cNvSpPr>
          <p:nvPr>
            <p:ph idx="1"/>
          </p:nvPr>
        </p:nvSpPr>
        <p:spPr>
          <a:xfrm>
            <a:off x="152400" y="1600200"/>
            <a:ext cx="3048000" cy="4525963"/>
          </a:xfrm>
        </p:spPr>
        <p:txBody>
          <a:bodyPr>
            <a:normAutofit/>
          </a:bodyPr>
          <a:lstStyle/>
          <a:p>
            <a:r>
              <a:rPr lang="en-US" sz="2800" dirty="0"/>
              <a:t>Degeneration of </a:t>
            </a:r>
            <a:r>
              <a:rPr lang="en-US" sz="2800" dirty="0" err="1"/>
              <a:t>striato-nigral</a:t>
            </a:r>
            <a:r>
              <a:rPr lang="en-US" sz="2800" dirty="0"/>
              <a:t>, </a:t>
            </a:r>
            <a:r>
              <a:rPr lang="en-US" sz="2800" dirty="0" err="1"/>
              <a:t>olivoponto</a:t>
            </a:r>
            <a:r>
              <a:rPr lang="en-US" sz="2800" dirty="0"/>
              <a:t>-cerebellar structures </a:t>
            </a:r>
          </a:p>
          <a:p>
            <a:r>
              <a:rPr lang="el-GR" sz="2800" dirty="0"/>
              <a:t>α</a:t>
            </a:r>
            <a:r>
              <a:rPr lang="en-US" sz="2800" dirty="0"/>
              <a:t>-</a:t>
            </a:r>
            <a:r>
              <a:rPr lang="en-US" sz="2800" dirty="0" err="1"/>
              <a:t>synuclein</a:t>
            </a:r>
            <a:r>
              <a:rPr lang="en-US" sz="2800" dirty="0"/>
              <a:t> </a:t>
            </a:r>
            <a:r>
              <a:rPr lang="en-US" sz="2800" dirty="0" err="1"/>
              <a:t>immunoreactive</a:t>
            </a:r>
            <a:r>
              <a:rPr lang="en-US" sz="2800" dirty="0"/>
              <a:t> glial cytoplasmic inclusions        </a:t>
            </a:r>
            <a:r>
              <a:rPr lang="en-US" sz="2800" dirty="0">
                <a:sym typeface="Wingdings" panose="05000000000000000000" pitchFamily="2" charset="2"/>
              </a:rPr>
              <a:t></a:t>
            </a:r>
            <a:endParaRPr lang="en-US" sz="2800"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5800" y="1905000"/>
            <a:ext cx="5480050" cy="411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314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Multiple system atrophy: α-</a:t>
            </a:r>
            <a:r>
              <a:rPr lang="en-US" sz="3200" dirty="0" err="1"/>
              <a:t>synuclein</a:t>
            </a:r>
            <a:r>
              <a:rPr lang="en-US" sz="3200" dirty="0"/>
              <a:t>–</a:t>
            </a:r>
            <a:r>
              <a:rPr lang="en-US" sz="3200" dirty="0" err="1"/>
              <a:t>immunoreactive</a:t>
            </a:r>
            <a:r>
              <a:rPr lang="en-US" sz="3200" dirty="0"/>
              <a:t> glial cytoplasmic inclusions.  </a:t>
            </a:r>
          </a:p>
        </p:txBody>
      </p:sp>
      <p:pic>
        <p:nvPicPr>
          <p:cNvPr id="1024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582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Multiple system atrophy: α-</a:t>
            </a:r>
            <a:r>
              <a:rPr lang="en-US" sz="3200" dirty="0" err="1"/>
              <a:t>synuclein</a:t>
            </a:r>
            <a:r>
              <a:rPr lang="en-US" sz="3200" dirty="0"/>
              <a:t>–</a:t>
            </a:r>
            <a:r>
              <a:rPr lang="en-US" sz="3200" dirty="0" err="1"/>
              <a:t>immunoreactive</a:t>
            </a:r>
            <a:r>
              <a:rPr lang="en-US" sz="3200" dirty="0"/>
              <a:t> glial cytoplasmic inclusions. </a:t>
            </a:r>
          </a:p>
        </p:txBody>
      </p:sp>
      <p:pic>
        <p:nvPicPr>
          <p:cNvPr id="1126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559496" y="1600200"/>
            <a:ext cx="602500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156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MSA—P. </a:t>
            </a:r>
            <a:br>
              <a:rPr lang="en-US" sz="2800" dirty="0"/>
            </a:br>
            <a:r>
              <a:rPr lang="en-US" sz="2800" dirty="0"/>
              <a:t>Neuronal loss and </a:t>
            </a:r>
            <a:r>
              <a:rPr lang="en-US" sz="2800" dirty="0" err="1"/>
              <a:t>astrocytosis</a:t>
            </a:r>
            <a:r>
              <a:rPr lang="en-US" sz="2800" dirty="0"/>
              <a:t> of the putamen</a:t>
            </a:r>
          </a:p>
        </p:txBody>
      </p:sp>
      <p:pic>
        <p:nvPicPr>
          <p:cNvPr id="819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555680" y="1600200"/>
            <a:ext cx="60326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328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t>Parkinson’s Disease</a:t>
            </a:r>
          </a:p>
        </p:txBody>
      </p:sp>
      <p:sp>
        <p:nvSpPr>
          <p:cNvPr id="3" name="Content Placeholder 2"/>
          <p:cNvSpPr>
            <a:spLocks noGrp="1"/>
          </p:cNvSpPr>
          <p:nvPr>
            <p:ph idx="1"/>
          </p:nvPr>
        </p:nvSpPr>
        <p:spPr>
          <a:xfrm>
            <a:off x="457200" y="1447800"/>
            <a:ext cx="8229600" cy="4525963"/>
          </a:xfrm>
        </p:spPr>
        <p:txBody>
          <a:bodyPr/>
          <a:lstStyle/>
          <a:p>
            <a:r>
              <a:rPr lang="en-US" dirty="0"/>
              <a:t>Bradykinesia/</a:t>
            </a:r>
            <a:r>
              <a:rPr lang="en-US" dirty="0" err="1"/>
              <a:t>akinesia</a:t>
            </a:r>
            <a:r>
              <a:rPr lang="en-US" dirty="0"/>
              <a:t> + rigidity + resting tremor</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2438794"/>
            <a:ext cx="5715000" cy="429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72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 y="609600"/>
            <a:ext cx="4578756" cy="592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609600"/>
            <a:ext cx="4572000" cy="59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79146" y="95224"/>
            <a:ext cx="2585708" cy="523220"/>
          </a:xfrm>
          <a:prstGeom prst="rect">
            <a:avLst/>
          </a:prstGeom>
          <a:noFill/>
        </p:spPr>
        <p:txBody>
          <a:bodyPr wrap="none" rtlCol="0">
            <a:spAutoFit/>
          </a:bodyPr>
          <a:lstStyle/>
          <a:p>
            <a:pPr algn="ctr"/>
            <a:r>
              <a:rPr lang="en-US" sz="2800" b="1" dirty="0"/>
              <a:t>Gross Pathology</a:t>
            </a:r>
          </a:p>
        </p:txBody>
      </p:sp>
    </p:spTree>
    <p:extLst>
      <p:ext uri="{BB962C8B-B14F-4D97-AF65-F5344CB8AC3E}">
        <p14:creationId xmlns:p14="http://schemas.microsoft.com/office/powerpoint/2010/main" val="3757618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Parkinson’s Disease</a:t>
            </a:r>
          </a:p>
        </p:txBody>
      </p:sp>
      <p:sp>
        <p:nvSpPr>
          <p:cNvPr id="3" name="Content Placeholder 2"/>
          <p:cNvSpPr>
            <a:spLocks noGrp="1"/>
          </p:cNvSpPr>
          <p:nvPr>
            <p:ph idx="1"/>
          </p:nvPr>
        </p:nvSpPr>
        <p:spPr>
          <a:xfrm>
            <a:off x="457200" y="1219200"/>
            <a:ext cx="8229600" cy="4525963"/>
          </a:xfrm>
        </p:spPr>
        <p:txBody>
          <a:bodyPr/>
          <a:lstStyle/>
          <a:p>
            <a:r>
              <a:rPr lang="en-US" dirty="0"/>
              <a:t>Gross findings: </a:t>
            </a:r>
          </a:p>
          <a:p>
            <a:pPr lvl="1"/>
            <a:r>
              <a:rPr lang="en-US" dirty="0"/>
              <a:t>Pallor of </a:t>
            </a:r>
            <a:r>
              <a:rPr lang="en-US" dirty="0" err="1"/>
              <a:t>substania</a:t>
            </a:r>
            <a:r>
              <a:rPr lang="en-US" dirty="0"/>
              <a:t> </a:t>
            </a:r>
            <a:r>
              <a:rPr lang="en-US" dirty="0" err="1"/>
              <a:t>nigra</a:t>
            </a:r>
            <a:r>
              <a:rPr lang="en-US" dirty="0"/>
              <a:t>, locus </a:t>
            </a:r>
            <a:r>
              <a:rPr lang="en-US" dirty="0" err="1"/>
              <a:t>ceruleus</a:t>
            </a:r>
            <a:endParaRPr lang="en-US" dirty="0"/>
          </a:p>
          <a:p>
            <a:pPr lvl="1"/>
            <a:r>
              <a:rPr lang="en-US" dirty="0"/>
              <a:t>+/- slight cortical atrophy, ventricular dilation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r="49714" b="-900"/>
          <a:stretch/>
        </p:blipFill>
        <p:spPr bwMode="auto">
          <a:xfrm>
            <a:off x="1543088" y="2820848"/>
            <a:ext cx="2514600" cy="388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3482181"/>
            <a:ext cx="3804544" cy="296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219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276600" cy="5668962"/>
          </a:xfrm>
        </p:spPr>
        <p:txBody>
          <a:bodyPr>
            <a:normAutofit fontScale="90000"/>
          </a:bodyPr>
          <a:lstStyle/>
          <a:p>
            <a:r>
              <a:rPr lang="en-US" dirty="0"/>
              <a:t>Parkinson’s Disease</a:t>
            </a:r>
            <a:br>
              <a:rPr lang="en-US" dirty="0"/>
            </a:br>
            <a:r>
              <a:rPr lang="en-US" dirty="0"/>
              <a:t/>
            </a:r>
            <a:br>
              <a:rPr lang="en-US" dirty="0"/>
            </a:br>
            <a:r>
              <a:rPr lang="en-US" sz="2700" dirty="0"/>
              <a:t>A) Normal density of pigmented neurons in SN</a:t>
            </a:r>
            <a:br>
              <a:rPr lang="en-US" sz="2700" dirty="0"/>
            </a:br>
            <a:r>
              <a:rPr lang="en-US" sz="2700" dirty="0"/>
              <a:t/>
            </a:r>
            <a:br>
              <a:rPr lang="en-US" sz="2700" dirty="0"/>
            </a:br>
            <a:r>
              <a:rPr lang="en-US" sz="2700" dirty="0"/>
              <a:t/>
            </a:r>
            <a:br>
              <a:rPr lang="en-US" sz="2700" dirty="0"/>
            </a:br>
            <a:r>
              <a:rPr lang="en-US" sz="2700" dirty="0"/>
              <a:t>B) Decreased density of pigmented neurons in PD; *pigment-laden macrophages</a:t>
            </a:r>
            <a:r>
              <a:rPr lang="en-US" dirty="0"/>
              <a:t/>
            </a:r>
            <a:br>
              <a:rPr lang="en-US" dirty="0"/>
            </a:br>
            <a:r>
              <a:rPr lang="en-US" dirty="0"/>
              <a:t/>
            </a:r>
            <a:br>
              <a:rPr lang="en-US" dirty="0"/>
            </a:br>
            <a:endParaRPr lang="en-US"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187952" y="152400"/>
            <a:ext cx="4953000" cy="330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3483864"/>
            <a:ext cx="508166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228600"/>
            <a:ext cx="304800" cy="830997"/>
          </a:xfrm>
          <a:prstGeom prst="rect">
            <a:avLst/>
          </a:prstGeom>
          <a:noFill/>
        </p:spPr>
        <p:txBody>
          <a:bodyPr wrap="square" rtlCol="0">
            <a:spAutoFit/>
          </a:bodyPr>
          <a:lstStyle/>
          <a:p>
            <a:r>
              <a:rPr lang="en-US" sz="4800" b="1" dirty="0"/>
              <a:t>A</a:t>
            </a:r>
          </a:p>
        </p:txBody>
      </p:sp>
      <p:sp>
        <p:nvSpPr>
          <p:cNvPr id="6" name="Rectangle 5"/>
          <p:cNvSpPr/>
          <p:nvPr/>
        </p:nvSpPr>
        <p:spPr>
          <a:xfrm>
            <a:off x="4343400" y="3733800"/>
            <a:ext cx="529312" cy="830997"/>
          </a:xfrm>
          <a:prstGeom prst="rect">
            <a:avLst/>
          </a:prstGeom>
        </p:spPr>
        <p:txBody>
          <a:bodyPr wrap="none">
            <a:spAutoFit/>
          </a:bodyPr>
          <a:lstStyle/>
          <a:p>
            <a:r>
              <a:rPr lang="en-US" sz="4800" b="1" dirty="0"/>
              <a:t>B</a:t>
            </a:r>
          </a:p>
        </p:txBody>
      </p:sp>
    </p:spTree>
    <p:extLst>
      <p:ext uri="{BB962C8B-B14F-4D97-AF65-F5344CB8AC3E}">
        <p14:creationId xmlns:p14="http://schemas.microsoft.com/office/powerpoint/2010/main" val="3610200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Lewy</a:t>
            </a:r>
            <a:r>
              <a:rPr lang="en-US" sz="2800" dirty="0"/>
              <a:t> bodies in the cytoplasm of a </a:t>
            </a:r>
            <a:r>
              <a:rPr lang="en-US" sz="2800" dirty="0" err="1"/>
              <a:t>nigral</a:t>
            </a:r>
            <a:r>
              <a:rPr lang="en-US" sz="2800" dirty="0"/>
              <a:t> neuron adjacent to a neuron containing a large pale body. </a:t>
            </a:r>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157383" y="1600200"/>
            <a:ext cx="68292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107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latin typeface="Symbol" pitchFamily="18" charset="2"/>
                <a:cs typeface="Arial" pitchFamily="34" charset="0"/>
                <a:sym typeface="Symbol" pitchFamily="18" charset="2"/>
              </a:rPr>
              <a:t>a</a:t>
            </a:r>
            <a:r>
              <a:rPr lang="en-US" altLang="en-US" dirty="0">
                <a:solidFill>
                  <a:srgbClr val="000000"/>
                </a:solidFill>
                <a:latin typeface="Arial" pitchFamily="34" charset="0"/>
                <a:cs typeface="Arial" pitchFamily="34" charset="0"/>
                <a:sym typeface="Arial" pitchFamily="34" charset="0"/>
              </a:rPr>
              <a:t>-</a:t>
            </a:r>
            <a:r>
              <a:rPr lang="en-US" altLang="en-US" dirty="0" err="1">
                <a:solidFill>
                  <a:srgbClr val="000000"/>
                </a:solidFill>
                <a:latin typeface="Arial" pitchFamily="34" charset="0"/>
                <a:cs typeface="Arial" pitchFamily="34" charset="0"/>
                <a:sym typeface="Arial" pitchFamily="34" charset="0"/>
              </a:rPr>
              <a:t>synucleinopathies</a:t>
            </a:r>
            <a:r>
              <a:rPr lang="en-US" altLang="en-US" dirty="0">
                <a:solidFill>
                  <a:srgbClr val="000000"/>
                </a:solidFill>
                <a:latin typeface="Arial" pitchFamily="34" charset="0"/>
                <a:cs typeface="Arial" pitchFamily="34" charset="0"/>
                <a:sym typeface="Arial" pitchFamily="34" charset="0"/>
              </a:rPr>
              <a:t> key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Lewy bodies: Intraneuronal hyaline eosinophilic cores surrounded by pale haloes</a:t>
            </a:r>
          </a:p>
          <a:p>
            <a:r>
              <a:rPr lang="en-US" dirty="0"/>
              <a:t>MSA: </a:t>
            </a:r>
          </a:p>
          <a:p>
            <a:pPr lvl="1"/>
            <a:r>
              <a:rPr lang="en-US" dirty="0"/>
              <a:t>Macro: Atrophy of the pons and cerebellum. “Hot cross buns”</a:t>
            </a:r>
          </a:p>
          <a:p>
            <a:r>
              <a:rPr lang="en-US" dirty="0" err="1" smtClean="0"/>
              <a:t>Parkinsons</a:t>
            </a:r>
            <a:r>
              <a:rPr lang="en-US" dirty="0" smtClean="0"/>
              <a:t> </a:t>
            </a:r>
            <a:r>
              <a:rPr lang="en-US" dirty="0"/>
              <a:t>disease</a:t>
            </a:r>
          </a:p>
          <a:p>
            <a:pPr lvl="1"/>
            <a:r>
              <a:rPr lang="en-US" dirty="0"/>
              <a:t>Macro: Loss of pigment of the </a:t>
            </a:r>
            <a:r>
              <a:rPr lang="en-US" dirty="0" err="1"/>
              <a:t>substania</a:t>
            </a:r>
            <a:r>
              <a:rPr lang="en-US" dirty="0"/>
              <a:t> </a:t>
            </a:r>
            <a:r>
              <a:rPr lang="en-US" dirty="0" err="1"/>
              <a:t>nigra</a:t>
            </a:r>
            <a:endParaRPr lang="en-US" dirty="0"/>
          </a:p>
          <a:p>
            <a:pPr lvl="1"/>
            <a:r>
              <a:rPr lang="en-US" dirty="0"/>
              <a:t>Micro: Decreased density of pigmented neurons in PD, pigment-laden macrophages, Lewy bodies of nigral neurons</a:t>
            </a:r>
          </a:p>
          <a:p>
            <a:endParaRPr lang="en-US" dirty="0"/>
          </a:p>
          <a:p>
            <a:endParaRPr lang="en-US" dirty="0"/>
          </a:p>
        </p:txBody>
      </p:sp>
    </p:spTree>
    <p:extLst>
      <p:ext uri="{BB962C8B-B14F-4D97-AF65-F5344CB8AC3E}">
        <p14:creationId xmlns:p14="http://schemas.microsoft.com/office/powerpoint/2010/main" val="1916904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AutoShape 1"/>
          <p:cNvSpPr>
            <a:spLocks/>
          </p:cNvSpPr>
          <p:nvPr/>
        </p:nvSpPr>
        <p:spPr bwMode="auto">
          <a:xfrm>
            <a:off x="0" y="0"/>
            <a:ext cx="9144000" cy="6858000"/>
          </a:xfrm>
          <a:prstGeom prst="roundRect">
            <a:avLst>
              <a:gd name="adj" fmla="val 0"/>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defRPr/>
            </a:pPr>
            <a:endParaRPr lang="en-US" altLang="en-US" sz="2200">
              <a:solidFill>
                <a:srgbClr val="FFFFFF"/>
              </a:solidFill>
              <a:effectLst>
                <a:outerShdw blurRad="38100" dist="38100" dir="2700000" algn="tl">
                  <a:srgbClr val="C0C0C0"/>
                </a:outerShdw>
              </a:effectLst>
            </a:endParaRPr>
          </a:p>
        </p:txBody>
      </p:sp>
      <p:sp>
        <p:nvSpPr>
          <p:cNvPr id="68611" name="Rectangle 2"/>
          <p:cNvSpPr>
            <a:spLocks noGrp="1" noChangeArrowheads="1"/>
          </p:cNvSpPr>
          <p:nvPr>
            <p:ph type="title"/>
          </p:nvPr>
        </p:nvSpPr>
        <p:spPr>
          <a:xfrm>
            <a:off x="456531" y="274588"/>
            <a:ext cx="8229823" cy="1143000"/>
          </a:xfrm>
        </p:spPr>
        <p:txBody>
          <a:bodyPr lIns="45718" tIns="45718" rIns="45718" bIns="45718"/>
          <a:lstStyle/>
          <a:p>
            <a:pPr defTabSz="321457"/>
            <a:r>
              <a:rPr lang="en-US" altLang="en-US" sz="3500" dirty="0">
                <a:solidFill>
                  <a:srgbClr val="000000"/>
                </a:solidFill>
                <a:latin typeface="Symbol" pitchFamily="18" charset="2"/>
                <a:cs typeface="Arial" pitchFamily="34" charset="0"/>
                <a:sym typeface="Symbol" pitchFamily="18" charset="2"/>
              </a:rPr>
              <a:t>a</a:t>
            </a:r>
            <a:r>
              <a:rPr lang="en-US" altLang="en-US" sz="3500" dirty="0">
                <a:solidFill>
                  <a:srgbClr val="000000"/>
                </a:solidFill>
                <a:latin typeface="Arial" pitchFamily="34" charset="0"/>
                <a:cs typeface="Arial" pitchFamily="34" charset="0"/>
                <a:sym typeface="Arial" pitchFamily="34" charset="0"/>
              </a:rPr>
              <a:t>-</a:t>
            </a:r>
            <a:r>
              <a:rPr lang="en-US" altLang="en-US" sz="3500" dirty="0" err="1">
                <a:solidFill>
                  <a:srgbClr val="000000"/>
                </a:solidFill>
                <a:latin typeface="Arial" pitchFamily="34" charset="0"/>
                <a:cs typeface="Arial" pitchFamily="34" charset="0"/>
                <a:sym typeface="Arial" pitchFamily="34" charset="0"/>
              </a:rPr>
              <a:t>synucleinopathies</a:t>
            </a:r>
            <a:endParaRPr lang="en-US" altLang="en-US" dirty="0"/>
          </a:p>
        </p:txBody>
      </p:sp>
      <p:sp>
        <p:nvSpPr>
          <p:cNvPr id="68612" name="Rectangle 3"/>
          <p:cNvSpPr>
            <a:spLocks noGrp="1" noChangeArrowheads="1"/>
          </p:cNvSpPr>
          <p:nvPr>
            <p:ph type="body" idx="1"/>
          </p:nvPr>
        </p:nvSpPr>
        <p:spPr>
          <a:xfrm>
            <a:off x="456531" y="1599531"/>
            <a:ext cx="8229823" cy="4526235"/>
          </a:xfrm>
        </p:spPr>
        <p:txBody>
          <a:bodyPr lIns="45718" tIns="45718" rIns="45718" bIns="45718" anchor="t"/>
          <a:lstStyle/>
          <a:p>
            <a:pPr marL="331503" indent="-331503" defTabSz="321457">
              <a:spcBef>
                <a:spcPts val="492"/>
              </a:spcBef>
              <a:buFontTx/>
              <a:buChar char="•"/>
            </a:pPr>
            <a:r>
              <a:rPr lang="en-US" altLang="en-US" sz="3100" dirty="0">
                <a:solidFill>
                  <a:srgbClr val="000000"/>
                </a:solidFill>
                <a:latin typeface="Trebuchet MS" pitchFamily="34" charset="0"/>
                <a:ea typeface="Trebuchet MS" pitchFamily="34" charset="0"/>
                <a:cs typeface="Trebuchet MS" pitchFamily="34" charset="0"/>
                <a:sym typeface="Trebuchet MS" pitchFamily="34" charset="0"/>
              </a:rPr>
              <a:t>PD, DLB, MSA</a:t>
            </a:r>
          </a:p>
          <a:p>
            <a:pPr marL="593803" lvl="1" indent="-272346" defTabSz="321457">
              <a:spcBef>
                <a:spcPts val="422"/>
              </a:spcBef>
              <a:buFontTx/>
              <a:buChar char="–"/>
            </a:pP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Pathology Lewy Bodies</a:t>
            </a:r>
          </a:p>
          <a:p>
            <a:pPr marL="870614" lvl="2" indent="-227699" defTabSz="321457">
              <a:spcBef>
                <a:spcPts val="352"/>
              </a:spcBef>
              <a:buFontTx/>
              <a:buChar char="•"/>
            </a:pPr>
            <a:r>
              <a:rPr lang="en-US" altLang="en-US" sz="2400" dirty="0">
                <a:solidFill>
                  <a:srgbClr val="0000FF"/>
                </a:solidFill>
                <a:latin typeface="Trebuchet MS" pitchFamily="34" charset="0"/>
                <a:ea typeface="Trebuchet MS" pitchFamily="34" charset="0"/>
                <a:cs typeface="Trebuchet MS" pitchFamily="34" charset="0"/>
                <a:sym typeface="Trebuchet MS" pitchFamily="34" charset="0"/>
                <a:hlinkClick r:id="rId2"/>
              </a:rPr>
              <a:t>H&amp;E</a:t>
            </a:r>
            <a:endParaRPr lang="en-US" altLang="en-US" sz="2400" dirty="0">
              <a:solidFill>
                <a:srgbClr val="000000"/>
              </a:solidFill>
              <a:latin typeface="Trebuchet MS" pitchFamily="34" charset="0"/>
              <a:ea typeface="Trebuchet MS" pitchFamily="34" charset="0"/>
              <a:cs typeface="Trebuchet MS" pitchFamily="34" charset="0"/>
              <a:sym typeface="Trebuchet MS" pitchFamily="34" charset="0"/>
            </a:endParaRPr>
          </a:p>
          <a:p>
            <a:pPr marL="321457" lvl="1" indent="0" defTabSz="321457">
              <a:spcBef>
                <a:spcPts val="422"/>
              </a:spcBef>
              <a:buNone/>
            </a:pPr>
            <a:r>
              <a:rPr lang="en-US" altLang="en-US" sz="2700" dirty="0">
                <a:solidFill>
                  <a:srgbClr val="000000"/>
                </a:solidFill>
                <a:latin typeface="Symbol" pitchFamily="18" charset="2"/>
                <a:ea typeface="Trebuchet MS" pitchFamily="34" charset="0"/>
                <a:cs typeface="Trebuchet MS" pitchFamily="34" charset="0"/>
                <a:sym typeface="Symbol" pitchFamily="18" charset="2"/>
              </a:rPr>
              <a:t>a</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a:t>
            </a:r>
            <a:r>
              <a:rPr lang="en-US" altLang="en-US" sz="2700" dirty="0" err="1">
                <a:solidFill>
                  <a:srgbClr val="000000"/>
                </a:solidFill>
                <a:latin typeface="Trebuchet MS" pitchFamily="34" charset="0"/>
                <a:ea typeface="Trebuchet MS" pitchFamily="34" charset="0"/>
                <a:cs typeface="Trebuchet MS" pitchFamily="34" charset="0"/>
                <a:sym typeface="Trebuchet MS" pitchFamily="34" charset="0"/>
              </a:rPr>
              <a:t>synuclein</a:t>
            </a:r>
            <a:r>
              <a:rPr lang="en-US" altLang="en-US" sz="2700" dirty="0">
                <a:solidFill>
                  <a:srgbClr val="000000"/>
                </a:solidFill>
                <a:latin typeface="Trebuchet MS" pitchFamily="34" charset="0"/>
                <a:ea typeface="Trebuchet MS" pitchFamily="34" charset="0"/>
                <a:cs typeface="Trebuchet MS" pitchFamily="34" charset="0"/>
                <a:sym typeface="Trebuchet MS" pitchFamily="34" charset="0"/>
              </a:rPr>
              <a:t> + cytoplasmic inclusions</a:t>
            </a:r>
          </a:p>
          <a:p>
            <a:pPr marL="870614" lvl="2" indent="-227699" defTabSz="321457">
              <a:spcBef>
                <a:spcPts val="352"/>
              </a:spcBef>
              <a:buFontTx/>
              <a:buChar char="•"/>
            </a:pPr>
            <a:r>
              <a:rPr lang="en-US" altLang="en-US" sz="2400" dirty="0">
                <a:solidFill>
                  <a:srgbClr val="000000"/>
                </a:solidFill>
                <a:latin typeface="Trebuchet MS" pitchFamily="34" charset="0"/>
                <a:ea typeface="Trebuchet MS" pitchFamily="34" charset="0"/>
                <a:cs typeface="Trebuchet MS" pitchFamily="34" charset="0"/>
                <a:sym typeface="Trebuchet MS" pitchFamily="34" charset="0"/>
              </a:rPr>
              <a:t>Neurons – </a:t>
            </a:r>
            <a:r>
              <a:rPr lang="en-US" altLang="en-US" sz="2400" dirty="0">
                <a:solidFill>
                  <a:srgbClr val="0000FF"/>
                </a:solidFill>
                <a:latin typeface="Trebuchet MS" pitchFamily="34" charset="0"/>
                <a:ea typeface="Trebuchet MS" pitchFamily="34" charset="0"/>
                <a:cs typeface="Trebuchet MS" pitchFamily="34" charset="0"/>
                <a:sym typeface="Trebuchet MS" pitchFamily="34" charset="0"/>
                <a:hlinkClick r:id="rId3"/>
              </a:rPr>
              <a:t>PD</a:t>
            </a:r>
            <a:r>
              <a:rPr lang="en-US" altLang="en-US" sz="2400" dirty="0">
                <a:solidFill>
                  <a:srgbClr val="000000"/>
                </a:solidFill>
                <a:latin typeface="Trebuchet MS" pitchFamily="34" charset="0"/>
                <a:ea typeface="Trebuchet MS" pitchFamily="34" charset="0"/>
                <a:cs typeface="Trebuchet MS" pitchFamily="34" charset="0"/>
                <a:sym typeface="Trebuchet MS" pitchFamily="34" charset="0"/>
              </a:rPr>
              <a:t> and </a:t>
            </a:r>
            <a:r>
              <a:rPr lang="en-US" altLang="en-US" sz="2400" dirty="0">
                <a:solidFill>
                  <a:srgbClr val="0000FF"/>
                </a:solidFill>
                <a:latin typeface="Trebuchet MS" pitchFamily="34" charset="0"/>
                <a:ea typeface="Trebuchet MS" pitchFamily="34" charset="0"/>
                <a:cs typeface="Trebuchet MS" pitchFamily="34" charset="0"/>
                <a:sym typeface="Trebuchet MS" pitchFamily="34" charset="0"/>
                <a:hlinkClick r:id="rId4"/>
              </a:rPr>
              <a:t>DLB</a:t>
            </a:r>
            <a:endParaRPr lang="en-US" altLang="en-US" sz="2400" dirty="0">
              <a:solidFill>
                <a:srgbClr val="000000"/>
              </a:solidFill>
              <a:latin typeface="Trebuchet MS" pitchFamily="34" charset="0"/>
              <a:ea typeface="Trebuchet MS" pitchFamily="34" charset="0"/>
              <a:cs typeface="Trebuchet MS" pitchFamily="34" charset="0"/>
              <a:sym typeface="Trebuchet MS" pitchFamily="34" charset="0"/>
            </a:endParaRPr>
          </a:p>
          <a:p>
            <a:pPr marL="870614" lvl="2" indent="-227699" defTabSz="321457">
              <a:spcBef>
                <a:spcPts val="352"/>
              </a:spcBef>
              <a:buFontTx/>
              <a:buChar char="•"/>
            </a:pPr>
            <a:r>
              <a:rPr lang="en-US" altLang="en-US" sz="2400" dirty="0">
                <a:solidFill>
                  <a:srgbClr val="000000"/>
                </a:solidFill>
                <a:latin typeface="Trebuchet MS" pitchFamily="34" charset="0"/>
                <a:ea typeface="Trebuchet MS" pitchFamily="34" charset="0"/>
                <a:cs typeface="Trebuchet MS" pitchFamily="34" charset="0"/>
                <a:sym typeface="Trebuchet MS" pitchFamily="34" charset="0"/>
              </a:rPr>
              <a:t>Oligodendroglia - </a:t>
            </a:r>
            <a:r>
              <a:rPr lang="en-US" altLang="en-US" sz="2400" dirty="0">
                <a:solidFill>
                  <a:srgbClr val="0000FF"/>
                </a:solidFill>
                <a:latin typeface="Trebuchet MS" pitchFamily="34" charset="0"/>
                <a:ea typeface="Trebuchet MS" pitchFamily="34" charset="0"/>
                <a:cs typeface="Trebuchet MS" pitchFamily="34" charset="0"/>
                <a:sym typeface="Trebuchet MS" pitchFamily="34" charset="0"/>
                <a:hlinkClick r:id="rId5"/>
              </a:rPr>
              <a:t>MSA</a:t>
            </a:r>
            <a:endParaRPr lang="en-US" altLang="en-US" dirty="0"/>
          </a:p>
        </p:txBody>
      </p:sp>
    </p:spTree>
    <p:extLst>
      <p:ext uri="{BB962C8B-B14F-4D97-AF65-F5344CB8AC3E}">
        <p14:creationId xmlns:p14="http://schemas.microsoft.com/office/powerpoint/2010/main" val="612321746"/>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normAutofit/>
          </a:bodyPr>
          <a:lstStyle/>
          <a:p>
            <a:r>
              <a:rPr lang="en-US" dirty="0"/>
              <a:t>TAUOPATHY</a:t>
            </a:r>
          </a:p>
          <a:p>
            <a:pPr marL="514350" indent="-514350">
              <a:buFont typeface="+mj-lt"/>
              <a:buAutoNum type="arabicPeriod"/>
            </a:pPr>
            <a:r>
              <a:rPr lang="en-US" dirty="0" err="1"/>
              <a:t>Neuritic</a:t>
            </a:r>
            <a:r>
              <a:rPr lang="en-US" dirty="0"/>
              <a:t> plaques (A</a:t>
            </a:r>
            <a:r>
              <a:rPr lang="el-GR" dirty="0"/>
              <a:t>β</a:t>
            </a:r>
            <a:r>
              <a:rPr lang="en-US" dirty="0"/>
              <a:t> peptide) </a:t>
            </a:r>
            <a:r>
              <a:rPr lang="en-US" dirty="0">
                <a:sym typeface="Wingdings" panose="05000000000000000000" pitchFamily="2" charset="2"/>
              </a:rPr>
              <a:t> EXTRA-cellular</a:t>
            </a:r>
          </a:p>
        </p:txBody>
      </p:sp>
    </p:spTree>
    <p:extLst>
      <p:ext uri="{BB962C8B-B14F-4D97-AF65-F5344CB8AC3E}">
        <p14:creationId xmlns:p14="http://schemas.microsoft.com/office/powerpoint/2010/main" val="146895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l-GR" dirty="0">
                <a:sym typeface="Wingdings" panose="05000000000000000000" pitchFamily="2" charset="2"/>
              </a:rPr>
              <a:t>β</a:t>
            </a:r>
            <a:r>
              <a:rPr lang="en-US" dirty="0"/>
              <a:t>-amyloid-</a:t>
            </a:r>
            <a:r>
              <a:rPr lang="en-US" dirty="0" err="1"/>
              <a:t>immunostained</a:t>
            </a:r>
            <a:r>
              <a:rPr lang="en-US" dirty="0"/>
              <a:t> plaque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95412" y="1777206"/>
            <a:ext cx="63531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6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Silver stained </a:t>
            </a:r>
            <a:r>
              <a:rPr lang="en-US" dirty="0" err="1"/>
              <a:t>neuritic</a:t>
            </a:r>
            <a:r>
              <a:rPr lang="en-US" dirty="0"/>
              <a:t> plaque</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95412" y="1739106"/>
            <a:ext cx="63531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76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Silver stained </a:t>
            </a:r>
            <a:r>
              <a:rPr lang="en-US" dirty="0" err="1"/>
              <a:t>neuritic</a:t>
            </a:r>
            <a:r>
              <a:rPr lang="en-US" dirty="0"/>
              <a:t> plaque (2)</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90650" y="1777206"/>
            <a:ext cx="63627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15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18DD757D65849A8A85C002B093DC5" ma:contentTypeVersion="0" ma:contentTypeDescription="Create a new document." ma:contentTypeScope="" ma:versionID="3a0d38de62dd8080ac0c55155798e0d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C66E2A-EA7F-4620-9444-067734E65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E0B60A-AB47-40C2-90E6-FB57D9672867}">
  <ds:schemaRefs>
    <ds:schemaRef ds:uri="http://schemas.microsoft.com/sharepoint/v3/contenttype/forms"/>
  </ds:schemaRefs>
</ds:datastoreItem>
</file>

<file path=customXml/itemProps3.xml><?xml version="1.0" encoding="utf-8"?>
<ds:datastoreItem xmlns:ds="http://schemas.openxmlformats.org/officeDocument/2006/customXml" ds:itemID="{E201C678-4428-42A8-877A-C821C782253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697</TotalTime>
  <Words>4019</Words>
  <Application>Microsoft Macintosh PowerPoint</Application>
  <PresentationFormat>On-screen Show (4:3)</PresentationFormat>
  <Paragraphs>308</Paragraphs>
  <Slides>54</Slides>
  <Notes>37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Neurodegenerative Pathology: Part I</vt:lpstr>
      <vt:lpstr>Case #1</vt:lpstr>
      <vt:lpstr>Alzheimer’s disease (AD) </vt:lpstr>
      <vt:lpstr>Alzheimer’s Disease</vt:lpstr>
      <vt:lpstr>PowerPoint Presentation</vt:lpstr>
      <vt:lpstr>Alzheimer’s Disease</vt:lpstr>
      <vt:lpstr>Aβ-amyloid-immunostained plaque</vt:lpstr>
      <vt:lpstr>Silver stained neuritic plaque</vt:lpstr>
      <vt:lpstr>Silver stained neuritic plaque (2)</vt:lpstr>
      <vt:lpstr>Alzheimer’s Disease</vt:lpstr>
      <vt:lpstr>Tau-immunostained neuritic plaque</vt:lpstr>
      <vt:lpstr>NFT: Paired helical filament antibody immuno-stained </vt:lpstr>
      <vt:lpstr>Paired helical filament antibody–immunostained neurofibrillary tangles in the entorhinal cortex. Note the dense clusters in layer II. </vt:lpstr>
      <vt:lpstr>Alzheimer’s disease. Silver stained section of the CA1 sector of the hippocampus contains a moderate density of neuritic plaques and frequent neurofibrillary tangles. </vt:lpstr>
      <vt:lpstr>Alzheimer’s disease. A moderate density of neuritic and diffuse plaques and neurofibrillary tangles is seen in the neocortex (modified Bielschowsky stain). </vt:lpstr>
      <vt:lpstr>Alzheimer’s Disease</vt:lpstr>
      <vt:lpstr>Granulovacuolar degeneration in multiple hippocampal neurons. </vt:lpstr>
      <vt:lpstr>Alzheimer’s Disease</vt:lpstr>
      <vt:lpstr>Hirano body in the cytoplasm of a hippocampal neuron. </vt:lpstr>
      <vt:lpstr>Alzheimer’s Disease</vt:lpstr>
      <vt:lpstr>Cortical arteriole with amyloid deposition in the media and adventitia. </vt:lpstr>
      <vt:lpstr>Cortical arteriole exhibiting amyloid deposition within its wall. Note the characteristic splitting of the arteriolar wall (thioflavin S stain under ultraviolet light). </vt:lpstr>
      <vt:lpstr>Leptomeningeal and cortical arterioles with Aβ-amyloid deposition within their walls (Aβ-amyloid immunostain). </vt:lpstr>
      <vt:lpstr>Alzheimer’s Disease</vt:lpstr>
      <vt:lpstr>Testing for AD</vt:lpstr>
      <vt:lpstr>Tauopathies cont.</vt:lpstr>
      <vt:lpstr>Pick’s disease: Diffuse atrophy affecting the frontal, temporal, and parietal lobes but most severely involving the frontal and temporal lobes and relative sparing of the superior posterior temporal gyrus. </vt:lpstr>
      <vt:lpstr>A. Atrophy of the temporal lobe with sparing of the superior temporal gyrus B. Rounded intracytoplasmic inclusions aka “Pick Bodies” </vt:lpstr>
      <vt:lpstr>Modified Bielschowsky–stained section of the dentate granular cell layer of the hippocampus showing numerous Pick bodies in the cytoplasm of the dentate neurons. </vt:lpstr>
      <vt:lpstr>PHF-immunostained Pick body in the temporal cortex. </vt:lpstr>
      <vt:lpstr>Picks disease</vt:lpstr>
      <vt:lpstr>Tauopathy Key points</vt:lpstr>
      <vt:lpstr>Tauopathies</vt:lpstr>
      <vt:lpstr>Case #2</vt:lpstr>
      <vt:lpstr>Lewy Body Dementia</vt:lpstr>
      <vt:lpstr>Pathology:</vt:lpstr>
      <vt:lpstr>Diffuse Lewy body disease with spongiform change in the parahippocampal gyrus </vt:lpstr>
      <vt:lpstr>Lewy Bodies</vt:lpstr>
      <vt:lpstr>Cortical Lewy body in the superior temporal gyrus: B, α-Synuclein–immunostained cortical Lewy bodies.</vt:lpstr>
      <vt:lpstr>Lewy Bodies</vt:lpstr>
      <vt:lpstr>Multiple System Atrophy</vt:lpstr>
      <vt:lpstr>MSA-C  Atrophy of middle cerebellar peduncle, cerebellum and pontine atrophy  </vt:lpstr>
      <vt:lpstr>MSA-P  A horizontal slice of brain shows brown discoloration and atrophy of the putamen bilaterally.  </vt:lpstr>
      <vt:lpstr>“Hot Cross Bun”</vt:lpstr>
      <vt:lpstr>Multiple System Atrophy</vt:lpstr>
      <vt:lpstr>Multiple system atrophy: α-synuclein–immunoreactive glial cytoplasmic inclusions.  </vt:lpstr>
      <vt:lpstr>Multiple system atrophy: α-synuclein–immunoreactive glial cytoplasmic inclusions. </vt:lpstr>
      <vt:lpstr>MSA—P.  Neuronal loss and astrocytosis of the putamen</vt:lpstr>
      <vt:lpstr>Parkinson’s Disease</vt:lpstr>
      <vt:lpstr>Parkinson’s Disease</vt:lpstr>
      <vt:lpstr>Parkinson’s Disease  A) Normal density of pigmented neurons in SN   B) Decreased density of pigmented neurons in PD; *pigment-laden macrophages  </vt:lpstr>
      <vt:lpstr>Lewy bodies in the cytoplasm of a nigral neuron adjacent to a neuron containing a large pale body. </vt:lpstr>
      <vt:lpstr>a-synucleinopathies key points</vt:lpstr>
      <vt:lpstr>a-synucleinopathies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Neurodegenerative Pathology</dc:title>
  <dc:creator>Manners, Jody</dc:creator>
  <cp:lastModifiedBy>Clayton Wiley</cp:lastModifiedBy>
  <cp:revision>97</cp:revision>
  <dcterms:created xsi:type="dcterms:W3CDTF">2006-08-16T00:00:00Z</dcterms:created>
  <dcterms:modified xsi:type="dcterms:W3CDTF">2017-10-31T18:11:58Z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0x01010096F18DD757D65849A8A85C002B093DC5</vt:lpwstr>
  </property>
</Properties>
</file>