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2" r:id="rId6"/>
    <p:sldId id="260" r:id="rId7"/>
    <p:sldId id="261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9868" autoAdjust="0"/>
    <p:restoredTop sz="94660"/>
  </p:normalViewPr>
  <p:slideViewPr>
    <p:cSldViewPr snapToGrid="0" snapToObjects="1">
      <p:cViewPr varScale="1">
        <p:scale>
          <a:sx n="96" d="100"/>
          <a:sy n="96" d="100"/>
        </p:scale>
        <p:origin x="-112" y="-2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4" d="100"/>
        <a:sy n="124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printerSettings" Target="printerSettings/printerSettings1.bin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E1AE2-ECEF-B249-A5AE-EE4D790F14C3}" type="datetimeFigureOut">
              <a:rPr lang="en-US" smtClean="0"/>
              <a:t>7/26/17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3BBA3-4B27-094A-8FEC-A408D242D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1808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E1AE2-ECEF-B249-A5AE-EE4D790F14C3}" type="datetimeFigureOut">
              <a:rPr lang="en-US" smtClean="0"/>
              <a:t>7/26/17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3BBA3-4B27-094A-8FEC-A408D242D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4132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E1AE2-ECEF-B249-A5AE-EE4D790F14C3}" type="datetimeFigureOut">
              <a:rPr lang="en-US" smtClean="0"/>
              <a:t>7/26/17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3BBA3-4B27-094A-8FEC-A408D242D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98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E1AE2-ECEF-B249-A5AE-EE4D790F14C3}" type="datetimeFigureOut">
              <a:rPr lang="en-US" smtClean="0"/>
              <a:t>7/26/17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3BBA3-4B27-094A-8FEC-A408D242D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9155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E1AE2-ECEF-B249-A5AE-EE4D790F14C3}" type="datetimeFigureOut">
              <a:rPr lang="en-US" smtClean="0"/>
              <a:t>7/26/17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3BBA3-4B27-094A-8FEC-A408D242D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716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E1AE2-ECEF-B249-A5AE-EE4D790F14C3}" type="datetimeFigureOut">
              <a:rPr lang="en-US" smtClean="0"/>
              <a:t>7/26/17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3BBA3-4B27-094A-8FEC-A408D242D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66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E1AE2-ECEF-B249-A5AE-EE4D790F14C3}" type="datetimeFigureOut">
              <a:rPr lang="en-US" smtClean="0"/>
              <a:t>7/26/17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3BBA3-4B27-094A-8FEC-A408D242D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9600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E1AE2-ECEF-B249-A5AE-EE4D790F14C3}" type="datetimeFigureOut">
              <a:rPr lang="en-US" smtClean="0"/>
              <a:t>7/26/17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3BBA3-4B27-094A-8FEC-A408D242D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3879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E1AE2-ECEF-B249-A5AE-EE4D790F14C3}" type="datetimeFigureOut">
              <a:rPr lang="en-US" smtClean="0"/>
              <a:t>7/26/17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3BBA3-4B27-094A-8FEC-A408D242D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5299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E1AE2-ECEF-B249-A5AE-EE4D790F14C3}" type="datetimeFigureOut">
              <a:rPr lang="en-US" smtClean="0"/>
              <a:t>7/26/17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3BBA3-4B27-094A-8FEC-A408D242D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4164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E1AE2-ECEF-B249-A5AE-EE4D790F14C3}" type="datetimeFigureOut">
              <a:rPr lang="en-US" smtClean="0"/>
              <a:t>7/26/17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3BBA3-4B27-094A-8FEC-A408D242D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935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6E1AE2-ECEF-B249-A5AE-EE4D790F14C3}" type="datetimeFigureOut">
              <a:rPr lang="en-US" smtClean="0"/>
              <a:t>7/26/17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23BBA3-4B27-094A-8FEC-A408D242D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811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.upmc.edu:8080/NeuroPathology/Neurodegenerative/ND5/ND.63m.svs/view.apml?" TargetMode="External"/><Relationship Id="rId4" Type="http://schemas.openxmlformats.org/officeDocument/2006/relationships/hyperlink" Target="http://image.upmc.edu:8080/NeuroPathology/Neurodegenerative/ND5/ND.63q.svs/view.apml?" TargetMode="External"/><Relationship Id="rId5" Type="http://schemas.openxmlformats.org/officeDocument/2006/relationships/hyperlink" Target="http://image.upmc.edu:8080/NeuroPathology/Neurodegenerative/ND.50D.svs/view.apml?" TargetMode="External"/><Relationship Id="rId6" Type="http://schemas.openxmlformats.org/officeDocument/2006/relationships/hyperlink" Target="http://image.upmc.edu:8080/NeuroPathology/Neurodegenerative/ND5/ND.64e.svs/view.apml?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image.upmc.edu:8080/NeuroPathology/Neurodegenerative/ND.52a.svs/view.apml?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.upmc.edu:8080/NeuroPathology/Vascular/Np2.13.svs/view.apml?cwidth=850&amp;cheight=539&amp;chost=image.upmc.edu:8080&amp;csis=0" TargetMode="External"/><Relationship Id="rId4" Type="http://schemas.openxmlformats.org/officeDocument/2006/relationships/hyperlink" Target="http://image.upmc.edu:8080/NeuroPathology/Vascular/V.19.svs/view.apml?cwidth=1032&amp;cheight=998&amp;chost=image.upmc.edu:8080&amp;csis=0" TargetMode="External"/><Relationship Id="rId5" Type="http://schemas.openxmlformats.org/officeDocument/2006/relationships/hyperlink" Target="http://image.upmc.edu:8080/NeuroPathology/Murdoch/Murdoch4/Myelin.19c.svs/view.apml?" TargetMode="External"/><Relationship Id="rId6" Type="http://schemas.openxmlformats.org/officeDocument/2006/relationships/hyperlink" Target="http://image.upmc.edu:8080/NeuroPathology/WileyViralandNonViral/WileyViralNonViral6/VR.11b.svs/view.apml?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image.upmc.edu:8080/NeuroPathology/GlialTumors/GlialTumors3/GT.101A.svs/view.apml?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.upmc.edu:8080/NeuroPathology/WileyViralandNonViral/585A.svs/view.apml?cwidth=847&amp;cheight=539&amp;chost=image.upmc.edu:8080&amp;csis=0" TargetMode="External"/><Relationship Id="rId4" Type="http://schemas.openxmlformats.org/officeDocument/2006/relationships/hyperlink" Target="http://image.upmc.edu:8080/NeuroPathology/Neurodegenerative/ND5/ND.65d.svs/view.apml?" TargetMode="External"/><Relationship Id="rId5" Type="http://schemas.openxmlformats.org/officeDocument/2006/relationships/hyperlink" Target="http://image.upmc.edu:8080/NeuroPathology/Vascular/Vascular6/V.77.svs/view.apml?" TargetMode="External"/><Relationship Id="rId6" Type="http://schemas.openxmlformats.org/officeDocument/2006/relationships/hyperlink" Target="http://image.upmc.edu:8080/NeuroPathology/Murdoch/Myelin-3.svs/view.apml?cwidth=847&amp;cheight=539&amp;chost=image.upmc.edu:8080&amp;csis=0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image.upmc.edu:8080/NeuroPathology/GlialTumors/GlialTumor2/GT.84B.svs/view.apml?" TargetMode="External"/></Relationships>
</file>

<file path=ppt/slides/_rels/slide6.xml.rels><?xml version="1.0" encoding="UTF-8" standalone="yes"?>
<Relationships xmlns="http://schemas.openxmlformats.org/package/2006/relationships"><Relationship Id="rId11" Type="http://schemas.openxmlformats.org/officeDocument/2006/relationships/hyperlink" Target="http://image.upmc.edu:8080/NeuroPathology/Malformations/Malformations4/MAL.34b.svs/view.apml?" TargetMode="External"/><Relationship Id="rId12" Type="http://schemas.openxmlformats.org/officeDocument/2006/relationships/hyperlink" Target="http://image.upmc.edu:8080/NeuroPathology/Malformations/Malformations4/MAL.34f.svs/view.apml?" TargetMode="External"/><Relationship Id="rId13" Type="http://schemas.openxmlformats.org/officeDocument/2006/relationships/hyperlink" Target="http://image.upmc.edu:8080/NeuroPathology/NonGlialTumors/NonGlialTumors8/NG.267b.svs/view.apml?" TargetMode="External"/><Relationship Id="rId14" Type="http://schemas.openxmlformats.org/officeDocument/2006/relationships/hyperlink" Target="http://image.upmc.edu:8080/NeuroPathology/NonGlialTumors/NonGlialTumors8/NG.267h.svs/view.apml?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image.upmc.edu:8080/NeuroPathology/Murdoch/Murdoch4/Myelin.16A.svs/view.apml?" TargetMode="External"/><Relationship Id="rId3" Type="http://schemas.openxmlformats.org/officeDocument/2006/relationships/hyperlink" Target="http://image.upmc.edu:8080/NeuroPathology/Murdoch/Murdoch4/Myelin.16b.svs/view.apml?" TargetMode="External"/><Relationship Id="rId4" Type="http://schemas.openxmlformats.org/officeDocument/2006/relationships/hyperlink" Target="http://image.upmc.edu:8080/NeuroPathology/Vascular/Vascular6/V.72k.svs/view.apml?" TargetMode="External"/><Relationship Id="rId5" Type="http://schemas.openxmlformats.org/officeDocument/2006/relationships/hyperlink" Target="http://image.upmc.edu:8080/NeuroPathology/WileyViralandNonViral/WileyViralNonViral7/VR.13a.svs/view.apml?" TargetMode="External"/><Relationship Id="rId6" Type="http://schemas.openxmlformats.org/officeDocument/2006/relationships/hyperlink" Target="http://image.upmc.edu:8080/NeuroPathology/WileyViralandNonViral/WileyViralNonViral7/VR.13b.svs/view.apml?" TargetMode="External"/><Relationship Id="rId7" Type="http://schemas.openxmlformats.org/officeDocument/2006/relationships/hyperlink" Target="http://image.upmc.edu:8080/NeuroPathology/NonGlialTumors/NonGlialTumors8/NG.254b.svs/view.apml?" TargetMode="External"/><Relationship Id="rId8" Type="http://schemas.openxmlformats.org/officeDocument/2006/relationships/hyperlink" Target="http://image.upmc.edu:8080/NeuroPathology/NonGlialTumors/NonGlialTumors8/NG.254c.svs/view.apml?" TargetMode="External"/><Relationship Id="rId9" Type="http://schemas.openxmlformats.org/officeDocument/2006/relationships/hyperlink" Target="http://image.upmc.edu:8080/NeuroPathology/Murdoch/Murdoch4/Myelin.13A.svs/view.apml?" TargetMode="External"/><Relationship Id="rId10" Type="http://schemas.openxmlformats.org/officeDocument/2006/relationships/hyperlink" Target="http://image.upmc.edu:8080/NeuroPathology/Murdoch/Murdoch4/Myelin.13D.svs/view.apml?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.upmc.edu:8080/NeuroPathology/Neurodegenerative/ND3/ND.61b.svs/view.apml?" TargetMode="External"/><Relationship Id="rId4" Type="http://schemas.openxmlformats.org/officeDocument/2006/relationships/hyperlink" Target="http://image.upmc.edu:8080/NeuroPathology/Neurodegenerative/ND3/ND.61c.svs/view.apml?" TargetMode="External"/><Relationship Id="rId5" Type="http://schemas.openxmlformats.org/officeDocument/2006/relationships/hyperlink" Target="http://image.upmc.edu:8080/NeuroPathology/Neurodegenerative/ND3/ND.61d.svs/view.apml?" TargetMode="External"/><Relationship Id="rId6" Type="http://schemas.openxmlformats.org/officeDocument/2006/relationships/hyperlink" Target="http://image.upmc.edu:8080/NeuroPathology/Neurodegenerative/ND3/ND.61e.svs/view.apml?" TargetMode="External"/><Relationship Id="rId7" Type="http://schemas.openxmlformats.org/officeDocument/2006/relationships/hyperlink" Target="http://image.upmc.edu:8080/NeuroPathology/GlialTumors/GlialTumor2/GT.74B.svs/view.apml?" TargetMode="External"/><Relationship Id="rId8" Type="http://schemas.openxmlformats.org/officeDocument/2006/relationships/hyperlink" Target="http://image.upmc.edu:8080/NeuroPathology/GlialTumors/GlialTumor2/GT.74C.svs/view.apml?" TargetMode="External"/><Relationship Id="rId9" Type="http://schemas.openxmlformats.org/officeDocument/2006/relationships/hyperlink" Target="http://image.upmc.edu:8080/NeuroPathology/GlialTumors/GlialTumors3/GT.95b.svs/view.apml?" TargetMode="External"/><Relationship Id="rId10" Type="http://schemas.openxmlformats.org/officeDocument/2006/relationships/hyperlink" Target="http://image.upmc.edu:8080/NeuroPathology/GlialTumors/GlialTumors3/GT.95c.svs/view.apml?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image.upmc.edu:8080/NeuroPathology/Neurodegenerative/ND3/ND.61a.svs/view.apml?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Introduction to Neurohistology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Clayton Wiley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55792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Cell types of the nervous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Neurons</a:t>
            </a:r>
          </a:p>
          <a:p>
            <a:r>
              <a:rPr lang="en-US" dirty="0" err="1" smtClean="0"/>
              <a:t>Macroglia</a:t>
            </a:r>
            <a:endParaRPr lang="en-US" dirty="0" smtClean="0"/>
          </a:p>
          <a:p>
            <a:pPr lvl="1"/>
            <a:r>
              <a:rPr lang="en-US" dirty="0" smtClean="0"/>
              <a:t>Astrocytes, Oligodendroglia</a:t>
            </a:r>
          </a:p>
          <a:p>
            <a:r>
              <a:rPr lang="en-US" dirty="0" smtClean="0"/>
              <a:t>Microglia</a:t>
            </a:r>
          </a:p>
          <a:p>
            <a:r>
              <a:rPr lang="en-US" dirty="0" smtClean="0"/>
              <a:t>Blood vessels</a:t>
            </a:r>
          </a:p>
          <a:p>
            <a:pPr lvl="1"/>
            <a:r>
              <a:rPr lang="en-US" dirty="0" smtClean="0"/>
              <a:t>Endothelia, smooth muscle</a:t>
            </a:r>
          </a:p>
          <a:p>
            <a:r>
              <a:rPr lang="en-US" dirty="0" smtClean="0"/>
              <a:t>Meninges</a:t>
            </a:r>
          </a:p>
          <a:p>
            <a:pPr lvl="1"/>
            <a:r>
              <a:rPr lang="en-US" dirty="0" smtClean="0"/>
              <a:t>Dura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22568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Normal H&amp;E Anatomy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Cortex</a:t>
            </a:r>
            <a:endParaRPr lang="en-US" dirty="0" smtClean="0"/>
          </a:p>
          <a:p>
            <a:r>
              <a:rPr lang="en-US" dirty="0" smtClean="0">
                <a:hlinkClick r:id="rId3"/>
              </a:rPr>
              <a:t>Basal Ganglia</a:t>
            </a:r>
            <a:endParaRPr lang="en-US" dirty="0" smtClean="0"/>
          </a:p>
          <a:p>
            <a:r>
              <a:rPr lang="en-US" dirty="0" smtClean="0">
                <a:hlinkClick r:id="rId4"/>
              </a:rPr>
              <a:t>Hippocampus</a:t>
            </a:r>
            <a:endParaRPr lang="en-US" dirty="0" smtClean="0"/>
          </a:p>
          <a:p>
            <a:r>
              <a:rPr lang="en-US" dirty="0" smtClean="0">
                <a:hlinkClick r:id="rId5"/>
              </a:rPr>
              <a:t>Cerebellum</a:t>
            </a:r>
            <a:endParaRPr lang="en-US" dirty="0" smtClean="0"/>
          </a:p>
          <a:p>
            <a:r>
              <a:rPr lang="en-US" dirty="0" smtClean="0">
                <a:hlinkClick r:id="rId6"/>
              </a:rPr>
              <a:t>Spinal Cord</a:t>
            </a:r>
            <a:endParaRPr lang="en-US" dirty="0" smtClean="0"/>
          </a:p>
          <a:p>
            <a:r>
              <a:rPr lang="en-US" dirty="0" smtClean="0">
                <a:hlinkClick r:id="rId6"/>
              </a:rPr>
              <a:t>Pituitary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0801298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Cellular responses H&amp;E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Necrosis</a:t>
            </a:r>
            <a:endParaRPr lang="en-US" dirty="0" smtClean="0"/>
          </a:p>
          <a:p>
            <a:r>
              <a:rPr lang="en-US" dirty="0" smtClean="0"/>
              <a:t>Ischemia</a:t>
            </a:r>
          </a:p>
          <a:p>
            <a:pPr lvl="1"/>
            <a:r>
              <a:rPr lang="en-US" dirty="0" smtClean="0">
                <a:hlinkClick r:id="rId3"/>
              </a:rPr>
              <a:t>Cerebellum</a:t>
            </a:r>
            <a:endParaRPr lang="en-US" dirty="0" smtClean="0"/>
          </a:p>
          <a:p>
            <a:pPr lvl="1"/>
            <a:r>
              <a:rPr lang="en-US" dirty="0" smtClean="0">
                <a:hlinkClick r:id="rId4"/>
              </a:rPr>
              <a:t>Hippocampus</a:t>
            </a:r>
            <a:endParaRPr lang="en-US" dirty="0" smtClean="0"/>
          </a:p>
          <a:p>
            <a:r>
              <a:rPr lang="en-US" dirty="0" smtClean="0"/>
              <a:t>Gliosis</a:t>
            </a:r>
          </a:p>
          <a:p>
            <a:pPr lvl="1"/>
            <a:r>
              <a:rPr lang="en-US" dirty="0" smtClean="0">
                <a:hlinkClick r:id="rId5"/>
              </a:rPr>
              <a:t>Astrocytic</a:t>
            </a:r>
            <a:r>
              <a:rPr lang="en-US" dirty="0" smtClean="0"/>
              <a:t> versus </a:t>
            </a:r>
            <a:r>
              <a:rPr lang="en-US" dirty="0" smtClean="0">
                <a:hlinkClick r:id="rId6"/>
              </a:rPr>
              <a:t>Microglial</a:t>
            </a:r>
            <a:endParaRPr lang="en-US" dirty="0" smtClean="0"/>
          </a:p>
          <a:p>
            <a:r>
              <a:rPr lang="en-US" dirty="0" smtClean="0"/>
              <a:t>Degeneration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54904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Pathological processes H&amp;E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Neoplasm </a:t>
            </a:r>
            <a:r>
              <a:rPr lang="en-US" dirty="0" smtClean="0"/>
              <a:t>(GBM)</a:t>
            </a:r>
          </a:p>
          <a:p>
            <a:r>
              <a:rPr lang="en-US" dirty="0" smtClean="0">
                <a:hlinkClick r:id="rId3"/>
              </a:rPr>
              <a:t>Infection</a:t>
            </a:r>
            <a:r>
              <a:rPr lang="en-US" dirty="0" smtClean="0"/>
              <a:t> (</a:t>
            </a:r>
            <a:r>
              <a:rPr lang="en-US" dirty="0" err="1" smtClean="0"/>
              <a:t>Toxo</a:t>
            </a:r>
            <a:r>
              <a:rPr lang="en-US" dirty="0" smtClean="0"/>
              <a:t>)</a:t>
            </a:r>
          </a:p>
          <a:p>
            <a:r>
              <a:rPr lang="en-US" dirty="0" smtClean="0">
                <a:hlinkClick r:id="rId4"/>
              </a:rPr>
              <a:t>Degeneration </a:t>
            </a:r>
            <a:r>
              <a:rPr lang="en-US" dirty="0" smtClean="0"/>
              <a:t>(AD)</a:t>
            </a:r>
          </a:p>
          <a:p>
            <a:r>
              <a:rPr lang="en-US" dirty="0" smtClean="0"/>
              <a:t>Immune</a:t>
            </a:r>
          </a:p>
          <a:p>
            <a:r>
              <a:rPr lang="en-US" dirty="0" smtClean="0"/>
              <a:t>Ischemia / Infarction</a:t>
            </a:r>
          </a:p>
          <a:p>
            <a:pPr lvl="1"/>
            <a:r>
              <a:rPr lang="en-US" dirty="0" smtClean="0">
                <a:hlinkClick r:id="rId5"/>
              </a:rPr>
              <a:t>Watershed Infarction cerebellum</a:t>
            </a:r>
            <a:endParaRPr lang="en-US" dirty="0" smtClean="0"/>
          </a:p>
          <a:p>
            <a:r>
              <a:rPr lang="en-US" dirty="0" smtClean="0">
                <a:hlinkClick r:id="rId6"/>
              </a:rPr>
              <a:t>Demyelination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353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Stains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H&amp;E</a:t>
            </a:r>
            <a:r>
              <a:rPr lang="en-US" dirty="0" smtClean="0"/>
              <a:t>	</a:t>
            </a:r>
            <a:r>
              <a:rPr lang="en-US" dirty="0" smtClean="0">
                <a:hlinkClick r:id="rId3"/>
              </a:rPr>
              <a:t>LFB</a:t>
            </a:r>
            <a:endParaRPr lang="en-US" dirty="0" smtClean="0"/>
          </a:p>
          <a:p>
            <a:r>
              <a:rPr lang="en-US" dirty="0" smtClean="0"/>
              <a:t>H&amp;E	</a:t>
            </a:r>
            <a:r>
              <a:rPr lang="en-US" dirty="0" smtClean="0">
                <a:hlinkClick r:id="rId4"/>
              </a:rPr>
              <a:t>GFAP</a:t>
            </a:r>
            <a:endParaRPr lang="en-US" dirty="0" smtClean="0"/>
          </a:p>
          <a:p>
            <a:r>
              <a:rPr lang="en-US" dirty="0" smtClean="0">
                <a:hlinkClick r:id="rId5"/>
              </a:rPr>
              <a:t>H&amp;E</a:t>
            </a:r>
            <a:r>
              <a:rPr lang="en-US" dirty="0" smtClean="0"/>
              <a:t>	</a:t>
            </a:r>
            <a:r>
              <a:rPr lang="en-US" dirty="0" smtClean="0">
                <a:hlinkClick r:id="rId6"/>
              </a:rPr>
              <a:t>CD68 (lysosomes)</a:t>
            </a:r>
            <a:endParaRPr lang="en-US" dirty="0" smtClean="0"/>
          </a:p>
          <a:p>
            <a:r>
              <a:rPr lang="en-US" dirty="0" smtClean="0">
                <a:hlinkClick r:id="rId7"/>
              </a:rPr>
              <a:t>H&amp;E</a:t>
            </a:r>
            <a:r>
              <a:rPr lang="en-US" dirty="0" smtClean="0"/>
              <a:t>	</a:t>
            </a:r>
            <a:r>
              <a:rPr lang="en-US" dirty="0" smtClean="0">
                <a:hlinkClick r:id="rId8"/>
              </a:rPr>
              <a:t>CD20 (B-cells)</a:t>
            </a:r>
            <a:endParaRPr lang="en-US" dirty="0" smtClean="0"/>
          </a:p>
          <a:p>
            <a:r>
              <a:rPr lang="en-US" dirty="0" smtClean="0">
                <a:hlinkClick r:id="rId9"/>
              </a:rPr>
              <a:t>H&amp;E</a:t>
            </a:r>
            <a:r>
              <a:rPr lang="en-US" dirty="0" smtClean="0"/>
              <a:t>	</a:t>
            </a:r>
            <a:r>
              <a:rPr lang="en-US" dirty="0" smtClean="0">
                <a:hlinkClick r:id="rId10"/>
              </a:rPr>
              <a:t>Neurofilament</a:t>
            </a:r>
            <a:endParaRPr lang="en-US" dirty="0" smtClean="0"/>
          </a:p>
          <a:p>
            <a:r>
              <a:rPr lang="en-US" dirty="0" smtClean="0">
                <a:hlinkClick r:id="rId11"/>
              </a:rPr>
              <a:t>H&amp;E</a:t>
            </a:r>
            <a:r>
              <a:rPr lang="en-US" dirty="0" smtClean="0"/>
              <a:t>	</a:t>
            </a:r>
            <a:r>
              <a:rPr lang="en-US" dirty="0" smtClean="0">
                <a:hlinkClick r:id="rId12"/>
              </a:rPr>
              <a:t>NeuN (cortical dysplasia)</a:t>
            </a:r>
            <a:endParaRPr lang="en-US" dirty="0" smtClean="0"/>
          </a:p>
          <a:p>
            <a:r>
              <a:rPr lang="en-US" dirty="0" smtClean="0">
                <a:hlinkClick r:id="rId13"/>
              </a:rPr>
              <a:t>H&amp;E</a:t>
            </a:r>
            <a:r>
              <a:rPr lang="en-US" dirty="0" smtClean="0"/>
              <a:t>	</a:t>
            </a:r>
            <a:r>
              <a:rPr lang="en-US" dirty="0" smtClean="0">
                <a:hlinkClick r:id="rId14"/>
              </a:rPr>
              <a:t>Synaptophysin</a:t>
            </a:r>
            <a:r>
              <a:rPr lang="en-US" dirty="0" smtClean="0"/>
              <a:t> (Pituitary adenoma)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02720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Stains Cont’d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Degeneration (Mixed AD)</a:t>
            </a:r>
          </a:p>
          <a:p>
            <a:pPr lvl="1"/>
            <a:r>
              <a:rPr lang="en-US" dirty="0" smtClean="0">
                <a:hlinkClick r:id="rId2"/>
              </a:rPr>
              <a:t>H&amp;E</a:t>
            </a:r>
            <a:r>
              <a:rPr lang="en-US" dirty="0" smtClean="0"/>
              <a:t>	</a:t>
            </a:r>
            <a:r>
              <a:rPr lang="en-US" dirty="0" err="1" smtClean="0">
                <a:hlinkClick r:id="rId3"/>
              </a:rPr>
              <a:t>Bielschowsky</a:t>
            </a:r>
            <a:endParaRPr lang="en-US" dirty="0" smtClean="0"/>
          </a:p>
          <a:p>
            <a:pPr lvl="1"/>
            <a:r>
              <a:rPr lang="en-US" dirty="0" smtClean="0"/>
              <a:t>H&amp;E	</a:t>
            </a:r>
            <a:r>
              <a:rPr lang="en-US" dirty="0" err="1" smtClean="0">
                <a:hlinkClick r:id="rId4"/>
              </a:rPr>
              <a:t>Phospho</a:t>
            </a:r>
            <a:r>
              <a:rPr lang="en-US" dirty="0" smtClean="0">
                <a:hlinkClick r:id="rId4"/>
              </a:rPr>
              <a:t>-Tau</a:t>
            </a:r>
            <a:endParaRPr lang="en-US" dirty="0" smtClean="0"/>
          </a:p>
          <a:p>
            <a:pPr lvl="1"/>
            <a:r>
              <a:rPr lang="en-US" dirty="0" smtClean="0"/>
              <a:t>H&amp;E	</a:t>
            </a:r>
            <a:r>
              <a:rPr lang="en-US" dirty="0" smtClean="0">
                <a:hlinkClick r:id="rId5"/>
              </a:rPr>
              <a:t>Abeta</a:t>
            </a:r>
            <a:endParaRPr lang="en-US" dirty="0" smtClean="0"/>
          </a:p>
          <a:p>
            <a:pPr lvl="1"/>
            <a:r>
              <a:rPr lang="en-US" dirty="0" smtClean="0"/>
              <a:t>H&amp;E	</a:t>
            </a:r>
            <a:r>
              <a:rPr lang="en-US" dirty="0" smtClean="0">
                <a:hlinkClick r:id="rId6"/>
              </a:rPr>
              <a:t>Alpha </a:t>
            </a:r>
            <a:r>
              <a:rPr lang="en-US" dirty="0" err="1" smtClean="0">
                <a:hlinkClick r:id="rId6"/>
              </a:rPr>
              <a:t>Synuclein</a:t>
            </a:r>
            <a:endParaRPr lang="en-US" dirty="0" smtClean="0"/>
          </a:p>
          <a:p>
            <a:r>
              <a:rPr lang="en-US" dirty="0" err="1" smtClean="0"/>
              <a:t>Neoplasia</a:t>
            </a:r>
            <a:endParaRPr lang="en-US" dirty="0" smtClean="0"/>
          </a:p>
          <a:p>
            <a:pPr lvl="1"/>
            <a:r>
              <a:rPr lang="en-US" dirty="0" smtClean="0">
                <a:hlinkClick r:id="rId7"/>
              </a:rPr>
              <a:t>H&amp;E</a:t>
            </a:r>
            <a:r>
              <a:rPr lang="en-US" dirty="0" smtClean="0"/>
              <a:t>	</a:t>
            </a:r>
            <a:r>
              <a:rPr lang="en-US" dirty="0" smtClean="0">
                <a:hlinkClick r:id="rId8"/>
              </a:rPr>
              <a:t>Ki67 (MIB1)</a:t>
            </a:r>
            <a:endParaRPr lang="en-US" dirty="0" smtClean="0"/>
          </a:p>
          <a:p>
            <a:pPr lvl="1"/>
            <a:r>
              <a:rPr lang="en-US" dirty="0" smtClean="0">
                <a:hlinkClick r:id="rId9"/>
              </a:rPr>
              <a:t>H&amp;E</a:t>
            </a:r>
            <a:r>
              <a:rPr lang="en-US" dirty="0" smtClean="0"/>
              <a:t>	</a:t>
            </a:r>
            <a:r>
              <a:rPr lang="en-US" dirty="0" smtClean="0">
                <a:hlinkClick r:id="rId10"/>
              </a:rPr>
              <a:t>IDH1 (mutant)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22201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TEST</a:t>
            </a:r>
            <a:br>
              <a:rPr lang="en-US" dirty="0" smtClean="0"/>
            </a:br>
            <a:r>
              <a:rPr lang="en-US" dirty="0" smtClean="0"/>
              <a:t>List stains that might be helpful in evaluation of each diagnosis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 smtClean="0"/>
              <a:t>Slide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457200" indent="-457200">
              <a:buFont typeface="+mj-lt"/>
              <a:buAutoNum type="alphaUcPeriod"/>
            </a:pPr>
            <a:r>
              <a:rPr lang="en-US" dirty="0" smtClean="0"/>
              <a:t>Astrocytosis</a:t>
            </a:r>
          </a:p>
          <a:p>
            <a:pPr marL="457200" indent="-457200">
              <a:buFont typeface="+mj-lt"/>
              <a:buAutoNum type="alphaUcPeriod"/>
            </a:pPr>
            <a:r>
              <a:rPr lang="en-US" dirty="0" smtClean="0"/>
              <a:t>Degeneration</a:t>
            </a:r>
          </a:p>
          <a:p>
            <a:pPr marL="457200" indent="-457200">
              <a:buFont typeface="+mj-lt"/>
              <a:buAutoNum type="alphaUcPeriod"/>
            </a:pPr>
            <a:r>
              <a:rPr lang="en-US" dirty="0" smtClean="0"/>
              <a:t>Neoplasm</a:t>
            </a:r>
          </a:p>
          <a:p>
            <a:pPr marL="457200" indent="-457200">
              <a:buFont typeface="+mj-lt"/>
              <a:buAutoNum type="alphaUcPeriod"/>
            </a:pPr>
            <a:r>
              <a:rPr lang="en-US" dirty="0" smtClean="0"/>
              <a:t>Demyelination</a:t>
            </a:r>
          </a:p>
          <a:p>
            <a:pPr marL="457200" indent="-457200">
              <a:buFont typeface="+mj-lt"/>
              <a:buAutoNum type="alphaUcPeriod"/>
            </a:pPr>
            <a:r>
              <a:rPr lang="en-US" dirty="0" smtClean="0"/>
              <a:t>Ischemia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US" dirty="0" smtClean="0"/>
              <a:t>Stain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/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/>
              <a:t>GFAP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Abeta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Ki67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Neurofilament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Alpha </a:t>
            </a:r>
            <a:r>
              <a:rPr lang="en-US" dirty="0" err="1" smtClean="0"/>
              <a:t>synuclein</a:t>
            </a: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CD68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IDH1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H&amp;E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NeuN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62388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1361</TotalTime>
  <Words>111</Words>
  <Application>Microsoft Macintosh PowerPoint</Application>
  <PresentationFormat>On-screen Show (4:3)</PresentationFormat>
  <Paragraphs>68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Introduction to Neurohistology</vt:lpstr>
      <vt:lpstr>Cell types of the nervous system</vt:lpstr>
      <vt:lpstr>Normal H&amp;E Anatomy</vt:lpstr>
      <vt:lpstr>Cellular responses H&amp;E</vt:lpstr>
      <vt:lpstr>Pathological processes H&amp;E</vt:lpstr>
      <vt:lpstr>Stains</vt:lpstr>
      <vt:lpstr>Stains Cont’d</vt:lpstr>
      <vt:lpstr>TEST List stains that might be helpful in evaluation of each diagnosis</vt:lpstr>
    </vt:vector>
  </TitlesOfParts>
  <Company>UPMC-Pathology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Neurohistology</dc:title>
  <dc:creator>Clayton Wiley</dc:creator>
  <cp:lastModifiedBy>Clayton Wiley</cp:lastModifiedBy>
  <cp:revision>16</cp:revision>
  <dcterms:created xsi:type="dcterms:W3CDTF">2017-05-25T16:08:01Z</dcterms:created>
  <dcterms:modified xsi:type="dcterms:W3CDTF">2017-07-26T19:08:12Z</dcterms:modified>
</cp:coreProperties>
</file>