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62" r:id="rId9"/>
    <p:sldId id="263" r:id="rId10"/>
    <p:sldId id="264" r:id="rId11"/>
    <p:sldId id="274" r:id="rId12"/>
    <p:sldId id="266" r:id="rId13"/>
    <p:sldId id="272" r:id="rId14"/>
    <p:sldId id="267" r:id="rId15"/>
    <p:sldId id="268" r:id="rId16"/>
    <p:sldId id="275" r:id="rId17"/>
    <p:sldId id="276" r:id="rId18"/>
    <p:sldId id="269" r:id="rId19"/>
    <p:sldId id="271" r:id="rId20"/>
    <p:sldId id="278" r:id="rId21"/>
    <p:sldId id="279" r:id="rId22"/>
    <p:sldId id="280" r:id="rId23"/>
    <p:sldId id="270" r:id="rId24"/>
    <p:sldId id="277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1BD91-2618-BB45-9F58-E0D6BCB1CE19}" type="datetimeFigureOut">
              <a:rPr lang="en-US" smtClean="0"/>
              <a:t>4/21/12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62FA5-577F-E346-A8CE-E76A4C955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2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89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1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Suggestive of </a:t>
            </a:r>
            <a:r>
              <a:rPr lang="en-US" dirty="0" err="1" smtClean="0"/>
              <a:t>acanthamoeba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8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stromal ring infiltrate with large</a:t>
            </a:r>
            <a:r>
              <a:rPr lang="en-US" baseline="0" dirty="0" smtClean="0"/>
              <a:t> overlying epithelial defect; diffuse peripheral circumferential superficial corneal neovascularization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25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diffuse, central ground glass appearance to </a:t>
            </a:r>
            <a:r>
              <a:rPr lang="en-US" baseline="0" dirty="0" err="1" smtClean="0"/>
              <a:t>stroma</a:t>
            </a:r>
            <a:r>
              <a:rPr lang="en-US" baseline="0" dirty="0" smtClean="0"/>
              <a:t> with 2+posterior stromal haze and multifocal punctate white stromal opacities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22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78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Dense, ‘fluffy,’ white</a:t>
            </a:r>
            <a:r>
              <a:rPr lang="en-US" baseline="0" dirty="0" smtClean="0"/>
              <a:t> stromal infiltrate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11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20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10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H&amp;E</a:t>
            </a:r>
            <a:r>
              <a:rPr lang="en-US" baseline="0" dirty="0" smtClean="0"/>
              <a:t> stain of corneal button shows encapsulated cysts surrounded by PMNs in the posterior </a:t>
            </a:r>
            <a:r>
              <a:rPr lang="en-US" baseline="0" dirty="0" err="1" smtClean="0"/>
              <a:t>stroma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63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Myeloperoxidase</a:t>
            </a:r>
            <a:r>
              <a:rPr lang="en-US" baseline="0" dirty="0" smtClean="0"/>
              <a:t> stain showing heavy infiltration of neutrophils within cornea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4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CD68 stain showing infiltration</a:t>
            </a:r>
            <a:r>
              <a:rPr lang="en-US" baseline="0" dirty="0" smtClean="0"/>
              <a:t> of </a:t>
            </a:r>
            <a:r>
              <a:rPr lang="en-US" baseline="0" dirty="0" smtClean="0"/>
              <a:t>macrophages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81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 </a:t>
            </a:r>
            <a:r>
              <a:rPr lang="en-US" dirty="0" smtClean="0"/>
              <a:t>stain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27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0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2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6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5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61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4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62FA5-577F-E346-A8CE-E76A4C955D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7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30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8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5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5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9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9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1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BD46-B181-3A45-BEBB-0C16C3298523}" type="datetimeFigureOut">
              <a:rPr lang="en-US" smtClean="0"/>
              <a:t>4/21/12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B0E4A-BF0C-1042-BEE7-274FBF10D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5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Acanthamoeba</a:t>
            </a:r>
            <a:r>
              <a:rPr lang="en-US" dirty="0" smtClean="0"/>
              <a:t> Keratitis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Jessica Kovarik, PGY-3 </a:t>
            </a:r>
          </a:p>
          <a:p>
            <a:r>
              <a:rPr lang="en-US" dirty="0" smtClean="0"/>
              <a:t>Clinical-pathologic Correlation</a:t>
            </a:r>
          </a:p>
        </p:txBody>
      </p:sp>
    </p:spTree>
    <p:extLst>
      <p:ext uri="{BB962C8B-B14F-4D97-AF65-F5344CB8AC3E}">
        <p14:creationId xmlns:p14="http://schemas.microsoft.com/office/powerpoint/2010/main" val="99668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7/15: pain improved, VA still HM; changed PHMB to </a:t>
            </a:r>
            <a:r>
              <a:rPr lang="en-US" dirty="0" err="1" smtClean="0"/>
              <a:t>chlorhexidine</a:t>
            </a:r>
            <a:r>
              <a:rPr lang="en-US" dirty="0" smtClean="0"/>
              <a:t> (cost); started topical </a:t>
            </a:r>
            <a:r>
              <a:rPr lang="en-US" dirty="0" err="1" smtClean="0"/>
              <a:t>voriconazole</a:t>
            </a:r>
            <a:r>
              <a:rPr lang="en-US" dirty="0" smtClean="0"/>
              <a:t> Q1H</a:t>
            </a:r>
          </a:p>
          <a:p>
            <a:r>
              <a:rPr lang="en-US" dirty="0" smtClean="0"/>
              <a:t>7/29: </a:t>
            </a:r>
            <a:r>
              <a:rPr lang="en-US" dirty="0" err="1" smtClean="0"/>
              <a:t>pt</a:t>
            </a:r>
            <a:r>
              <a:rPr lang="en-US" dirty="0" smtClean="0"/>
              <a:t> unable to tolerate </a:t>
            </a:r>
            <a:r>
              <a:rPr lang="en-US" dirty="0" err="1" smtClean="0"/>
              <a:t>chlorhexidine</a:t>
            </a:r>
            <a:r>
              <a:rPr lang="en-US" dirty="0" smtClean="0"/>
              <a:t> 2ry to pain; </a:t>
            </a:r>
            <a:r>
              <a:rPr lang="en-US" dirty="0" err="1" smtClean="0"/>
              <a:t>epi</a:t>
            </a:r>
            <a:r>
              <a:rPr lang="en-US" dirty="0" smtClean="0"/>
              <a:t> defect larger, diffuse inflammation remains and confocal </a:t>
            </a:r>
            <a:r>
              <a:rPr lang="en-US" dirty="0" err="1" smtClean="0"/>
              <a:t>biomicroscopy</a:t>
            </a:r>
            <a:r>
              <a:rPr lang="en-US" dirty="0" smtClean="0"/>
              <a:t> suggestive of persistent cysts; started </a:t>
            </a:r>
            <a:r>
              <a:rPr lang="en-US" dirty="0" err="1" smtClean="0"/>
              <a:t>baquacil</a:t>
            </a:r>
            <a:r>
              <a:rPr lang="en-US" dirty="0" smtClean="0"/>
              <a:t> Q2H and replaced BCL</a:t>
            </a:r>
          </a:p>
        </p:txBody>
      </p:sp>
    </p:spTree>
    <p:extLst>
      <p:ext uri="{BB962C8B-B14F-4D97-AF65-F5344CB8AC3E}">
        <p14:creationId xmlns:p14="http://schemas.microsoft.com/office/powerpoint/2010/main" val="44354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Confocal </a:t>
            </a:r>
            <a:r>
              <a:rPr lang="en-US" dirty="0" err="1" smtClean="0"/>
              <a:t>Biomicroscopy</a:t>
            </a:r>
            <a:endParaRPr lang="en-US" dirty="0"/>
          </a:p>
        </p:txBody>
      </p:sp>
      <p:pic>
        <p:nvPicPr>
          <p:cNvPr id="7" name="Content Placeholder 6" descr="DL.confocal.7.29.11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20454"/>
          <a:stretch/>
        </p:blipFill>
        <p:spPr>
          <a:xfrm>
            <a:off x="457200" y="1798983"/>
            <a:ext cx="4038600" cy="4341191"/>
          </a:xfrm>
        </p:spPr>
      </p:pic>
      <p:pic>
        <p:nvPicPr>
          <p:cNvPr id="9" name="Content Placeholder 8" descr="DLa.confocal.7.29.11.jp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20454"/>
          <a:stretch/>
        </p:blipFill>
        <p:spPr>
          <a:xfrm>
            <a:off x="4648200" y="1798984"/>
            <a:ext cx="4038600" cy="4341190"/>
          </a:xfrm>
        </p:spPr>
      </p:pic>
    </p:spTree>
    <p:extLst>
      <p:ext uri="{BB962C8B-B14F-4D97-AF65-F5344CB8AC3E}">
        <p14:creationId xmlns:p14="http://schemas.microsoft.com/office/powerpoint/2010/main" val="178096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Find the edge of the epithelial defect…and note the circumferential corneal neovascularization</a:t>
            </a:r>
            <a:endParaRPr lang="en-US" sz="3200" dirty="0"/>
          </a:p>
        </p:txBody>
      </p:sp>
      <p:pic>
        <p:nvPicPr>
          <p:cNvPr id="12" name="Content Placeholder 11" descr="DL.7.29.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0" b="82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55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closely… do you see the ground glass appearance of the </a:t>
            </a:r>
            <a:r>
              <a:rPr lang="en-US" dirty="0" err="1" smtClean="0"/>
              <a:t>stroma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 descr="DLa.7.29.1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r="15083"/>
          <a:stretch>
            <a:fillRect/>
          </a:stretch>
        </p:blipFill>
        <p:spPr/>
      </p:pic>
      <p:pic>
        <p:nvPicPr>
          <p:cNvPr id="8" name="Content Placeholder 7" descr="DLb.7.29.1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3" r="22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06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8/11: pain and photophobia improved; CPM</a:t>
            </a:r>
          </a:p>
          <a:p>
            <a:r>
              <a:rPr lang="en-US" dirty="0" smtClean="0"/>
              <a:t>8/26: c/o ‘throbbing pain’, tearing and photophobia OS; VA now LP; stromal infiltrate denser and fluffier (2ry to tight BCL vs. shift in </a:t>
            </a:r>
            <a:r>
              <a:rPr lang="en-US" dirty="0" err="1" smtClean="0"/>
              <a:t>acanthamoeba</a:t>
            </a:r>
            <a:r>
              <a:rPr lang="en-US" dirty="0" smtClean="0"/>
              <a:t> from cyst to </a:t>
            </a:r>
            <a:r>
              <a:rPr lang="en-US" dirty="0" err="1" smtClean="0"/>
              <a:t>trophozoite</a:t>
            </a:r>
            <a:r>
              <a:rPr lang="en-US" dirty="0" smtClean="0"/>
              <a:t> form vs. </a:t>
            </a:r>
            <a:r>
              <a:rPr lang="en-US" dirty="0" err="1" smtClean="0"/>
              <a:t>superinfection</a:t>
            </a:r>
            <a:r>
              <a:rPr lang="en-US" dirty="0" smtClean="0"/>
              <a:t>); BCL removed; cornea re-cultured: + yeast forms on corneal smear; started topical Amphotericin B Q1H and Fluconazole 200 mg PO BID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8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“Fluffy” usually means fungus to an ophthalmologist</a:t>
            </a:r>
            <a:endParaRPr lang="en-US" dirty="0"/>
          </a:p>
        </p:txBody>
      </p:sp>
      <p:pic>
        <p:nvPicPr>
          <p:cNvPr id="4" name="Content Placeholder 3" descr="DL.8.26.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065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giant close up… just in case that last photo wasn’t enough</a:t>
            </a:r>
            <a:endParaRPr lang="en-US" dirty="0"/>
          </a:p>
        </p:txBody>
      </p:sp>
      <p:pic>
        <p:nvPicPr>
          <p:cNvPr id="4" name="Content Placeholder 3" descr="DLa.8.26.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697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 couple more…</a:t>
            </a:r>
            <a:endParaRPr lang="en-US" dirty="0"/>
          </a:p>
        </p:txBody>
      </p:sp>
      <p:pic>
        <p:nvPicPr>
          <p:cNvPr id="7" name="Content Placeholder 6" descr="DLb.8.26.1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r="22211"/>
          <a:stretch>
            <a:fillRect/>
          </a:stretch>
        </p:blipFill>
        <p:spPr/>
      </p:pic>
      <p:pic>
        <p:nvPicPr>
          <p:cNvPr id="8" name="Content Placeholder 7" descr="DLc.8.26.1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0" b="12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448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9/2: OS ‘really sore’ – thought to be 2ry to enlarged </a:t>
            </a:r>
            <a:r>
              <a:rPr lang="en-US" dirty="0" err="1" smtClean="0"/>
              <a:t>epi</a:t>
            </a:r>
            <a:r>
              <a:rPr lang="en-US" dirty="0" smtClean="0"/>
              <a:t> defect after BCL was removed at last visit; plan for PKP</a:t>
            </a:r>
          </a:p>
          <a:p>
            <a:r>
              <a:rPr lang="en-US" dirty="0" smtClean="0"/>
              <a:t>9/6: </a:t>
            </a:r>
            <a:r>
              <a:rPr lang="en-US" dirty="0" err="1" smtClean="0"/>
              <a:t>pt</a:t>
            </a:r>
            <a:r>
              <a:rPr lang="en-US" dirty="0" smtClean="0"/>
              <a:t> underwent PKP OS</a:t>
            </a:r>
          </a:p>
        </p:txBody>
      </p:sp>
    </p:spTree>
    <p:extLst>
      <p:ext uri="{BB962C8B-B14F-4D97-AF65-F5344CB8AC3E}">
        <p14:creationId xmlns:p14="http://schemas.microsoft.com/office/powerpoint/2010/main" val="82210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those little cysts hiding? </a:t>
            </a:r>
            <a:endParaRPr lang="en-US" dirty="0"/>
          </a:p>
        </p:txBody>
      </p:sp>
      <p:pic>
        <p:nvPicPr>
          <p:cNvPr id="6" name="Picture 5" descr="he40x7.5cys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17638"/>
            <a:ext cx="6096000" cy="4572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616174" y="4538870"/>
            <a:ext cx="508000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1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941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CC: Pain and decreased vision OS X 2 months</a:t>
            </a:r>
          </a:p>
          <a:p>
            <a:r>
              <a:rPr lang="en-US" dirty="0" smtClean="0"/>
              <a:t>HPI: 53 </a:t>
            </a:r>
            <a:r>
              <a:rPr lang="en-US" dirty="0" err="1" smtClean="0"/>
              <a:t>yo</a:t>
            </a:r>
            <a:r>
              <a:rPr lang="en-US" dirty="0" smtClean="0"/>
              <a:t> female, </a:t>
            </a:r>
            <a:r>
              <a:rPr lang="en-US" dirty="0" smtClean="0"/>
              <a:t>thought to have a h</a:t>
            </a:r>
            <a:r>
              <a:rPr lang="en-US" dirty="0" smtClean="0"/>
              <a:t>/o herpetic infections </a:t>
            </a:r>
            <a:r>
              <a:rPr lang="en-US" dirty="0" smtClean="0"/>
              <a:t>OU*, </a:t>
            </a:r>
            <a:r>
              <a:rPr lang="en-US" dirty="0" smtClean="0"/>
              <a:t>referred by community-based ophthalmologist for evaluation of corneal ulcer OS</a:t>
            </a:r>
          </a:p>
          <a:p>
            <a:r>
              <a:rPr lang="en-US" dirty="0" smtClean="0"/>
              <a:t>Previously treated with topical </a:t>
            </a:r>
            <a:r>
              <a:rPr lang="en-US" dirty="0" err="1" smtClean="0"/>
              <a:t>abx</a:t>
            </a:r>
            <a:r>
              <a:rPr lang="en-US" dirty="0" smtClean="0"/>
              <a:t>, steroids, </a:t>
            </a:r>
            <a:r>
              <a:rPr lang="en-US" dirty="0" err="1" smtClean="0"/>
              <a:t>cycloplegics</a:t>
            </a:r>
            <a:r>
              <a:rPr lang="en-US" dirty="0" smtClean="0"/>
              <a:t>, antivirals and oral acyclovir for presumed HSV stromal keratitis </a:t>
            </a: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*Later review indicates that in fact she did </a:t>
            </a:r>
            <a:r>
              <a:rPr lang="en-US" sz="1800" i="1" dirty="0" smtClean="0"/>
              <a:t>not</a:t>
            </a:r>
            <a:r>
              <a:rPr lang="en-US" sz="1800" dirty="0" smtClean="0"/>
              <a:t> have a history of herpes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2536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neutrophils…</a:t>
            </a:r>
            <a:endParaRPr lang="en-US" dirty="0"/>
          </a:p>
        </p:txBody>
      </p:sp>
      <p:pic>
        <p:nvPicPr>
          <p:cNvPr id="4" name="Picture 3" descr="mpo40x7.5cyst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1763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4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macrophages</a:t>
            </a:r>
            <a:endParaRPr lang="en-US" dirty="0"/>
          </a:p>
        </p:txBody>
      </p:sp>
      <p:pic>
        <p:nvPicPr>
          <p:cNvPr id="4" name="Picture 3" descr="cd6840x7.5retr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9192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9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that sitting on the back of the cornea?</a:t>
            </a:r>
            <a:endParaRPr lang="en-US" dirty="0"/>
          </a:p>
        </p:txBody>
      </p:sp>
      <p:pic>
        <p:nvPicPr>
          <p:cNvPr id="4" name="Picture 3" descr="pas10x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17638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239566"/>
            <a:ext cx="612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A </a:t>
            </a:r>
            <a:r>
              <a:rPr lang="en-US" dirty="0" err="1" smtClean="0"/>
              <a:t>retrocorneal</a:t>
            </a:r>
            <a:r>
              <a:rPr lang="en-US" dirty="0" smtClean="0"/>
              <a:t> membrane with granulomatous inflammation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3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POD#1 s/p PKP</a:t>
            </a:r>
            <a:r>
              <a:rPr lang="en-US" dirty="0"/>
              <a:t>: </a:t>
            </a:r>
            <a:r>
              <a:rPr lang="en-US" dirty="0" err="1"/>
              <a:t>epi</a:t>
            </a:r>
            <a:r>
              <a:rPr lang="en-US" dirty="0"/>
              <a:t> defect ~40% of cornea; start post-op meds: </a:t>
            </a:r>
            <a:r>
              <a:rPr lang="en-US" dirty="0" err="1"/>
              <a:t>Vigamox</a:t>
            </a:r>
            <a:r>
              <a:rPr lang="en-US" dirty="0"/>
              <a:t>, </a:t>
            </a:r>
            <a:r>
              <a:rPr lang="en-US" dirty="0" err="1"/>
              <a:t>PredForte</a:t>
            </a:r>
            <a:r>
              <a:rPr lang="en-US" dirty="0"/>
              <a:t>, PHMB, </a:t>
            </a:r>
            <a:r>
              <a:rPr lang="en-US" dirty="0" err="1"/>
              <a:t>polysporin</a:t>
            </a:r>
            <a:r>
              <a:rPr lang="en-US" dirty="0"/>
              <a:t> ointment, atropine, NSAIDs </a:t>
            </a:r>
            <a:r>
              <a:rPr lang="en-US" dirty="0" err="1"/>
              <a:t>prn</a:t>
            </a:r>
            <a:r>
              <a:rPr lang="en-US" dirty="0"/>
              <a:t>; eye </a:t>
            </a:r>
            <a:r>
              <a:rPr lang="en-US" dirty="0" smtClean="0"/>
              <a:t>shield</a:t>
            </a:r>
          </a:p>
          <a:p>
            <a:r>
              <a:rPr lang="en-US" dirty="0" smtClean="0"/>
              <a:t>POW#1: VA CF @ 3 </a:t>
            </a:r>
            <a:r>
              <a:rPr lang="en-US" dirty="0" err="1" smtClean="0"/>
              <a:t>ft</a:t>
            </a:r>
            <a:r>
              <a:rPr lang="en-US" dirty="0" smtClean="0"/>
              <a:t>; </a:t>
            </a:r>
            <a:r>
              <a:rPr lang="en-US" dirty="0" err="1" smtClean="0"/>
              <a:t>epi</a:t>
            </a:r>
            <a:r>
              <a:rPr lang="en-US" dirty="0" smtClean="0"/>
              <a:t> defect healed; significant posterior </a:t>
            </a:r>
            <a:r>
              <a:rPr lang="en-US" dirty="0" err="1" smtClean="0"/>
              <a:t>synechiae</a:t>
            </a:r>
            <a:r>
              <a:rPr lang="en-US" dirty="0" smtClean="0"/>
              <a:t> but fibrin in AC resolved</a:t>
            </a:r>
            <a:endParaRPr lang="en-US" dirty="0"/>
          </a:p>
          <a:p>
            <a:r>
              <a:rPr lang="en-US" dirty="0" smtClean="0"/>
              <a:t>POW#3: VA 20/400; OS feels much better</a:t>
            </a:r>
          </a:p>
        </p:txBody>
      </p:sp>
    </p:spTree>
    <p:extLst>
      <p:ext uri="{BB962C8B-B14F-4D97-AF65-F5344CB8AC3E}">
        <p14:creationId xmlns:p14="http://schemas.microsoft.com/office/powerpoint/2010/main" val="162178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POM#3: VA 20/100, graft clear off all anti-parasite therapy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467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>
              <a:latin typeface="Edwardian Script ITC"/>
              <a:cs typeface="Edwardian Script ITC"/>
            </a:endParaRPr>
          </a:p>
          <a:p>
            <a:endParaRPr lang="en-US" b="1" dirty="0">
              <a:latin typeface="Edwardian Script ITC"/>
              <a:cs typeface="Edwardian Script ITC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Edwardian Script ITC"/>
                <a:cs typeface="Edwardian Script ITC"/>
              </a:rPr>
              <a:t>That’s </a:t>
            </a:r>
            <a:r>
              <a:rPr lang="en-US" sz="6000" b="1" dirty="0">
                <a:latin typeface="Edwardian Script ITC"/>
                <a:cs typeface="Edwardian Script ITC"/>
              </a:rPr>
              <a:t>all folks!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8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POH: h/o contact lens wear, washes lenses with tap water</a:t>
            </a:r>
          </a:p>
          <a:p>
            <a:r>
              <a:rPr lang="en-US" dirty="0" smtClean="0"/>
              <a:t>PMH: hyperlipidemia</a:t>
            </a:r>
          </a:p>
          <a:p>
            <a:r>
              <a:rPr lang="en-US" dirty="0" smtClean="0"/>
              <a:t>Meds: </a:t>
            </a:r>
            <a:r>
              <a:rPr lang="en-US" baseline="0" dirty="0" err="1" smtClean="0"/>
              <a:t>Combigan</a:t>
            </a:r>
            <a:r>
              <a:rPr lang="en-US" baseline="0" dirty="0" smtClean="0"/>
              <a:t> BID, </a:t>
            </a:r>
            <a:r>
              <a:rPr lang="en-US" baseline="0" dirty="0" err="1" smtClean="0"/>
              <a:t>Cyclogyl</a:t>
            </a:r>
            <a:r>
              <a:rPr lang="en-US" baseline="0" dirty="0" smtClean="0"/>
              <a:t> BID, </a:t>
            </a:r>
            <a:r>
              <a:rPr lang="en-US" baseline="0" dirty="0" err="1" smtClean="0"/>
              <a:t>Vigamox</a:t>
            </a:r>
            <a:r>
              <a:rPr lang="en-US" baseline="0" dirty="0" smtClean="0"/>
              <a:t> QID, </a:t>
            </a:r>
            <a:r>
              <a:rPr lang="en-US" baseline="0" dirty="0" err="1" smtClean="0"/>
              <a:t>Viroptic</a:t>
            </a:r>
            <a:r>
              <a:rPr lang="en-US" baseline="0" dirty="0" smtClean="0"/>
              <a:t> 5x/day, acyclovir 400 mg PO BID</a:t>
            </a:r>
          </a:p>
          <a:p>
            <a:r>
              <a:rPr lang="en-US" dirty="0" smtClean="0"/>
              <a:t>Allergies: PCN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1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VA: 20/25 OD, 20/400 OS</a:t>
            </a:r>
          </a:p>
          <a:p>
            <a:r>
              <a:rPr lang="en-US" dirty="0" smtClean="0"/>
              <a:t>T: 17 OD, 6 OS</a:t>
            </a:r>
          </a:p>
          <a:p>
            <a:r>
              <a:rPr lang="en-US" dirty="0" smtClean="0"/>
              <a:t>P: 4 -&gt; 3 OD, fixed and dilated OS; no RAPD</a:t>
            </a:r>
          </a:p>
          <a:p>
            <a:r>
              <a:rPr lang="en-US" dirty="0" smtClean="0"/>
              <a:t>EOMs full</a:t>
            </a:r>
          </a:p>
          <a:p>
            <a:r>
              <a:rPr lang="en-US" dirty="0" smtClean="0"/>
              <a:t>VFFTC OU</a:t>
            </a:r>
          </a:p>
        </p:txBody>
      </p:sp>
    </p:spTree>
    <p:extLst>
      <p:ext uri="{BB962C8B-B14F-4D97-AF65-F5344CB8AC3E}">
        <p14:creationId xmlns:p14="http://schemas.microsoft.com/office/powerpoint/2010/main" val="387948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Say what?</a:t>
            </a:r>
            <a:br>
              <a:rPr lang="en-US" dirty="0" smtClean="0"/>
            </a:br>
            <a:r>
              <a:rPr lang="en-US" dirty="0" smtClean="0"/>
              <a:t>Confusing </a:t>
            </a:r>
            <a:r>
              <a:rPr lang="en-US" dirty="0" err="1" smtClean="0"/>
              <a:t>Ophtho</a:t>
            </a:r>
            <a:r>
              <a:rPr lang="en-US" dirty="0" smtClean="0"/>
              <a:t> Abbreviations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OD: right eye</a:t>
            </a:r>
          </a:p>
          <a:p>
            <a:r>
              <a:rPr lang="en-US" dirty="0" smtClean="0"/>
              <a:t>OS: left eye</a:t>
            </a:r>
          </a:p>
          <a:p>
            <a:r>
              <a:rPr lang="en-US" dirty="0" smtClean="0"/>
              <a:t>OU: both eyes</a:t>
            </a:r>
          </a:p>
          <a:p>
            <a:r>
              <a:rPr lang="en-US" dirty="0" smtClean="0"/>
              <a:t>VA: visual acuity</a:t>
            </a:r>
          </a:p>
          <a:p>
            <a:r>
              <a:rPr lang="en-US" dirty="0" smtClean="0"/>
              <a:t>T: intraocular pressure (tonometry)</a:t>
            </a:r>
          </a:p>
          <a:p>
            <a:r>
              <a:rPr lang="en-US" dirty="0" smtClean="0"/>
              <a:t>P: pupils</a:t>
            </a:r>
          </a:p>
          <a:p>
            <a:r>
              <a:rPr lang="en-US" dirty="0" smtClean="0"/>
              <a:t>VFFTC: visual fields full to confrontation</a:t>
            </a:r>
          </a:p>
          <a:p>
            <a:r>
              <a:rPr lang="en-US" dirty="0" err="1" smtClean="0"/>
              <a:t>Epi</a:t>
            </a:r>
            <a:r>
              <a:rPr lang="en-US" dirty="0" smtClean="0"/>
              <a:t>: epithelial</a:t>
            </a:r>
          </a:p>
          <a:p>
            <a:r>
              <a:rPr lang="en-US" dirty="0" smtClean="0"/>
              <a:t>KP: </a:t>
            </a:r>
            <a:r>
              <a:rPr lang="en-US" dirty="0" err="1" smtClean="0"/>
              <a:t>keratic</a:t>
            </a:r>
            <a:r>
              <a:rPr lang="en-US" dirty="0" smtClean="0"/>
              <a:t> precipitates</a:t>
            </a:r>
          </a:p>
          <a:p>
            <a:r>
              <a:rPr lang="en-US" dirty="0" smtClean="0"/>
              <a:t>NS: nuclear sclerosis</a:t>
            </a:r>
          </a:p>
          <a:p>
            <a:r>
              <a:rPr lang="en-US" dirty="0" smtClean="0"/>
              <a:t>c/d: cup-to-disc ratio</a:t>
            </a:r>
          </a:p>
          <a:p>
            <a:r>
              <a:rPr lang="en-US" dirty="0" smtClean="0"/>
              <a:t>BCL: bandage contact lens</a:t>
            </a:r>
          </a:p>
          <a:p>
            <a:r>
              <a:rPr lang="en-US" dirty="0" smtClean="0"/>
              <a:t>PKP: penetrating </a:t>
            </a:r>
            <a:r>
              <a:rPr lang="en-US" dirty="0" err="1" smtClean="0"/>
              <a:t>keratoplasty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5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8957"/>
          </a:xfrm>
        </p:spPr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037940"/>
              </p:ext>
            </p:extLst>
          </p:nvPr>
        </p:nvGraphicFramePr>
        <p:xfrm>
          <a:off x="457200" y="1417638"/>
          <a:ext cx="8229600" cy="501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OD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OS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Lids/Lashes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Conjunctiva/Sclera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White and quiet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2+</a:t>
                      </a:r>
                      <a:r>
                        <a:rPr lang="en-US" sz="1600" baseline="0" dirty="0" smtClean="0"/>
                        <a:t> injection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Cornea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Clear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Large central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epi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defect w/ surrounding loose epithelium,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faint stromal ring infiltrate, central stromal edema, central fine KP, no thinning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Anterior Chamber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Deep and quiet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Deep;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0.5 mm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</a:rPr>
                        <a:t>hypopyon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Iris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Round</a:t>
                      </a:r>
                      <a:r>
                        <a:rPr lang="en-US" sz="1600" baseline="0" dirty="0" smtClean="0"/>
                        <a:t> and Reactive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Fixed</a:t>
                      </a:r>
                      <a:r>
                        <a:rPr lang="en-US" sz="1600" baseline="0" dirty="0" smtClean="0"/>
                        <a:t> and dilated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Lens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Vitreous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Clear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Clear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Optic Nerve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c/d</a:t>
                      </a:r>
                      <a:r>
                        <a:rPr lang="en-US" sz="1600" baseline="0" dirty="0" smtClean="0"/>
                        <a:t> 0.3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Normal, c/d 0.3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Macula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 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Periphery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26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see the ring infiltrate? And the small </a:t>
            </a:r>
            <a:r>
              <a:rPr lang="en-US" dirty="0" err="1" smtClean="0"/>
              <a:t>hypopyon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 descr="DL.6.9.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491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Impression/Plan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800" dirty="0" err="1" smtClean="0"/>
              <a:t>Acanthamoeba</a:t>
            </a:r>
            <a:r>
              <a:rPr lang="en-US" sz="3800" dirty="0" smtClean="0"/>
              <a:t> keratitis</a:t>
            </a:r>
          </a:p>
          <a:p>
            <a:pPr lvl="1"/>
            <a:r>
              <a:rPr lang="en-US" dirty="0" smtClean="0"/>
              <a:t>Highly suspicious </a:t>
            </a:r>
            <a:r>
              <a:rPr lang="en-US" sz="2800" dirty="0" smtClean="0"/>
              <a:t>given lack of response to anti-viral therapy and clinical appearance</a:t>
            </a:r>
          </a:p>
          <a:p>
            <a:pPr lvl="1"/>
            <a:r>
              <a:rPr lang="en-US" dirty="0" smtClean="0"/>
              <a:t>Obtained corneal cultures</a:t>
            </a:r>
            <a:endParaRPr lang="en-US" sz="2800" dirty="0" smtClean="0"/>
          </a:p>
          <a:p>
            <a:pPr lvl="1"/>
            <a:r>
              <a:rPr lang="en-US" sz="2800" dirty="0" err="1" smtClean="0"/>
              <a:t>DC’d</a:t>
            </a:r>
            <a:r>
              <a:rPr lang="en-US" sz="2800" dirty="0" smtClean="0"/>
              <a:t> </a:t>
            </a:r>
            <a:r>
              <a:rPr lang="en-US" sz="2800" dirty="0" err="1" smtClean="0"/>
              <a:t>Viroptic</a:t>
            </a:r>
            <a:r>
              <a:rPr lang="en-US" sz="2800" dirty="0" smtClean="0"/>
              <a:t> (possible long-term epithelial toxicity)</a:t>
            </a:r>
          </a:p>
          <a:p>
            <a:pPr lvl="1"/>
            <a:r>
              <a:rPr lang="en-US" sz="2800" dirty="0" err="1" smtClean="0"/>
              <a:t>DC’d</a:t>
            </a:r>
            <a:r>
              <a:rPr lang="en-US" sz="2800" dirty="0" smtClean="0"/>
              <a:t> Acyclovir</a:t>
            </a:r>
          </a:p>
          <a:p>
            <a:pPr lvl="1"/>
            <a:r>
              <a:rPr lang="en-US" sz="2800" dirty="0" smtClean="0"/>
              <a:t>Started Valtrex 1 g PO BID</a:t>
            </a:r>
          </a:p>
          <a:p>
            <a:pPr lvl="1"/>
            <a:r>
              <a:rPr lang="en-US" sz="2800" dirty="0" smtClean="0"/>
              <a:t>Started PHMB (</a:t>
            </a:r>
            <a:r>
              <a:rPr lang="en-US" sz="2800" dirty="0" err="1" smtClean="0"/>
              <a:t>polyhexamethylene</a:t>
            </a:r>
            <a:r>
              <a:rPr lang="en-US" sz="2800" dirty="0" smtClean="0"/>
              <a:t> </a:t>
            </a:r>
            <a:r>
              <a:rPr lang="en-US" sz="2800" dirty="0" err="1" smtClean="0"/>
              <a:t>biguanide</a:t>
            </a:r>
            <a:r>
              <a:rPr lang="en-US" sz="2800" dirty="0" smtClean="0"/>
              <a:t>) Q3H</a:t>
            </a:r>
          </a:p>
          <a:p>
            <a:pPr lvl="1"/>
            <a:r>
              <a:rPr lang="en-US" sz="2800" dirty="0" smtClean="0"/>
              <a:t>Increased </a:t>
            </a:r>
            <a:r>
              <a:rPr lang="en-US" sz="2800" dirty="0" err="1" smtClean="0"/>
              <a:t>Vigamox</a:t>
            </a:r>
            <a:r>
              <a:rPr lang="en-US" sz="2800" dirty="0" smtClean="0"/>
              <a:t> to Q2H</a:t>
            </a:r>
          </a:p>
          <a:p>
            <a:pPr lvl="1"/>
            <a:r>
              <a:rPr lang="en-US" sz="2800" dirty="0" smtClean="0"/>
              <a:t>Started </a:t>
            </a:r>
            <a:r>
              <a:rPr lang="en-US" dirty="0" err="1" smtClean="0"/>
              <a:t>Ho</a:t>
            </a:r>
            <a:r>
              <a:rPr lang="en-US" sz="2800" dirty="0" err="1" smtClean="0"/>
              <a:t>matropine</a:t>
            </a:r>
            <a:r>
              <a:rPr lang="en-US" sz="2800" dirty="0" smtClean="0"/>
              <a:t> daily</a:t>
            </a:r>
          </a:p>
          <a:p>
            <a:pPr lvl="1"/>
            <a:r>
              <a:rPr lang="en-US" sz="2800" dirty="0" smtClean="0"/>
              <a:t>Artificial Tears QID</a:t>
            </a:r>
          </a:p>
        </p:txBody>
      </p:sp>
    </p:spTree>
    <p:extLst>
      <p:ext uri="{BB962C8B-B14F-4D97-AF65-F5344CB8AC3E}">
        <p14:creationId xmlns:p14="http://schemas.microsoft.com/office/powerpoint/2010/main" val="262384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6/13: culture + for </a:t>
            </a:r>
            <a:r>
              <a:rPr lang="en-US" dirty="0" err="1" smtClean="0"/>
              <a:t>acanthamoeba</a:t>
            </a:r>
            <a:r>
              <a:rPr lang="en-US" dirty="0"/>
              <a:t>;</a:t>
            </a:r>
            <a:r>
              <a:rPr lang="en-US" dirty="0" smtClean="0"/>
              <a:t> negative PCR for HSV I and HSV II; VA HM; started </a:t>
            </a:r>
            <a:r>
              <a:rPr lang="en-US" dirty="0" err="1" smtClean="0"/>
              <a:t>Desomidine</a:t>
            </a:r>
            <a:r>
              <a:rPr lang="en-US" dirty="0" smtClean="0"/>
              <a:t> Q3H</a:t>
            </a:r>
            <a:r>
              <a:rPr lang="en-US" dirty="0" smtClean="0"/>
              <a:t>, </a:t>
            </a:r>
            <a:r>
              <a:rPr lang="en-US" dirty="0" err="1" smtClean="0"/>
              <a:t>DC’d</a:t>
            </a:r>
            <a:r>
              <a:rPr lang="en-US" dirty="0" smtClean="0"/>
              <a:t> </a:t>
            </a:r>
            <a:r>
              <a:rPr lang="en-US" dirty="0" smtClean="0"/>
              <a:t>Valtrex</a:t>
            </a:r>
          </a:p>
          <a:p>
            <a:r>
              <a:rPr lang="en-US" dirty="0" smtClean="0"/>
              <a:t>6/16: </a:t>
            </a:r>
            <a:r>
              <a:rPr lang="en-US" dirty="0" err="1" smtClean="0"/>
              <a:t>pt</a:t>
            </a:r>
            <a:r>
              <a:rPr lang="en-US" dirty="0" smtClean="0"/>
              <a:t> c/o more pain and photophobia; now 1.2 mm </a:t>
            </a:r>
            <a:r>
              <a:rPr lang="en-US" dirty="0" err="1" smtClean="0"/>
              <a:t>hypopyon</a:t>
            </a:r>
            <a:r>
              <a:rPr lang="en-US" dirty="0" smtClean="0"/>
              <a:t>; increased PHMB and </a:t>
            </a:r>
            <a:r>
              <a:rPr lang="en-US" dirty="0" err="1" smtClean="0"/>
              <a:t>Desomidine</a:t>
            </a:r>
            <a:r>
              <a:rPr lang="en-US" dirty="0" smtClean="0"/>
              <a:t> Q1H; </a:t>
            </a:r>
            <a:r>
              <a:rPr lang="en-US" dirty="0" err="1" smtClean="0"/>
              <a:t>Alleve</a:t>
            </a:r>
            <a:r>
              <a:rPr lang="en-US" dirty="0" smtClean="0"/>
              <a:t> </a:t>
            </a:r>
            <a:r>
              <a:rPr lang="en-US" dirty="0" err="1" smtClean="0"/>
              <a:t>prn</a:t>
            </a:r>
            <a:endParaRPr lang="en-US" dirty="0" smtClean="0"/>
          </a:p>
          <a:p>
            <a:r>
              <a:rPr lang="en-US" dirty="0" smtClean="0"/>
              <a:t>6/24: larger </a:t>
            </a:r>
            <a:r>
              <a:rPr lang="en-US" dirty="0" err="1" smtClean="0"/>
              <a:t>epi</a:t>
            </a:r>
            <a:r>
              <a:rPr lang="en-US" dirty="0" smtClean="0"/>
              <a:t> defect, mild improvement in inflammation, trace </a:t>
            </a:r>
            <a:r>
              <a:rPr lang="en-US" dirty="0" err="1" smtClean="0"/>
              <a:t>hypopyon</a:t>
            </a:r>
            <a:r>
              <a:rPr lang="en-US" dirty="0" smtClean="0"/>
              <a:t> remaining</a:t>
            </a:r>
          </a:p>
          <a:p>
            <a:r>
              <a:rPr lang="en-US" dirty="0" smtClean="0"/>
              <a:t>7/1: still larger </a:t>
            </a:r>
            <a:r>
              <a:rPr lang="en-US" dirty="0" err="1" smtClean="0"/>
              <a:t>epi</a:t>
            </a:r>
            <a:r>
              <a:rPr lang="en-US" dirty="0" smtClean="0"/>
              <a:t> defect, </a:t>
            </a:r>
            <a:r>
              <a:rPr lang="en-US" dirty="0" err="1" smtClean="0"/>
              <a:t>hypopyon</a:t>
            </a:r>
            <a:r>
              <a:rPr lang="en-US" dirty="0" smtClean="0"/>
              <a:t> resolved; replaced BCL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681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950</Words>
  <Application>Microsoft Macintosh PowerPoint</Application>
  <PresentationFormat>On-screen Show (4:3)</PresentationFormat>
  <Paragraphs>145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Acanthamoeba Keratitis</vt:lpstr>
      <vt:lpstr>History</vt:lpstr>
      <vt:lpstr>History</vt:lpstr>
      <vt:lpstr>Physical Exam</vt:lpstr>
      <vt:lpstr>Say what? Confusing Ophtho Abbreviations 101</vt:lpstr>
      <vt:lpstr>Physical Exam</vt:lpstr>
      <vt:lpstr>Do you see the ring infiltrate? And the small hypopyon?</vt:lpstr>
      <vt:lpstr>Impression/Plan</vt:lpstr>
      <vt:lpstr>Clinical Course</vt:lpstr>
      <vt:lpstr>Clinical Course</vt:lpstr>
      <vt:lpstr>Confocal Biomicroscopy</vt:lpstr>
      <vt:lpstr>Find the edge of the epithelial defect…and note the circumferential corneal neovascularization</vt:lpstr>
      <vt:lpstr>Look closely… do you see the ground glass appearance of the stroma?</vt:lpstr>
      <vt:lpstr>Clinical Course</vt:lpstr>
      <vt:lpstr>“Fluffy” usually means fungus to an ophthalmologist</vt:lpstr>
      <vt:lpstr>A giant close up… just in case that last photo wasn’t enough</vt:lpstr>
      <vt:lpstr>And a couple more…</vt:lpstr>
      <vt:lpstr>Clinical Course</vt:lpstr>
      <vt:lpstr>Where are those little cysts hiding? </vt:lpstr>
      <vt:lpstr>Lots of neutrophils…</vt:lpstr>
      <vt:lpstr>…and macrophages</vt:lpstr>
      <vt:lpstr>What is that sitting on the back of the cornea?</vt:lpstr>
      <vt:lpstr>Clinical Course</vt:lpstr>
      <vt:lpstr>Clinical Course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Acanthamoeba Keratitis</dc:title>
  <dc:creator>Jessica Kovarik</dc:creator>
  <cp:lastModifiedBy>Jessica Kovarik</cp:lastModifiedBy>
  <cp:revision>53</cp:revision>
  <dcterms:created xsi:type="dcterms:W3CDTF">2011-10-03T02:07:20Z</dcterms:created>
  <dcterms:modified xsi:type="dcterms:W3CDTF">2012-04-21T20:49:45Z</dcterms:modified>
</cp:coreProperties>
</file>