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6"/>
  </p:notesMasterIdLst>
  <p:sldIdLst>
    <p:sldId id="256" r:id="rId2"/>
    <p:sldId id="267" r:id="rId3"/>
    <p:sldId id="271" r:id="rId4"/>
    <p:sldId id="272" r:id="rId5"/>
    <p:sldId id="288" r:id="rId6"/>
    <p:sldId id="289" r:id="rId7"/>
    <p:sldId id="281" r:id="rId8"/>
    <p:sldId id="268" r:id="rId9"/>
    <p:sldId id="269" r:id="rId10"/>
    <p:sldId id="270" r:id="rId11"/>
    <p:sldId id="278" r:id="rId12"/>
    <p:sldId id="279" r:id="rId13"/>
    <p:sldId id="282" r:id="rId14"/>
    <p:sldId id="290" r:id="rId15"/>
    <p:sldId id="257" r:id="rId16"/>
    <p:sldId id="258" r:id="rId17"/>
    <p:sldId id="264" r:id="rId18"/>
    <p:sldId id="261" r:id="rId19"/>
    <p:sldId id="293" r:id="rId20"/>
    <p:sldId id="284" r:id="rId21"/>
    <p:sldId id="280" r:id="rId22"/>
    <p:sldId id="292" r:id="rId23"/>
    <p:sldId id="275" r:id="rId24"/>
    <p:sldId id="260" r:id="rId25"/>
    <p:sldId id="277" r:id="rId26"/>
    <p:sldId id="283" r:id="rId27"/>
    <p:sldId id="263" r:id="rId28"/>
    <p:sldId id="265" r:id="rId29"/>
    <p:sldId id="266" r:id="rId30"/>
    <p:sldId id="276" r:id="rId31"/>
    <p:sldId id="274" r:id="rId32"/>
    <p:sldId id="262" r:id="rId33"/>
    <p:sldId id="285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32F8"/>
    <a:srgbClr val="65FFF2"/>
    <a:srgbClr val="618E5E"/>
    <a:srgbClr val="175B15"/>
    <a:srgbClr val="F85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1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-364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8197B-CC48-B44C-B5E2-440306B55776}" type="datetimeFigureOut">
              <a:rPr lang="en-US" smtClean="0"/>
              <a:t>9/14/18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202E3-D27C-1B4A-97DD-12B4BF8580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523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550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53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3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837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67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52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66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61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36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93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5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31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22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00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23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41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37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62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798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039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03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65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826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37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522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84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4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29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1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81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00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202E3-D27C-1B4A-97DD-12B4BF85802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Friday, September 14,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 Eyelid mass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Marta Couce</a:t>
            </a:r>
          </a:p>
          <a:p>
            <a:r>
              <a:rPr lang="en-US" dirty="0" smtClean="0"/>
              <a:t>UH Cleveland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184387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H&amp;E</a:t>
            </a:r>
            <a:endParaRPr lang="en-US" dirty="0"/>
          </a:p>
        </p:txBody>
      </p:sp>
      <p:pic>
        <p:nvPicPr>
          <p:cNvPr id="8" name="Content Placeholder 7" descr="MID MAG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r="16432"/>
          <a:stretch>
            <a:fillRect/>
          </a:stretch>
        </p:blipFill>
        <p:spPr/>
      </p:pic>
      <p:pic>
        <p:nvPicPr>
          <p:cNvPr id="7" name="Content Placeholder 4" descr="HIGH MAG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r="164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375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CK20</a:t>
            </a:r>
            <a:endParaRPr lang="en-US" dirty="0"/>
          </a:p>
        </p:txBody>
      </p:sp>
      <p:pic>
        <p:nvPicPr>
          <p:cNvPr id="5" name="Content Placeholder 4" descr="CK 20 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10997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CK20</a:t>
            </a:r>
            <a:endParaRPr lang="en-US" dirty="0"/>
          </a:p>
        </p:txBody>
      </p:sp>
      <p:pic>
        <p:nvPicPr>
          <p:cNvPr id="6" name="Content Placeholder 5" descr="CK20 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10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501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ICC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SYNAPTOPHYSIN</a:t>
            </a:r>
            <a:endParaRPr lang="en-US" dirty="0"/>
          </a:p>
        </p:txBody>
      </p:sp>
      <p:pic>
        <p:nvPicPr>
          <p:cNvPr id="9" name="Content Placeholder 5" descr="synapto 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10997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SYNAPTOPHYSIN</a:t>
            </a:r>
            <a:endParaRPr lang="en-US" dirty="0"/>
          </a:p>
        </p:txBody>
      </p:sp>
      <p:pic>
        <p:nvPicPr>
          <p:cNvPr id="10" name="Content Placeholder 9" descr="synapto 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10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738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Diagnosis</a:t>
            </a:r>
            <a:endParaRPr lang="en-US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982941" y="792080"/>
            <a:ext cx="5715000" cy="557784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Merkel </a:t>
            </a:r>
            <a:r>
              <a:rPr lang="en-US" dirty="0"/>
              <a:t>cell carcinoma</a:t>
            </a:r>
            <a:br>
              <a:rPr lang="en-US" dirty="0"/>
            </a:br>
            <a:r>
              <a:rPr lang="en-US" dirty="0" smtClean="0"/>
              <a:t>involving: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dirty="0" smtClean="0"/>
              <a:t>yelid</a:t>
            </a:r>
            <a:r>
              <a:rPr lang="en-US" dirty="0"/>
              <a:t>, orbital soft tissue and lacrimal </a:t>
            </a:r>
            <a:r>
              <a:rPr lang="en-US" dirty="0" smtClean="0"/>
              <a:t>gland. </a:t>
            </a:r>
            <a:endParaRPr lang="en-US" dirty="0"/>
          </a:p>
          <a:p>
            <a:pPr lvl="1"/>
            <a:r>
              <a:rPr lang="en-US" dirty="0" smtClean="0"/>
              <a:t>Largest tumor nodule: 1.5 cm.</a:t>
            </a:r>
          </a:p>
          <a:p>
            <a:pPr lvl="1"/>
            <a:r>
              <a:rPr lang="en-US" dirty="0" smtClean="0"/>
              <a:t>Carcinoma is at &lt;0.1cm from deep orbital margin </a:t>
            </a:r>
          </a:p>
          <a:p>
            <a:pPr lvl="1"/>
            <a:r>
              <a:rPr lang="en-US" dirty="0" smtClean="0"/>
              <a:t>Rest of margins, bone, optic nerve and eye globe,  negative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 descr="DEEP MARG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130552"/>
            <a:ext cx="2139696" cy="42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7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Last Follow up </a:t>
            </a:r>
            <a:br>
              <a:rPr lang="en-US" sz="4400" dirty="0" smtClean="0"/>
            </a:br>
            <a:r>
              <a:rPr lang="en-US" sz="4400" dirty="0" smtClean="0"/>
              <a:t>(1 month post-surgery)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8327293" cy="1752600"/>
          </a:xfrm>
        </p:spPr>
        <p:txBody>
          <a:bodyPr/>
          <a:lstStyle/>
          <a:p>
            <a:r>
              <a:rPr lang="en-US" dirty="0" smtClean="0"/>
              <a:t>ECOG performance status: 4 (totally disabled)</a:t>
            </a:r>
          </a:p>
          <a:p>
            <a:r>
              <a:rPr lang="en-US" dirty="0" smtClean="0"/>
              <a:t>No additional treatment recommended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4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HISTORY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612220"/>
            <a:ext cx="6350000" cy="436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39" y="6171504"/>
            <a:ext cx="830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Freidrich Sigmund Merkel, a German histopathologist, first described the Merkel cell (MC) in 1875. </a:t>
            </a:r>
          </a:p>
        </p:txBody>
      </p:sp>
    </p:spTree>
    <p:extLst>
      <p:ext uri="{BB962C8B-B14F-4D97-AF65-F5344CB8AC3E}">
        <p14:creationId xmlns:p14="http://schemas.microsoft.com/office/powerpoint/2010/main" val="63487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1854200"/>
            <a:ext cx="4533900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547669"/>
            <a:ext cx="8433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Cyril Toker first described Merkel cell carcinoma in 1972. He analyzed 5 cases and described clinical and pathology findings.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12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Merkel Cell Carcinoma (MCC)</a:t>
            </a:r>
            <a:endParaRPr lang="en-US" sz="4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Aggressive neuroendocrine malignancy</a:t>
            </a:r>
          </a:p>
          <a:p>
            <a:r>
              <a:rPr lang="en-US" dirty="0" smtClean="0"/>
              <a:t>More prevalent in men; &gt;90% </a:t>
            </a:r>
            <a:r>
              <a:rPr lang="en-US" dirty="0"/>
              <a:t> </a:t>
            </a:r>
            <a:r>
              <a:rPr lang="en-US" dirty="0" smtClean="0"/>
              <a:t>Caucasians</a:t>
            </a:r>
          </a:p>
          <a:p>
            <a:r>
              <a:rPr lang="en-US" dirty="0" smtClean="0"/>
              <a:t>65% patients present with local disease, </a:t>
            </a:r>
          </a:p>
          <a:p>
            <a:r>
              <a:rPr lang="en-US" dirty="0" smtClean="0"/>
              <a:t>26% with regional lymph node metastasis and </a:t>
            </a:r>
          </a:p>
          <a:p>
            <a:r>
              <a:rPr lang="en-US" dirty="0" smtClean="0"/>
              <a:t>8% with distant metastasis.</a:t>
            </a:r>
          </a:p>
          <a:p>
            <a:r>
              <a:rPr lang="en-US" dirty="0"/>
              <a:t>R</a:t>
            </a:r>
            <a:r>
              <a:rPr lang="en-US" dirty="0" smtClean="0"/>
              <a:t>isk </a:t>
            </a:r>
            <a:r>
              <a:rPr lang="en-US" dirty="0"/>
              <a:t>for MCC is </a:t>
            </a:r>
            <a:r>
              <a:rPr lang="en-US" dirty="0" smtClean="0"/>
              <a:t>increased in immunosuppressed patients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13-fold among </a:t>
            </a:r>
            <a:r>
              <a:rPr lang="en-US" dirty="0" smtClean="0"/>
              <a:t>HIV patients, 12 </a:t>
            </a:r>
            <a:r>
              <a:rPr lang="en-US" dirty="0"/>
              <a:t>and 10-fold after solid organ </a:t>
            </a:r>
            <a:r>
              <a:rPr lang="en-US" dirty="0" smtClean="0"/>
              <a:t>transplantation, more </a:t>
            </a:r>
            <a:r>
              <a:rPr lang="en-US" dirty="0"/>
              <a:t>common </a:t>
            </a:r>
            <a:r>
              <a:rPr lang="en-US" dirty="0" smtClean="0"/>
              <a:t>among patients </a:t>
            </a:r>
            <a:r>
              <a:rPr lang="en-US" dirty="0"/>
              <a:t>with lymphoma and those receiving </a:t>
            </a:r>
            <a:r>
              <a:rPr lang="en-US" dirty="0" smtClean="0"/>
              <a:t>immunosuppressive therapy.</a:t>
            </a:r>
          </a:p>
          <a:p>
            <a:r>
              <a:rPr lang="en-US" dirty="0" smtClean="0"/>
              <a:t>Incidence in USA has increased fivefold from 1986-2011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ETIOLOGY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UV </a:t>
            </a:r>
            <a:r>
              <a:rPr lang="en-US" dirty="0"/>
              <a:t>radiation </a:t>
            </a:r>
            <a:endParaRPr lang="en-US" dirty="0" smtClean="0"/>
          </a:p>
          <a:p>
            <a:r>
              <a:rPr lang="en-US" dirty="0"/>
              <a:t>Merkel cell polyomavirus (MCPyV ) </a:t>
            </a:r>
          </a:p>
          <a:p>
            <a:pPr lvl="1"/>
            <a:r>
              <a:rPr lang="en-US" dirty="0"/>
              <a:t>MCPyV-specific antibodies have been detected in 80% of individuals 50 years or older .</a:t>
            </a:r>
          </a:p>
          <a:p>
            <a:pPr lvl="1"/>
            <a:r>
              <a:rPr lang="en-US" dirty="0"/>
              <a:t>MCPyV-related oncogenesis requires integration of the viral genome into the host-genome and mutation of the large T (LT) antigen.</a:t>
            </a:r>
          </a:p>
          <a:p>
            <a:endParaRPr lang="en-US" dirty="0" smtClean="0"/>
          </a:p>
          <a:p>
            <a:r>
              <a:rPr lang="en-US" dirty="0"/>
              <a:t>MCPyV-negative MCC is among the most mutated of all solid tumors, including melanoma </a:t>
            </a:r>
            <a:endParaRPr lang="en-US" dirty="0" smtClean="0"/>
          </a:p>
          <a:p>
            <a:r>
              <a:rPr lang="en-US" dirty="0"/>
              <a:t>MCPyV-negative MCC is also associated with high levels of T-cell infiltrates </a:t>
            </a:r>
          </a:p>
          <a:p>
            <a:endParaRPr lang="en-US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7593" r="7593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4824066" y="6182644"/>
            <a:ext cx="3827941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Liu W. et al Cell Host Microbe 2016; 19(6): 775-787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2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DETECTION OF MCPYV IN TISSUE?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364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History &amp; Presentation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1410" y="1673352"/>
            <a:ext cx="4384390" cy="4718304"/>
          </a:xfrm>
        </p:spPr>
        <p:txBody>
          <a:bodyPr>
            <a:normAutofit/>
          </a:bodyPr>
          <a:lstStyle/>
          <a:p>
            <a:r>
              <a:rPr lang="en-US" dirty="0" smtClean="0"/>
              <a:t>87 yo male</a:t>
            </a:r>
          </a:p>
          <a:p>
            <a:r>
              <a:rPr lang="en-US" dirty="0" smtClean="0"/>
              <a:t>Retired engineer, electrode welder</a:t>
            </a:r>
          </a:p>
          <a:p>
            <a:r>
              <a:rPr lang="en-US" dirty="0" smtClean="0"/>
              <a:t>Hx of smoking.</a:t>
            </a:r>
          </a:p>
          <a:p>
            <a:r>
              <a:rPr lang="en-US" dirty="0" smtClean="0"/>
              <a:t>Significant  pmh:</a:t>
            </a:r>
          </a:p>
          <a:p>
            <a:pPr lvl="1"/>
            <a:r>
              <a:rPr lang="en-US" dirty="0" smtClean="0"/>
              <a:t>prostate carcinoma Gl 4+4 (2012)</a:t>
            </a:r>
          </a:p>
          <a:p>
            <a:pPr lvl="1"/>
            <a:r>
              <a:rPr lang="en-US" dirty="0" smtClean="0"/>
              <a:t>colon adenocarcinoma (1990)</a:t>
            </a:r>
          </a:p>
          <a:p>
            <a:pPr marL="27432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r</a:t>
            </a:r>
            <a:r>
              <a:rPr lang="en-US" dirty="0" smtClean="0"/>
              <a:t>ecently</a:t>
            </a:r>
            <a:endParaRPr lang="en-US" dirty="0" smtClean="0"/>
          </a:p>
          <a:p>
            <a:pPr lvl="1"/>
            <a:r>
              <a:rPr lang="en-US" dirty="0" smtClean="0"/>
              <a:t>Lung </a:t>
            </a:r>
            <a:r>
              <a:rPr lang="en-US" dirty="0"/>
              <a:t>adenocarcinoma </a:t>
            </a:r>
            <a:r>
              <a:rPr lang="en-US" dirty="0" smtClean="0"/>
              <a:t>T1aN2M0 (tumor &lt;/= 1 cm with metastatic ipsilateral mediastinal LNs)</a:t>
            </a:r>
          </a:p>
        </p:txBody>
      </p:sp>
    </p:spTree>
    <p:extLst>
      <p:ext uri="{BB962C8B-B14F-4D97-AF65-F5344CB8AC3E}">
        <p14:creationId xmlns:p14="http://schemas.microsoft.com/office/powerpoint/2010/main" val="162860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PML</a:t>
            </a:r>
            <a:endParaRPr lang="en-US" dirty="0"/>
          </a:p>
        </p:txBody>
      </p:sp>
      <p:pic>
        <p:nvPicPr>
          <p:cNvPr id="7" name="Content Placeholder 6" descr="PML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r="109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PML SV40</a:t>
            </a:r>
            <a:endParaRPr lang="en-US" dirty="0"/>
          </a:p>
        </p:txBody>
      </p:sp>
      <p:pic>
        <p:nvPicPr>
          <p:cNvPr id="8" name="Content Placeholder 7" descr="SV40 PML.jpg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r="109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130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SV40 KIDNEY</a:t>
            </a:r>
            <a:endParaRPr lang="en-US" dirty="0"/>
          </a:p>
        </p:txBody>
      </p:sp>
      <p:pic>
        <p:nvPicPr>
          <p:cNvPr id="7" name="Content Placeholder 6" descr="sv40 CONTROL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r="109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SV40 MERKEL</a:t>
            </a:r>
            <a:endParaRPr lang="en-US" dirty="0"/>
          </a:p>
        </p:txBody>
      </p:sp>
      <p:pic>
        <p:nvPicPr>
          <p:cNvPr id="10" name="Content Placeholder 7" descr="sv4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r="109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813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Detection of Merkel cell carcinoma Polyomavirus in tissue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59005"/>
            <a:ext cx="4038600" cy="4501470"/>
          </a:xfrm>
        </p:spPr>
        <p:txBody>
          <a:bodyPr/>
          <a:lstStyle/>
          <a:p>
            <a:r>
              <a:rPr lang="en-US" sz="2000" dirty="0"/>
              <a:t>A monoclonal antibody against SV40 large T </a:t>
            </a:r>
            <a:r>
              <a:rPr lang="en-US" sz="2000" dirty="0" smtClean="0"/>
              <a:t>antigen (</a:t>
            </a:r>
            <a:r>
              <a:rPr lang="en-US" sz="2000" dirty="0"/>
              <a:t>PAb416) </a:t>
            </a:r>
            <a:r>
              <a:rPr lang="en-US" sz="2400" b="1" dirty="0"/>
              <a:t>does not</a:t>
            </a:r>
            <a:r>
              <a:rPr lang="en-US" sz="2000" dirty="0"/>
              <a:t> label Merkel cell carcinoma</a:t>
            </a:r>
          </a:p>
          <a:p>
            <a:pPr marL="0" indent="0">
              <a:buNone/>
            </a:pPr>
            <a:r>
              <a:rPr lang="en-US" sz="1600" dirty="0" smtClean="0"/>
              <a:t>. 	Pelletier, DJ., </a:t>
            </a:r>
            <a:r>
              <a:rPr lang="en-US" sz="1600" dirty="0" err="1" smtClean="0"/>
              <a:t>Czeczok</a:t>
            </a:r>
            <a:r>
              <a:rPr lang="en-US" sz="1600" dirty="0" smtClean="0"/>
              <a:t> TW &amp; 	</a:t>
            </a:r>
            <a:r>
              <a:rPr lang="en-US" sz="1600" dirty="0" err="1" smtClean="0"/>
              <a:t>Bellizzi</a:t>
            </a:r>
            <a:r>
              <a:rPr lang="en-US" sz="1600" dirty="0" smtClean="0"/>
              <a:t> AM. </a:t>
            </a:r>
            <a:r>
              <a:rPr lang="hu-HU" sz="1600" dirty="0" smtClean="0"/>
              <a:t>Histopathology 	2018</a:t>
            </a:r>
            <a:r>
              <a:rPr lang="hu-HU" sz="1600" dirty="0"/>
              <a:t>, 73, 162–166.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9696"/>
            <a:ext cx="4038600" cy="44174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CM2B4 monoclonal antibody detects nuclear T-cell antigen (sensitivity 39-90%).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247" y="3771900"/>
            <a:ext cx="3579580" cy="3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78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"/>
            <a:ext cx="9144000" cy="6627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8834" y="6372899"/>
            <a:ext cx="72189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Tetzlaff MT, Nagarajan P. Head &amp; Neck Pathology (2018) 12:31-43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175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MCC CLINICAL FEATURES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</a:t>
            </a:r>
            <a:r>
              <a:rPr lang="en-US" dirty="0" smtClean="0"/>
              <a:t>irm</a:t>
            </a:r>
            <a:r>
              <a:rPr lang="en-US" dirty="0"/>
              <a:t>, painless, rapidly enlarging, red-violet cutaneous nodule with a smooth </a:t>
            </a:r>
            <a:r>
              <a:rPr lang="en-US" dirty="0" smtClean="0"/>
              <a:t>surface</a:t>
            </a:r>
          </a:p>
          <a:p>
            <a:r>
              <a:rPr lang="en-US" dirty="0"/>
              <a:t>50% </a:t>
            </a:r>
            <a:r>
              <a:rPr lang="en-US" dirty="0" smtClean="0"/>
              <a:t> in head </a:t>
            </a:r>
            <a:r>
              <a:rPr lang="en-US" dirty="0"/>
              <a:t>and </a:t>
            </a:r>
            <a:r>
              <a:rPr lang="en-US" dirty="0" smtClean="0"/>
              <a:t>neck</a:t>
            </a:r>
          </a:p>
          <a:p>
            <a:r>
              <a:rPr lang="en-US" dirty="0" smtClean="0"/>
              <a:t>DD: Melanoma, BCC, Lymphoma, Metastatic SCC</a:t>
            </a:r>
          </a:p>
          <a:p>
            <a:r>
              <a:rPr lang="en-US" dirty="0"/>
              <a:t>AEIOU acronym </a:t>
            </a:r>
            <a:r>
              <a:rPr lang="en-US" dirty="0" smtClean="0"/>
              <a:t> </a:t>
            </a:r>
            <a:r>
              <a:rPr lang="en-US" sz="2300" dirty="0" smtClean="0"/>
              <a:t>(Heath </a:t>
            </a:r>
            <a:r>
              <a:rPr lang="en-US" sz="2300" dirty="0"/>
              <a:t>et al</a:t>
            </a:r>
            <a:r>
              <a:rPr lang="en-US" sz="2300" dirty="0" smtClean="0"/>
              <a:t>.) :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asymptomatic/lack of tenderness, </a:t>
            </a:r>
            <a:endParaRPr lang="en-US" dirty="0" smtClean="0"/>
          </a:p>
          <a:p>
            <a:pPr lvl="1"/>
            <a:r>
              <a:rPr lang="en-US" dirty="0" smtClean="0"/>
              <a:t>expanding </a:t>
            </a:r>
            <a:r>
              <a:rPr lang="en-US" dirty="0"/>
              <a:t>rapidly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immune suppression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older </a:t>
            </a:r>
            <a:r>
              <a:rPr lang="en-US" dirty="0"/>
              <a:t>than age </a:t>
            </a:r>
            <a:r>
              <a:rPr lang="en-US" dirty="0" smtClean="0"/>
              <a:t>50</a:t>
            </a:r>
          </a:p>
          <a:p>
            <a:pPr lvl="1"/>
            <a:r>
              <a:rPr lang="en-US" dirty="0" smtClean="0"/>
              <a:t>UV</a:t>
            </a:r>
            <a:r>
              <a:rPr lang="en-US" dirty="0"/>
              <a:t>-exposed site on a person with fair skin. </a:t>
            </a:r>
          </a:p>
        </p:txBody>
      </p:sp>
      <p:pic>
        <p:nvPicPr>
          <p:cNvPr id="7" name="Content Placeholder 6" descr="old-farme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1" r="21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28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 Histological Features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Sheets/nests/trabeculae. Well circumscribed/infiltrative</a:t>
            </a:r>
          </a:p>
          <a:p>
            <a:r>
              <a:rPr lang="en-US" dirty="0"/>
              <a:t>May arise in association with SCC</a:t>
            </a:r>
          </a:p>
          <a:p>
            <a:r>
              <a:rPr lang="en-US" dirty="0"/>
              <a:t>Large “salt &amp; pepper”  nuclei and scant cytoplasm</a:t>
            </a:r>
          </a:p>
          <a:p>
            <a:r>
              <a:rPr lang="en-US" dirty="0"/>
              <a:t>High mitotic/apoptotic indexes. </a:t>
            </a:r>
          </a:p>
          <a:p>
            <a:r>
              <a:rPr lang="en-US" dirty="0"/>
              <a:t>Dermal involvement with variable  extension into subcutis</a:t>
            </a:r>
          </a:p>
          <a:p>
            <a:r>
              <a:rPr lang="en-US" dirty="0"/>
              <a:t>May exhibit divergent differentiation</a:t>
            </a:r>
          </a:p>
          <a:p>
            <a:r>
              <a:rPr lang="en-US" dirty="0"/>
              <a:t>+ EMA, +CK20 (perinuclear dot staining pattern), </a:t>
            </a:r>
          </a:p>
          <a:p>
            <a:r>
              <a:rPr lang="en-US" dirty="0"/>
              <a:t>+ neuroendocrine </a:t>
            </a:r>
            <a:r>
              <a:rPr lang="en-US" dirty="0" smtClean="0"/>
              <a:t>markers</a:t>
            </a:r>
            <a:endParaRPr lang="en-US" dirty="0"/>
          </a:p>
        </p:txBody>
      </p:sp>
      <p:pic>
        <p:nvPicPr>
          <p:cNvPr id="7" name="Content Placeholder 6" descr="Image_14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r="164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8993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eyelid</a:t>
            </a:r>
            <a:endParaRPr lang="en-US" sz="4400" dirty="0"/>
          </a:p>
        </p:txBody>
      </p:sp>
      <p:pic>
        <p:nvPicPr>
          <p:cNvPr id="7" name="Picture 6" descr="IMG_05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75" y="3505200"/>
            <a:ext cx="3231803" cy="23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5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Merkel cell carcinoma of the eyelid and periocular region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</a:t>
            </a:r>
            <a:r>
              <a:rPr lang="en-US" dirty="0" smtClean="0"/>
              <a:t>yelids </a:t>
            </a:r>
            <a:r>
              <a:rPr lang="en-US" dirty="0"/>
              <a:t>are common primary sites with incidence </a:t>
            </a:r>
            <a:r>
              <a:rPr lang="en-US" dirty="0" smtClean="0"/>
              <a:t>( </a:t>
            </a:r>
            <a:r>
              <a:rPr lang="en-US" dirty="0"/>
              <a:t>5% </a:t>
            </a:r>
            <a:r>
              <a:rPr lang="en-US" dirty="0" smtClean="0"/>
              <a:t>-20</a:t>
            </a:r>
            <a:r>
              <a:rPr lang="en-US" dirty="0"/>
              <a:t>% of all cases of head and </a:t>
            </a:r>
            <a:r>
              <a:rPr lang="en-US" dirty="0" smtClean="0"/>
              <a:t>neck.</a:t>
            </a:r>
          </a:p>
          <a:p>
            <a:r>
              <a:rPr lang="en-US" dirty="0"/>
              <a:t>U</a:t>
            </a:r>
            <a:r>
              <a:rPr lang="en-US" dirty="0" smtClean="0"/>
              <a:t>pper eyelid, near </a:t>
            </a:r>
            <a:r>
              <a:rPr lang="en-US" dirty="0"/>
              <a:t>the eyelid </a:t>
            </a:r>
            <a:r>
              <a:rPr lang="en-US" dirty="0" smtClean="0"/>
              <a:t>margin with  eyelash loss.</a:t>
            </a:r>
          </a:p>
          <a:p>
            <a:r>
              <a:rPr lang="en-US" dirty="0"/>
              <a:t>H</a:t>
            </a:r>
            <a:r>
              <a:rPr lang="en-US" dirty="0" smtClean="0"/>
              <a:t>igher </a:t>
            </a:r>
            <a:r>
              <a:rPr lang="en-US" dirty="0"/>
              <a:t>incidence in women 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ommonly </a:t>
            </a:r>
            <a:r>
              <a:rPr lang="en-US" dirty="0"/>
              <a:t>misdiagnosed </a:t>
            </a:r>
            <a:r>
              <a:rPr lang="en-US" dirty="0" smtClean="0"/>
              <a:t>as </a:t>
            </a:r>
            <a:r>
              <a:rPr lang="en-US" dirty="0"/>
              <a:t>cysts, chalazia, or basal cell carcinomas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7941" r="7941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4495800" y="6505229"/>
            <a:ext cx="4512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i="1" dirty="0" smtClean="0"/>
              <a:t>Merritt H. </a:t>
            </a:r>
            <a:r>
              <a:rPr lang="en-US" sz="1200" i="1" dirty="0"/>
              <a:t>e</a:t>
            </a:r>
            <a:r>
              <a:rPr lang="is-IS" sz="1200" i="1" dirty="0" smtClean="0"/>
              <a:t>t al Cancers </a:t>
            </a:r>
            <a:r>
              <a:rPr lang="is-IS" sz="1200" b="1" dirty="0"/>
              <a:t>2014</a:t>
            </a:r>
            <a:r>
              <a:rPr lang="is-IS" sz="1200" dirty="0"/>
              <a:t>, </a:t>
            </a:r>
            <a:r>
              <a:rPr lang="is-IS" sz="1200" i="1" dirty="0" smtClean="0"/>
              <a:t>6</a:t>
            </a:r>
            <a:r>
              <a:rPr lang="is-IS" sz="1200" dirty="0" smtClean="0"/>
              <a:t>, 1128</a:t>
            </a:r>
            <a:r>
              <a:rPr lang="is-IS" sz="1200" dirty="0"/>
              <a:t>-</a:t>
            </a:r>
            <a:r>
              <a:rPr lang="is-IS" sz="1200" dirty="0" smtClean="0"/>
              <a:t>1137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037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Merkel cell carcinoma of the eyelid and periocular region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rcRect t="9446" b="9446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880141" y="6107668"/>
            <a:ext cx="780665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81 yo male with previous hx of MCC of the cheek, negative margins, negative SLN. </a:t>
            </a:r>
          </a:p>
          <a:p>
            <a:r>
              <a:rPr lang="en-US" sz="1200" b="1" dirty="0" smtClean="0"/>
              <a:t>Raven ML et al. </a:t>
            </a:r>
            <a:r>
              <a:rPr lang="en-US" sz="1200" b="1" dirty="0"/>
              <a:t>Ophthalmology Volume 123, Number 10, October 2016</a:t>
            </a:r>
          </a:p>
        </p:txBody>
      </p:sp>
    </p:spTree>
    <p:extLst>
      <p:ext uri="{BB962C8B-B14F-4D97-AF65-F5344CB8AC3E}">
        <p14:creationId xmlns:p14="http://schemas.microsoft.com/office/powerpoint/2010/main" val="169505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Merkel cell carcinoma of the eyelid and periocular region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East </a:t>
            </a:r>
            <a:r>
              <a:rPr lang="en-US" i="1" dirty="0"/>
              <a:t>Tallinn Central Hospital Eye Clinic, Tallinn, </a:t>
            </a:r>
            <a:r>
              <a:rPr lang="en-US" i="1" dirty="0" smtClean="0"/>
              <a:t>Estonia</a:t>
            </a:r>
          </a:p>
          <a:p>
            <a:pPr lvl="1"/>
            <a:r>
              <a:rPr lang="en-US" i="1" dirty="0" smtClean="0"/>
              <a:t>3 cases, females</a:t>
            </a:r>
          </a:p>
          <a:p>
            <a:pPr lvl="1"/>
            <a:r>
              <a:rPr lang="en-US" dirty="0"/>
              <a:t>fast growing tumor with no pain or </a:t>
            </a:r>
            <a:r>
              <a:rPr lang="en-US" dirty="0" smtClean="0"/>
              <a:t>itching</a:t>
            </a:r>
          </a:p>
          <a:p>
            <a:pPr lvl="1"/>
            <a:r>
              <a:rPr lang="en-US" dirty="0"/>
              <a:t>Mohs micrographic </a:t>
            </a:r>
            <a:r>
              <a:rPr lang="en-US" dirty="0" smtClean="0"/>
              <a:t>surgery</a:t>
            </a:r>
          </a:p>
          <a:p>
            <a:pPr lvl="1"/>
            <a:r>
              <a:rPr lang="en-US" dirty="0" smtClean="0"/>
              <a:t>T2N0M0/T1N0M0 and T3N0M0 with 14 years, 3 years and 9 months fu without recurrence.  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7041" r="170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767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  H&amp;E </a:t>
            </a:r>
            <a:endParaRPr lang="en-US" dirty="0"/>
          </a:p>
        </p:txBody>
      </p:sp>
      <p:pic>
        <p:nvPicPr>
          <p:cNvPr id="5" name="Content Placeholder 4" descr="LUNG BIOPS 2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r="16432"/>
          <a:stretch>
            <a:fillRect/>
          </a:stretch>
        </p:blipFill>
        <p:spPr/>
      </p:pic>
      <p:pic>
        <p:nvPicPr>
          <p:cNvPr id="6" name="Content Placeholder 5" descr="LUNG BIOPS 3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r="164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239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Prognostic Markers in MCC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Immune status</a:t>
            </a:r>
          </a:p>
          <a:p>
            <a:pPr lvl="1"/>
            <a:r>
              <a:rPr lang="en-US" dirty="0"/>
              <a:t>Higher density of tumor associated  CD3 + T cells correlates with improved survival (Most pronounced in MCPyV+ tumors).</a:t>
            </a:r>
          </a:p>
          <a:p>
            <a:pPr lvl="1"/>
            <a:r>
              <a:rPr lang="en-US" dirty="0"/>
              <a:t>CD8+ T cell infiltrate, independently associated with better survival</a:t>
            </a:r>
          </a:p>
          <a:p>
            <a:r>
              <a:rPr lang="en-US" dirty="0"/>
              <a:t>Mutational signature </a:t>
            </a:r>
          </a:p>
          <a:p>
            <a:pPr lvl="1"/>
            <a:r>
              <a:rPr lang="en-US" dirty="0"/>
              <a:t>MCPyV- MCCs have significantly higher mutation burden</a:t>
            </a:r>
          </a:p>
          <a:p>
            <a:pPr lvl="1"/>
            <a:r>
              <a:rPr lang="en-US" dirty="0"/>
              <a:t>Most UV-signature mutations</a:t>
            </a:r>
          </a:p>
          <a:p>
            <a:pPr lvl="1"/>
            <a:r>
              <a:rPr lang="en-US" dirty="0"/>
              <a:t>CK20 negative MCCs harbor mutations in TET2, APC and BAP1 not identified in CK20 positive MCC</a:t>
            </a:r>
            <a:r>
              <a:rPr lang="en-US" dirty="0" smtClean="0"/>
              <a:t>.</a:t>
            </a:r>
          </a:p>
          <a:p>
            <a:r>
              <a:rPr lang="en-US" dirty="0" smtClean="0"/>
              <a:t>Others</a:t>
            </a:r>
            <a:r>
              <a:rPr lang="mr-IN" dirty="0" smtClean="0"/>
              <a:t>…</a:t>
            </a:r>
            <a:r>
              <a:rPr lang="en-US" dirty="0" smtClean="0"/>
              <a:t>P63 expression (controversial)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139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MCC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Tumor size (thickness)  and extent of anatomic invasion</a:t>
            </a:r>
          </a:p>
          <a:p>
            <a:r>
              <a:rPr lang="en-US" dirty="0" smtClean="0"/>
              <a:t>Growth pattern</a:t>
            </a:r>
          </a:p>
          <a:p>
            <a:r>
              <a:rPr lang="en-US" dirty="0" smtClean="0"/>
              <a:t>Tumor associated lymphocytic infiltrate</a:t>
            </a:r>
          </a:p>
          <a:p>
            <a:r>
              <a:rPr lang="en-US" dirty="0" smtClean="0"/>
              <a:t>Lympho vascular invasion</a:t>
            </a:r>
          </a:p>
          <a:p>
            <a:r>
              <a:rPr lang="en-US" dirty="0" smtClean="0"/>
              <a:t>Patients with pathologically confirmed negative LNs have the best prognosis.</a:t>
            </a:r>
          </a:p>
          <a:p>
            <a:r>
              <a:rPr lang="en-US" dirty="0" smtClean="0"/>
              <a:t>Patients with regional lymph node disease without a known primary (Stage IIIA) slightly better prognosis than  those with known primary (Stage IIIB).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37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828" y="1673352"/>
            <a:ext cx="4038600" cy="471830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Loco-regional MCC:  </a:t>
            </a:r>
            <a:r>
              <a:rPr lang="en-US" dirty="0"/>
              <a:t>wide excision and/or complete lymph node dissection and/or adjuvant radiation </a:t>
            </a:r>
            <a:r>
              <a:rPr lang="en-US" dirty="0" smtClean="0"/>
              <a:t>therapy.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Advanced MCC </a:t>
            </a:r>
            <a:r>
              <a:rPr lang="en-US" dirty="0" smtClean="0"/>
              <a:t>generally sensitive </a:t>
            </a:r>
            <a:r>
              <a:rPr lang="en-US" dirty="0"/>
              <a:t>to chemotherapy, but responses are </a:t>
            </a:r>
            <a:r>
              <a:rPr lang="en-US" dirty="0" smtClean="0"/>
              <a:t>transient</a:t>
            </a:r>
          </a:p>
          <a:p>
            <a:pPr lvl="1"/>
            <a:r>
              <a:rPr lang="en-US" dirty="0" smtClean="0"/>
              <a:t>median </a:t>
            </a:r>
            <a:r>
              <a:rPr lang="en-US" dirty="0"/>
              <a:t>PFS </a:t>
            </a:r>
            <a:r>
              <a:rPr lang="en-US" dirty="0" smtClean="0"/>
              <a:t>+/-3 </a:t>
            </a:r>
            <a:r>
              <a:rPr lang="en-US" dirty="0"/>
              <a:t>months </a:t>
            </a:r>
            <a:r>
              <a:rPr lang="en-US" dirty="0" smtClean="0"/>
              <a:t> </a:t>
            </a:r>
          </a:p>
          <a:p>
            <a:pPr marL="274320" lvl="1" indent="0">
              <a:buNone/>
            </a:pPr>
            <a:endParaRPr lang="en-US" dirty="0" smtClean="0"/>
          </a:p>
          <a:p>
            <a:r>
              <a:rPr lang="en-US" dirty="0" smtClean="0"/>
              <a:t>MCPyV</a:t>
            </a:r>
            <a:r>
              <a:rPr lang="en-US" dirty="0"/>
              <a:t>- positive and -negative tumor cells express PD-L1, 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xpression </a:t>
            </a:r>
            <a:r>
              <a:rPr lang="en-US" dirty="0"/>
              <a:t>levels of PD-L1 in virus-positive tumors </a:t>
            </a:r>
            <a:r>
              <a:rPr lang="en-US" dirty="0" smtClean="0"/>
              <a:t>are higher </a:t>
            </a:r>
            <a:r>
              <a:rPr lang="en-US" dirty="0"/>
              <a:t>than those in virus-negative tumors </a:t>
            </a:r>
            <a:endParaRPr lang="en-US" dirty="0" smtClean="0"/>
          </a:p>
          <a:p>
            <a:pPr marL="274320" lvl="1" indent="0">
              <a:buNone/>
            </a:pP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mmune </a:t>
            </a:r>
            <a:r>
              <a:rPr lang="en-US" dirty="0"/>
              <a:t>checkpoint inhibitors (anti-PD-1, PD-L1, and CTLA-4 Abs) </a:t>
            </a:r>
            <a:r>
              <a:rPr lang="en-US" dirty="0" smtClean="0"/>
              <a:t>as </a:t>
            </a:r>
            <a:r>
              <a:rPr lang="en-US" dirty="0"/>
              <a:t>monotherapy or in combination with other agents or </a:t>
            </a:r>
            <a:r>
              <a:rPr lang="en-US" dirty="0" smtClean="0"/>
              <a:t>modalities</a:t>
            </a:r>
          </a:p>
          <a:p>
            <a:pPr lvl="1"/>
            <a:r>
              <a:rPr lang="en-US" dirty="0" smtClean="0"/>
              <a:t>Responses were not associated with  MCPyV status or PDL1 expression in tumor cells. Need to identify other predictive biomarkers</a:t>
            </a:r>
          </a:p>
          <a:p>
            <a:pPr lvl="1"/>
            <a:r>
              <a:rPr lang="en-US" dirty="0" smtClean="0"/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4226078" y="1606641"/>
            <a:ext cx="4748734" cy="4327511"/>
            <a:chOff x="1128880" y="1606641"/>
            <a:chExt cx="4748734" cy="4327511"/>
          </a:xfrm>
        </p:grpSpPr>
        <p:grpSp>
          <p:nvGrpSpPr>
            <p:cNvPr id="64" name="Group 63"/>
            <p:cNvGrpSpPr/>
            <p:nvPr/>
          </p:nvGrpSpPr>
          <p:grpSpPr>
            <a:xfrm rot="13913349">
              <a:off x="3455628" y="3310264"/>
              <a:ext cx="352700" cy="871404"/>
              <a:chOff x="7485718" y="1655839"/>
              <a:chExt cx="352700" cy="871404"/>
            </a:xfrm>
          </p:grpSpPr>
          <p:sp>
            <p:nvSpPr>
              <p:cNvPr id="125" name="Equal 124"/>
              <p:cNvSpPr/>
              <p:nvPr/>
            </p:nvSpPr>
            <p:spPr>
              <a:xfrm rot="4091490">
                <a:off x="7424140" y="1765049"/>
                <a:ext cx="317610" cy="194454"/>
              </a:xfrm>
              <a:prstGeom prst="mathEqual">
                <a:avLst/>
              </a:prstGeom>
              <a:ln>
                <a:solidFill>
                  <a:srgbClr val="175B1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Equal 125"/>
              <p:cNvSpPr/>
              <p:nvPr/>
            </p:nvSpPr>
            <p:spPr>
              <a:xfrm rot="7384806">
                <a:off x="7604501" y="1802202"/>
                <a:ext cx="304358" cy="163477"/>
              </a:xfrm>
              <a:prstGeom prst="mathEqual">
                <a:avLst/>
              </a:prstGeom>
              <a:ln>
                <a:solidFill>
                  <a:srgbClr val="175B1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Minus 126"/>
              <p:cNvSpPr/>
              <p:nvPr/>
            </p:nvSpPr>
            <p:spPr>
              <a:xfrm>
                <a:off x="7593989" y="1655839"/>
                <a:ext cx="127081" cy="871404"/>
              </a:xfrm>
              <a:prstGeom prst="mathMinus">
                <a:avLst/>
              </a:prstGeom>
              <a:solidFill>
                <a:srgbClr val="618E5E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 rot="3607000">
              <a:off x="3476001" y="3667939"/>
              <a:ext cx="352700" cy="871404"/>
              <a:chOff x="7485718" y="1655839"/>
              <a:chExt cx="352700" cy="871404"/>
            </a:xfrm>
            <a:solidFill>
              <a:srgbClr val="0000FF"/>
            </a:solidFill>
          </p:grpSpPr>
          <p:sp>
            <p:nvSpPr>
              <p:cNvPr id="122" name="Equal 121"/>
              <p:cNvSpPr/>
              <p:nvPr/>
            </p:nvSpPr>
            <p:spPr>
              <a:xfrm rot="4091490">
                <a:off x="7424140" y="1765049"/>
                <a:ext cx="317610" cy="194454"/>
              </a:xfrm>
              <a:prstGeom prst="mathEqual">
                <a:avLst/>
              </a:prstGeom>
              <a:grpFill/>
              <a:ln>
                <a:solidFill>
                  <a:srgbClr val="175B1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Equal 122"/>
              <p:cNvSpPr/>
              <p:nvPr/>
            </p:nvSpPr>
            <p:spPr>
              <a:xfrm rot="7384806">
                <a:off x="7604501" y="1802202"/>
                <a:ext cx="304358" cy="163477"/>
              </a:xfrm>
              <a:prstGeom prst="mathEqual">
                <a:avLst/>
              </a:prstGeom>
              <a:grpFill/>
              <a:ln>
                <a:solidFill>
                  <a:srgbClr val="175B1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Minus 123"/>
              <p:cNvSpPr/>
              <p:nvPr/>
            </p:nvSpPr>
            <p:spPr>
              <a:xfrm>
                <a:off x="7593989" y="1655839"/>
                <a:ext cx="127081" cy="871404"/>
              </a:xfrm>
              <a:prstGeom prst="mathMinus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Oval 65"/>
            <p:cNvSpPr/>
            <p:nvPr/>
          </p:nvSpPr>
          <p:spPr>
            <a:xfrm>
              <a:off x="3509424" y="1883640"/>
              <a:ext cx="122551" cy="124055"/>
            </a:xfrm>
            <a:prstGeom prst="ellipse">
              <a:avLst/>
            </a:prstGeom>
            <a:solidFill>
              <a:srgbClr val="65FFF2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3597097" y="4397798"/>
              <a:ext cx="348946" cy="319777"/>
            </a:xfrm>
            <a:prstGeom prst="ellipse">
              <a:avLst/>
            </a:prstGeom>
            <a:solidFill>
              <a:srgbClr val="65FFF2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1128880" y="1606641"/>
              <a:ext cx="4748734" cy="4327511"/>
              <a:chOff x="1128880" y="1606641"/>
              <a:chExt cx="4748734" cy="4327511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1192090" y="1726680"/>
                <a:ext cx="2428745" cy="1890099"/>
                <a:chOff x="1192090" y="2874100"/>
                <a:chExt cx="2428745" cy="1890099"/>
              </a:xfrm>
            </p:grpSpPr>
            <p:grpSp>
              <p:nvGrpSpPr>
                <p:cNvPr id="113" name="Group 112"/>
                <p:cNvGrpSpPr/>
                <p:nvPr/>
              </p:nvGrpSpPr>
              <p:grpSpPr>
                <a:xfrm>
                  <a:off x="1192090" y="2874100"/>
                  <a:ext cx="2428745" cy="1604147"/>
                  <a:chOff x="1192090" y="2874100"/>
                  <a:chExt cx="2428745" cy="1604147"/>
                </a:xfrm>
              </p:grpSpPr>
              <p:sp>
                <p:nvSpPr>
                  <p:cNvPr id="115" name="Pentagon 114"/>
                  <p:cNvSpPr/>
                  <p:nvPr/>
                </p:nvSpPr>
                <p:spPr>
                  <a:xfrm rot="20219301">
                    <a:off x="2837507" y="3114271"/>
                    <a:ext cx="675059" cy="235337"/>
                  </a:xfrm>
                  <a:prstGeom prst="homePlate">
                    <a:avLst/>
                  </a:prstGeom>
                  <a:solidFill>
                    <a:srgbClr val="FF66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6" name="Group 115"/>
                  <p:cNvGrpSpPr/>
                  <p:nvPr/>
                </p:nvGrpSpPr>
                <p:grpSpPr>
                  <a:xfrm>
                    <a:off x="1192090" y="2974360"/>
                    <a:ext cx="1849411" cy="1503887"/>
                    <a:chOff x="1091821" y="2250258"/>
                    <a:chExt cx="1849411" cy="1503887"/>
                  </a:xfrm>
                </p:grpSpPr>
                <p:sp>
                  <p:nvSpPr>
                    <p:cNvPr id="120" name="Hexagon 119"/>
                    <p:cNvSpPr/>
                    <p:nvPr/>
                  </p:nvSpPr>
                  <p:spPr>
                    <a:xfrm>
                      <a:off x="1091821" y="2250258"/>
                      <a:ext cx="1849411" cy="1503887"/>
                    </a:xfrm>
                    <a:prstGeom prst="hexagon">
                      <a:avLst/>
                    </a:prstGeom>
                    <a:no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20"/>
                    <p:cNvSpPr/>
                    <p:nvPr/>
                  </p:nvSpPr>
                  <p:spPr>
                    <a:xfrm>
                      <a:off x="1481758" y="2484196"/>
                      <a:ext cx="1069538" cy="1069431"/>
                    </a:xfrm>
                    <a:prstGeom prst="ellipse">
                      <a:avLst/>
                    </a:prstGeom>
                    <a:solidFill>
                      <a:srgbClr val="00009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17" name="Chevron 116"/>
                  <p:cNvSpPr/>
                  <p:nvPr/>
                </p:nvSpPr>
                <p:spPr>
                  <a:xfrm rot="10800000">
                    <a:off x="3033795" y="3621663"/>
                    <a:ext cx="587040" cy="233937"/>
                  </a:xfrm>
                  <a:prstGeom prst="chevron">
                    <a:avLst/>
                  </a:prstGeom>
                  <a:solidFill>
                    <a:schemeClr val="bg2">
                      <a:lumMod val="7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8" name="TextBox 117"/>
                  <p:cNvSpPr txBox="1"/>
                  <p:nvPr/>
                </p:nvSpPr>
                <p:spPr>
                  <a:xfrm rot="20286727">
                    <a:off x="2796399" y="2874100"/>
                    <a:ext cx="57802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PDL1</a:t>
                    </a:r>
                    <a:endParaRPr lang="en-US" sz="1200" b="1" dirty="0"/>
                  </a:p>
                </p:txBody>
              </p:sp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3041501" y="3843263"/>
                    <a:ext cx="57787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MHCI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114" name="TextBox 113"/>
                <p:cNvSpPr txBox="1"/>
                <p:nvPr/>
              </p:nvSpPr>
              <p:spPr>
                <a:xfrm>
                  <a:off x="1548289" y="4517978"/>
                  <a:ext cx="145947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 smtClean="0"/>
                    <a:t>TUMOR CELL</a:t>
                  </a:r>
                  <a:endParaRPr lang="en-US" sz="1000" b="1" dirty="0"/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3598552" y="1606641"/>
                <a:ext cx="1959547" cy="1691907"/>
                <a:chOff x="3754526" y="2742921"/>
                <a:chExt cx="1959547" cy="1691907"/>
              </a:xfrm>
            </p:grpSpPr>
            <p:grpSp>
              <p:nvGrpSpPr>
                <p:cNvPr id="104" name="Group 103"/>
                <p:cNvGrpSpPr/>
                <p:nvPr/>
              </p:nvGrpSpPr>
              <p:grpSpPr>
                <a:xfrm>
                  <a:off x="3754526" y="2742921"/>
                  <a:ext cx="1959547" cy="1462723"/>
                  <a:chOff x="3754526" y="2742921"/>
                  <a:chExt cx="1959547" cy="1462723"/>
                </a:xfrm>
              </p:grpSpPr>
              <p:grpSp>
                <p:nvGrpSpPr>
                  <p:cNvPr id="106" name="Group 105"/>
                  <p:cNvGrpSpPr/>
                  <p:nvPr/>
                </p:nvGrpSpPr>
                <p:grpSpPr>
                  <a:xfrm>
                    <a:off x="4254598" y="2902276"/>
                    <a:ext cx="1459475" cy="1303368"/>
                    <a:chOff x="4321444" y="2077916"/>
                    <a:chExt cx="1459475" cy="1303368"/>
                  </a:xfrm>
                </p:grpSpPr>
                <p:sp>
                  <p:nvSpPr>
                    <p:cNvPr id="111" name="Oval 110"/>
                    <p:cNvSpPr/>
                    <p:nvPr/>
                  </p:nvSpPr>
                  <p:spPr>
                    <a:xfrm>
                      <a:off x="4321444" y="2077916"/>
                      <a:ext cx="1459475" cy="1303368"/>
                    </a:xfrm>
                    <a:prstGeom prst="ellipse">
                      <a:avLst/>
                    </a:prstGeom>
                    <a:solidFill>
                      <a:schemeClr val="tx2">
                        <a:lumMod val="75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2" name="Oval 111"/>
                    <p:cNvSpPr/>
                    <p:nvPr/>
                  </p:nvSpPr>
                  <p:spPr>
                    <a:xfrm>
                      <a:off x="4801784" y="2496853"/>
                      <a:ext cx="512487" cy="456736"/>
                    </a:xfrm>
                    <a:prstGeom prst="ellipse">
                      <a:avLst/>
                    </a:prstGeom>
                    <a:solidFill>
                      <a:srgbClr val="00009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07" name="Chevron 106"/>
                  <p:cNvSpPr/>
                  <p:nvPr/>
                </p:nvSpPr>
                <p:spPr>
                  <a:xfrm rot="10800000">
                    <a:off x="3754527" y="3610576"/>
                    <a:ext cx="564618" cy="233937"/>
                  </a:xfrm>
                  <a:prstGeom prst="chevron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Chevron 107"/>
                  <p:cNvSpPr/>
                  <p:nvPr/>
                </p:nvSpPr>
                <p:spPr>
                  <a:xfrm>
                    <a:off x="3754526" y="2974686"/>
                    <a:ext cx="717019" cy="233937"/>
                  </a:xfrm>
                  <a:prstGeom prst="chevr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3877078" y="2742921"/>
                    <a:ext cx="48402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PD1</a:t>
                    </a:r>
                    <a:endParaRPr lang="en-US" sz="1200" b="1" dirty="0"/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3832515" y="3832123"/>
                    <a:ext cx="50093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TCR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105" name="TextBox 104"/>
                <p:cNvSpPr txBox="1"/>
                <p:nvPr/>
              </p:nvSpPr>
              <p:spPr>
                <a:xfrm>
                  <a:off x="4701514" y="4188607"/>
                  <a:ext cx="63112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T-CELL</a:t>
                  </a:r>
                  <a:endParaRPr lang="en-US" sz="1000" b="1" dirty="0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1128880" y="3694887"/>
                <a:ext cx="2428745" cy="1890099"/>
                <a:chOff x="1192090" y="2874100"/>
                <a:chExt cx="2428745" cy="1890099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1192090" y="2874100"/>
                  <a:ext cx="2428745" cy="1604147"/>
                  <a:chOff x="1192090" y="2874100"/>
                  <a:chExt cx="2428745" cy="1604147"/>
                </a:xfrm>
              </p:grpSpPr>
              <p:sp>
                <p:nvSpPr>
                  <p:cNvPr id="97" name="Pentagon 96"/>
                  <p:cNvSpPr/>
                  <p:nvPr/>
                </p:nvSpPr>
                <p:spPr>
                  <a:xfrm rot="20219301">
                    <a:off x="2837507" y="3114271"/>
                    <a:ext cx="675059" cy="235337"/>
                  </a:xfrm>
                  <a:prstGeom prst="homePlate">
                    <a:avLst/>
                  </a:prstGeom>
                  <a:solidFill>
                    <a:srgbClr val="FF66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1192090" y="2974360"/>
                    <a:ext cx="1849411" cy="1503887"/>
                    <a:chOff x="1091821" y="2250258"/>
                    <a:chExt cx="1849411" cy="1503887"/>
                  </a:xfrm>
                </p:grpSpPr>
                <p:sp>
                  <p:nvSpPr>
                    <p:cNvPr id="102" name="Hexagon 101"/>
                    <p:cNvSpPr/>
                    <p:nvPr/>
                  </p:nvSpPr>
                  <p:spPr>
                    <a:xfrm>
                      <a:off x="1091821" y="2250258"/>
                      <a:ext cx="1849411" cy="1503887"/>
                    </a:xfrm>
                    <a:prstGeom prst="hexagon">
                      <a:avLst/>
                    </a:prstGeom>
                    <a:no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>
                    <a:xfrm>
                      <a:off x="1481758" y="2484196"/>
                      <a:ext cx="1069538" cy="1069431"/>
                    </a:xfrm>
                    <a:prstGeom prst="ellipse">
                      <a:avLst/>
                    </a:prstGeom>
                    <a:solidFill>
                      <a:srgbClr val="00009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99" name="Chevron 98"/>
                  <p:cNvSpPr/>
                  <p:nvPr/>
                </p:nvSpPr>
                <p:spPr>
                  <a:xfrm rot="10800000">
                    <a:off x="3033795" y="3621663"/>
                    <a:ext cx="587040" cy="233937"/>
                  </a:xfrm>
                  <a:prstGeom prst="chevron">
                    <a:avLst/>
                  </a:prstGeom>
                  <a:solidFill>
                    <a:schemeClr val="bg2">
                      <a:lumMod val="7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 rot="20286727">
                    <a:off x="2796399" y="2874100"/>
                    <a:ext cx="57802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PDL1</a:t>
                    </a:r>
                    <a:endParaRPr lang="en-US" sz="1200" b="1" dirty="0"/>
                  </a:p>
                </p:txBody>
              </p:sp>
              <p:sp>
                <p:nvSpPr>
                  <p:cNvPr id="101" name="TextBox 100"/>
                  <p:cNvSpPr txBox="1"/>
                  <p:nvPr/>
                </p:nvSpPr>
                <p:spPr>
                  <a:xfrm>
                    <a:off x="3041501" y="3843263"/>
                    <a:ext cx="57787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MHCI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96" name="TextBox 95"/>
                <p:cNvSpPr txBox="1"/>
                <p:nvPr/>
              </p:nvSpPr>
              <p:spPr>
                <a:xfrm>
                  <a:off x="1548289" y="4517978"/>
                  <a:ext cx="145947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 smtClean="0"/>
                    <a:t>TUMOR CELL</a:t>
                  </a:r>
                  <a:endParaRPr lang="en-US" sz="1000" b="1" dirty="0"/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3918067" y="3592189"/>
                <a:ext cx="1959547" cy="1691907"/>
                <a:chOff x="3754526" y="2742921"/>
                <a:chExt cx="1959547" cy="1691907"/>
              </a:xfrm>
            </p:grpSpPr>
            <p:grpSp>
              <p:nvGrpSpPr>
                <p:cNvPr id="86" name="Group 85"/>
                <p:cNvGrpSpPr/>
                <p:nvPr/>
              </p:nvGrpSpPr>
              <p:grpSpPr>
                <a:xfrm>
                  <a:off x="3754526" y="2742921"/>
                  <a:ext cx="1959547" cy="1462723"/>
                  <a:chOff x="3754526" y="2742921"/>
                  <a:chExt cx="1959547" cy="1462723"/>
                </a:xfrm>
              </p:grpSpPr>
              <p:grpSp>
                <p:nvGrpSpPr>
                  <p:cNvPr id="88" name="Group 87"/>
                  <p:cNvGrpSpPr/>
                  <p:nvPr/>
                </p:nvGrpSpPr>
                <p:grpSpPr>
                  <a:xfrm>
                    <a:off x="4254598" y="2902276"/>
                    <a:ext cx="1459475" cy="1303368"/>
                    <a:chOff x="4321444" y="2077916"/>
                    <a:chExt cx="1459475" cy="1303368"/>
                  </a:xfrm>
                </p:grpSpPr>
                <p:sp>
                  <p:nvSpPr>
                    <p:cNvPr id="93" name="Oval 92"/>
                    <p:cNvSpPr/>
                    <p:nvPr/>
                  </p:nvSpPr>
                  <p:spPr>
                    <a:xfrm>
                      <a:off x="4321444" y="2077916"/>
                      <a:ext cx="1459475" cy="1303368"/>
                    </a:xfrm>
                    <a:prstGeom prst="ellipse">
                      <a:avLst/>
                    </a:prstGeom>
                    <a:solidFill>
                      <a:schemeClr val="tx2">
                        <a:lumMod val="75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Oval 93"/>
                    <p:cNvSpPr/>
                    <p:nvPr/>
                  </p:nvSpPr>
                  <p:spPr>
                    <a:xfrm>
                      <a:off x="4801784" y="2496853"/>
                      <a:ext cx="512487" cy="456736"/>
                    </a:xfrm>
                    <a:prstGeom prst="ellipse">
                      <a:avLst/>
                    </a:prstGeom>
                    <a:solidFill>
                      <a:srgbClr val="00009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89" name="Chevron 88"/>
                  <p:cNvSpPr/>
                  <p:nvPr/>
                </p:nvSpPr>
                <p:spPr>
                  <a:xfrm rot="10800000">
                    <a:off x="3754527" y="3610576"/>
                    <a:ext cx="564618" cy="233937"/>
                  </a:xfrm>
                  <a:prstGeom prst="chevron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0" name="Chevron 89"/>
                  <p:cNvSpPr/>
                  <p:nvPr/>
                </p:nvSpPr>
                <p:spPr>
                  <a:xfrm>
                    <a:off x="3754526" y="2974686"/>
                    <a:ext cx="717019" cy="233937"/>
                  </a:xfrm>
                  <a:prstGeom prst="chevr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1" name="TextBox 90"/>
                  <p:cNvSpPr txBox="1"/>
                  <p:nvPr/>
                </p:nvSpPr>
                <p:spPr>
                  <a:xfrm>
                    <a:off x="3877078" y="2742921"/>
                    <a:ext cx="48402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PD1</a:t>
                    </a:r>
                    <a:endParaRPr lang="en-US" sz="1200" b="1" dirty="0"/>
                  </a:p>
                </p:txBody>
              </p:sp>
              <p:sp>
                <p:nvSpPr>
                  <p:cNvPr id="92" name="TextBox 91"/>
                  <p:cNvSpPr txBox="1"/>
                  <p:nvPr/>
                </p:nvSpPr>
                <p:spPr>
                  <a:xfrm>
                    <a:off x="3832515" y="3832123"/>
                    <a:ext cx="50093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TCR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87" name="TextBox 86"/>
                <p:cNvSpPr txBox="1"/>
                <p:nvPr/>
              </p:nvSpPr>
              <p:spPr>
                <a:xfrm>
                  <a:off x="4701514" y="4188607"/>
                  <a:ext cx="63112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T-CELL</a:t>
                  </a:r>
                  <a:endParaRPr lang="en-US" sz="1000" b="1" dirty="0"/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2903073" y="5247631"/>
                <a:ext cx="1721982" cy="686521"/>
                <a:chOff x="3783212" y="5559551"/>
                <a:chExt cx="1721982" cy="686521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 rot="3607000">
                  <a:off x="4042564" y="5335364"/>
                  <a:ext cx="352700" cy="871404"/>
                  <a:chOff x="7485718" y="1655839"/>
                  <a:chExt cx="352700" cy="871404"/>
                </a:xfrm>
                <a:solidFill>
                  <a:srgbClr val="0000FF"/>
                </a:solidFill>
              </p:grpSpPr>
              <p:sp>
                <p:nvSpPr>
                  <p:cNvPr id="83" name="Equal 82"/>
                  <p:cNvSpPr/>
                  <p:nvPr/>
                </p:nvSpPr>
                <p:spPr>
                  <a:xfrm rot="4091490">
                    <a:off x="7424140" y="1765049"/>
                    <a:ext cx="317610" cy="194454"/>
                  </a:xfrm>
                  <a:prstGeom prst="mathEqual">
                    <a:avLst/>
                  </a:prstGeom>
                  <a:grpFill/>
                  <a:ln>
                    <a:solidFill>
                      <a:srgbClr val="175B15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Equal 83"/>
                  <p:cNvSpPr/>
                  <p:nvPr/>
                </p:nvSpPr>
                <p:spPr>
                  <a:xfrm rot="7384806">
                    <a:off x="7604501" y="1802202"/>
                    <a:ext cx="304358" cy="163477"/>
                  </a:xfrm>
                  <a:prstGeom prst="mathEqual">
                    <a:avLst/>
                  </a:prstGeom>
                  <a:grpFill/>
                  <a:ln>
                    <a:solidFill>
                      <a:srgbClr val="175B15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5" name="Minus 84"/>
                  <p:cNvSpPr/>
                  <p:nvPr/>
                </p:nvSpPr>
                <p:spPr>
                  <a:xfrm>
                    <a:off x="7593989" y="1655839"/>
                    <a:ext cx="127081" cy="871404"/>
                  </a:xfrm>
                  <a:prstGeom prst="mathMinus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77" name="Group 76"/>
                <p:cNvGrpSpPr/>
                <p:nvPr/>
              </p:nvGrpSpPr>
              <p:grpSpPr>
                <a:xfrm rot="13913349">
                  <a:off x="4308636" y="5620388"/>
                  <a:ext cx="352700" cy="871404"/>
                  <a:chOff x="7485718" y="1655839"/>
                  <a:chExt cx="352700" cy="871404"/>
                </a:xfrm>
              </p:grpSpPr>
              <p:sp>
                <p:nvSpPr>
                  <p:cNvPr id="80" name="Equal 79"/>
                  <p:cNvSpPr/>
                  <p:nvPr/>
                </p:nvSpPr>
                <p:spPr>
                  <a:xfrm rot="4091490">
                    <a:off x="7424140" y="1765049"/>
                    <a:ext cx="317610" cy="194454"/>
                  </a:xfrm>
                  <a:prstGeom prst="mathEqual">
                    <a:avLst/>
                  </a:prstGeom>
                  <a:ln>
                    <a:solidFill>
                      <a:srgbClr val="175B15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Equal 80"/>
                  <p:cNvSpPr/>
                  <p:nvPr/>
                </p:nvSpPr>
                <p:spPr>
                  <a:xfrm rot="7384806">
                    <a:off x="7604501" y="1802202"/>
                    <a:ext cx="304358" cy="163477"/>
                  </a:xfrm>
                  <a:prstGeom prst="mathEqual">
                    <a:avLst/>
                  </a:prstGeom>
                  <a:ln>
                    <a:solidFill>
                      <a:srgbClr val="175B15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2" name="Minus 81"/>
                  <p:cNvSpPr/>
                  <p:nvPr/>
                </p:nvSpPr>
                <p:spPr>
                  <a:xfrm>
                    <a:off x="7593989" y="1655839"/>
                    <a:ext cx="127081" cy="871404"/>
                  </a:xfrm>
                  <a:prstGeom prst="mathMinus">
                    <a:avLst/>
                  </a:prstGeom>
                  <a:solidFill>
                    <a:srgbClr val="618E5E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78" name="TextBox 77"/>
                <p:cNvSpPr txBox="1"/>
                <p:nvPr/>
              </p:nvSpPr>
              <p:spPr>
                <a:xfrm>
                  <a:off x="4536955" y="5559551"/>
                  <a:ext cx="79308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/>
                    <a:t>Anti-PD1</a:t>
                  </a:r>
                  <a:endParaRPr lang="en-US" sz="1100" b="1" dirty="0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4578964" y="5984462"/>
                  <a:ext cx="926230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/>
                    <a:t>Anti-PDL-1</a:t>
                  </a:r>
                  <a:endParaRPr lang="en-US" sz="1100" b="1" dirty="0"/>
                </a:p>
              </p:txBody>
            </p:sp>
          </p:grpSp>
          <p:sp>
            <p:nvSpPr>
              <p:cNvPr id="74" name="Plus 73"/>
              <p:cNvSpPr/>
              <p:nvPr/>
            </p:nvSpPr>
            <p:spPr>
              <a:xfrm>
                <a:off x="5282426" y="4627217"/>
                <a:ext cx="377217" cy="284328"/>
              </a:xfrm>
              <a:prstGeom prst="mathPlus">
                <a:avLst/>
              </a:prstGeom>
              <a:solidFill>
                <a:srgbClr val="F932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Minus 74"/>
              <p:cNvSpPr/>
              <p:nvPr/>
            </p:nvSpPr>
            <p:spPr>
              <a:xfrm>
                <a:off x="4953846" y="2594255"/>
                <a:ext cx="475490" cy="317078"/>
              </a:xfrm>
              <a:prstGeom prst="mathMinus">
                <a:avLst/>
              </a:prstGeom>
              <a:solidFill>
                <a:srgbClr val="F932F8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829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Conclusion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MCC is an aggressive neuroendocrine carcinoma that can occur in the eyelid</a:t>
            </a:r>
          </a:p>
          <a:p>
            <a:r>
              <a:rPr lang="en-US" dirty="0" smtClean="0"/>
              <a:t>Rapidly growing red nodule/s</a:t>
            </a:r>
          </a:p>
          <a:p>
            <a:r>
              <a:rPr lang="en-US" dirty="0" smtClean="0"/>
              <a:t>UV radiation and Polyomavirus infection are known causes, each with particular  geographical preferences.</a:t>
            </a:r>
          </a:p>
          <a:p>
            <a:r>
              <a:rPr lang="en-US" dirty="0" smtClean="0"/>
              <a:t>Hx of immunosuppression and advance age are risk factors</a:t>
            </a:r>
          </a:p>
          <a:p>
            <a:r>
              <a:rPr lang="en-US" dirty="0" smtClean="0"/>
              <a:t>Treatment involves resection, SLN and potential radiation therapy and the use of immune checkpoint inhibitors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87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1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5809" y="5870726"/>
            <a:ext cx="3229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Thank you!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6201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 ICC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CK7</a:t>
            </a:r>
            <a:endParaRPr lang="en-US" dirty="0"/>
          </a:p>
        </p:txBody>
      </p:sp>
      <p:pic>
        <p:nvPicPr>
          <p:cNvPr id="5" name="Content Placeholder 4" descr="ck 7 LUNG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10997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TTF1</a:t>
            </a:r>
            <a:endParaRPr lang="en-US" dirty="0"/>
          </a:p>
        </p:txBody>
      </p:sp>
      <p:pic>
        <p:nvPicPr>
          <p:cNvPr id="6" name="Content Placeholder 5" descr="TTF1 LUNG.jpg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10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610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1523799"/>
          </a:xfrm>
        </p:spPr>
        <p:txBody>
          <a:bodyPr>
            <a:normAutofit/>
          </a:bodyPr>
          <a:lstStyle/>
          <a:p>
            <a:r>
              <a:rPr lang="en-US" dirty="0"/>
              <a:t>Mass right cheek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Ulcerated, multi</a:t>
            </a:r>
            <a:r>
              <a:rPr lang="en-US" dirty="0"/>
              <a:t>-nodular. Largest nodule, </a:t>
            </a:r>
            <a:r>
              <a:rPr lang="en-US" dirty="0" smtClean="0"/>
              <a:t>2cm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HIGH MAG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r="16452"/>
          <a:stretch>
            <a:fillRect/>
          </a:stretch>
        </p:blipFill>
        <p:spPr>
          <a:xfrm>
            <a:off x="4685197" y="1495303"/>
            <a:ext cx="4191000" cy="4896353"/>
          </a:xfrm>
        </p:spPr>
      </p:pic>
      <p:pic>
        <p:nvPicPr>
          <p:cNvPr id="6" name="Picture 5" descr="CK20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71" y="4499238"/>
            <a:ext cx="2382475" cy="1868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2208" y="6093524"/>
            <a:ext cx="124713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CK 20</a:t>
            </a:r>
            <a:endParaRPr lang="en-US" sz="1400" b="1" dirty="0"/>
          </a:p>
        </p:txBody>
      </p:sp>
      <p:pic>
        <p:nvPicPr>
          <p:cNvPr id="8" name="Picture 7" descr="synapto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97" y="4489221"/>
            <a:ext cx="2021047" cy="1878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8963" y="6072739"/>
            <a:ext cx="193788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Synaptophysin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0807" y="4489221"/>
            <a:ext cx="41949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2" indent="-285750">
              <a:buFont typeface="Arial"/>
              <a:buChar char="•"/>
            </a:pPr>
            <a:r>
              <a:rPr lang="en-US" sz="2000" dirty="0"/>
              <a:t>Wide resection. reconstruction and  </a:t>
            </a:r>
            <a:r>
              <a:rPr lang="en-US" sz="2000" dirty="0" smtClean="0"/>
              <a:t>adjuvant </a:t>
            </a:r>
            <a:r>
              <a:rPr lang="en-US" sz="2000" dirty="0"/>
              <a:t>XRT 60 Gy proton .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/>
              <a:t>SLNB</a:t>
            </a:r>
            <a:r>
              <a:rPr lang="en-US" sz="2000" dirty="0"/>
              <a:t>, negative</a:t>
            </a: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2757" y="3186011"/>
            <a:ext cx="36542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000" dirty="0"/>
              <a:t>Dx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dirty="0" smtClean="0"/>
              <a:t>Neuroendocrine </a:t>
            </a:r>
            <a:r>
              <a:rPr lang="en-US" sz="2000" dirty="0"/>
              <a:t>carcinoma</a:t>
            </a:r>
            <a:r>
              <a:rPr lang="en-US" sz="2000" dirty="0" smtClean="0"/>
              <a:t>,</a:t>
            </a:r>
          </a:p>
          <a:p>
            <a:pPr lvl="1"/>
            <a:r>
              <a:rPr lang="en-US" sz="2000" dirty="0" smtClean="0"/>
              <a:t> </a:t>
            </a:r>
            <a:r>
              <a:rPr lang="en-US" sz="2000" dirty="0"/>
              <a:t>c/w Merkel cell carcinoma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026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pic>
        <p:nvPicPr>
          <p:cNvPr id="5" name="Content Placeholder 4" descr="M_PET CT MELANOMA, RESTAGING_20180913_103853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1" r="2497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One </a:t>
            </a:r>
            <a:r>
              <a:rPr lang="en-US" dirty="0"/>
              <a:t>year later:</a:t>
            </a:r>
          </a:p>
          <a:p>
            <a:pPr lvl="1"/>
            <a:r>
              <a:rPr lang="en-US" dirty="0"/>
              <a:t>Mass in right upper eyelid (just outside radiation field) with right periorbital hypermetabolic mass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6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Current surgical procedure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11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OPS 2018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1739"/>
          <a:stretch>
            <a:fillRect/>
          </a:stretch>
        </p:blipFill>
        <p:spPr>
          <a:xfrm>
            <a:off x="11140" y="438114"/>
            <a:ext cx="6034419" cy="3575907"/>
          </a:xfrm>
        </p:spPr>
      </p:pic>
      <p:pic>
        <p:nvPicPr>
          <p:cNvPr id="8" name="Picture 7" descr="EOPS 2018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14021"/>
            <a:ext cx="6045559" cy="2855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50118" y="958031"/>
            <a:ext cx="26515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-Right radical resection of tumor with orbital exenteration</a:t>
            </a:r>
          </a:p>
          <a:p>
            <a:r>
              <a:rPr lang="en-US" dirty="0" smtClean="0"/>
              <a:t>-Resection of lateral orbital wall</a:t>
            </a:r>
          </a:p>
          <a:p>
            <a:endParaRPr lang="en-US" dirty="0" smtClean="0"/>
          </a:p>
          <a:p>
            <a:r>
              <a:rPr lang="en-US" dirty="0" smtClean="0"/>
              <a:t>-Reconstruction with right temporalis flap</a:t>
            </a:r>
          </a:p>
          <a:p>
            <a:r>
              <a:rPr lang="en-US" dirty="0" smtClean="0"/>
              <a:t>Split thickness skin graft.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98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H&amp;E</a:t>
            </a:r>
            <a:endParaRPr lang="en-US" dirty="0"/>
          </a:p>
        </p:txBody>
      </p:sp>
      <p:pic>
        <p:nvPicPr>
          <p:cNvPr id="12" name="Content Placeholder 11" descr="SURFACE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r="16432"/>
          <a:stretch>
            <a:fillRect/>
          </a:stretch>
        </p:blipFill>
        <p:spPr>
          <a:xfrm rot="10800000">
            <a:off x="457200" y="1673352"/>
            <a:ext cx="4038600" cy="4718304"/>
          </a:xfrm>
        </p:spPr>
      </p:pic>
      <p:pic>
        <p:nvPicPr>
          <p:cNvPr id="14" name="Content Placeholder 13" descr="H&amp;E additional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r="164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578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7975</TotalTime>
  <Words>1188</Words>
  <Application>Microsoft Macintosh PowerPoint</Application>
  <PresentationFormat>On-screen Show (4:3)</PresentationFormat>
  <Paragraphs>205</Paragraphs>
  <Slides>34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Clarity</vt:lpstr>
      <vt:lpstr>An Eyelid mass</vt:lpstr>
      <vt:lpstr>Clinical History &amp; Presentation</vt:lpstr>
      <vt:lpstr>LUNG  H&amp;E </vt:lpstr>
      <vt:lpstr>LUNG ICC</vt:lpstr>
      <vt:lpstr>Follow up</vt:lpstr>
      <vt:lpstr>Follow up</vt:lpstr>
      <vt:lpstr>Current surgical procedure</vt:lpstr>
      <vt:lpstr>PowerPoint Presentation</vt:lpstr>
      <vt:lpstr>H&amp;E</vt:lpstr>
      <vt:lpstr>H&amp;E</vt:lpstr>
      <vt:lpstr>ICC</vt:lpstr>
      <vt:lpstr>ICC</vt:lpstr>
      <vt:lpstr>Diagnosis</vt:lpstr>
      <vt:lpstr>Last Follow up  (1 month post-surgery)</vt:lpstr>
      <vt:lpstr>BRIEF HISTORY</vt:lpstr>
      <vt:lpstr>BRIEF HISTORY</vt:lpstr>
      <vt:lpstr>Merkel Cell Carcinoma (MCC)</vt:lpstr>
      <vt:lpstr>ETIOLOGY </vt:lpstr>
      <vt:lpstr>DETECTION OF MCPYV IN TISSUE? </vt:lpstr>
      <vt:lpstr>ICC</vt:lpstr>
      <vt:lpstr>ICC</vt:lpstr>
      <vt:lpstr>Detection of Merkel cell carcinoma Polyomavirus in tissue</vt:lpstr>
      <vt:lpstr>PowerPoint Presentation</vt:lpstr>
      <vt:lpstr>MCC CLINICAL FEATURES </vt:lpstr>
      <vt:lpstr>MCC Histological Features</vt:lpstr>
      <vt:lpstr>eyelid</vt:lpstr>
      <vt:lpstr>Merkel cell carcinoma of the eyelid and periocular region</vt:lpstr>
      <vt:lpstr>Merkel cell carcinoma of the eyelid and periocular region</vt:lpstr>
      <vt:lpstr>Merkel cell carcinoma of the eyelid and periocular region</vt:lpstr>
      <vt:lpstr>Prognostic Markers in MCC</vt:lpstr>
      <vt:lpstr>Staging MCC</vt:lpstr>
      <vt:lpstr>TREATMENT </vt:lpstr>
      <vt:lpstr>Summary &amp; Conclusion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Emma Couce Matovelle</dc:creator>
  <cp:lastModifiedBy>Marta Emma Couce Matovelle</cp:lastModifiedBy>
  <cp:revision>96</cp:revision>
  <dcterms:created xsi:type="dcterms:W3CDTF">2018-08-16T20:46:02Z</dcterms:created>
  <dcterms:modified xsi:type="dcterms:W3CDTF">2018-09-14T14:23:23Z</dcterms:modified>
</cp:coreProperties>
</file>