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jpg" ContentType="image/jpeg"/>
  <Default Extension="wdp" ContentType="image/vnd.ms-photo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96" r:id="rId1"/>
  </p:sldMasterIdLst>
  <p:notesMasterIdLst>
    <p:notesMasterId r:id="rId15"/>
  </p:notesMasterIdLst>
  <p:sldIdLst>
    <p:sldId id="269" r:id="rId2"/>
    <p:sldId id="336" r:id="rId3"/>
    <p:sldId id="337" r:id="rId4"/>
    <p:sldId id="338" r:id="rId5"/>
    <p:sldId id="339" r:id="rId6"/>
    <p:sldId id="340" r:id="rId7"/>
    <p:sldId id="341" r:id="rId8"/>
    <p:sldId id="342" r:id="rId9"/>
    <p:sldId id="343" r:id="rId10"/>
    <p:sldId id="344" r:id="rId11"/>
    <p:sldId id="345" r:id="rId12"/>
    <p:sldId id="346" r:id="rId13"/>
    <p:sldId id="335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015">
          <p15:clr>
            <a:srgbClr val="A4A3A4"/>
          </p15:clr>
        </p15:guide>
        <p15:guide id="2" orient="horz" pos="475">
          <p15:clr>
            <a:srgbClr val="A4A3A4"/>
          </p15:clr>
        </p15:guide>
        <p15:guide id="3" orient="horz" pos="2211">
          <p15:clr>
            <a:srgbClr val="A4A3A4"/>
          </p15:clr>
        </p15:guide>
        <p15:guide id="4" orient="horz" pos="181">
          <p15:clr>
            <a:srgbClr val="A4A3A4"/>
          </p15:clr>
        </p15:guide>
        <p15:guide id="5" pos="4430">
          <p15:clr>
            <a:srgbClr val="A4A3A4"/>
          </p15:clr>
        </p15:guide>
        <p15:guide id="6" pos="440">
          <p15:clr>
            <a:srgbClr val="A4A3A4"/>
          </p15:clr>
        </p15:guide>
        <p15:guide id="7" pos="5647">
          <p15:clr>
            <a:srgbClr val="A4A3A4"/>
          </p15:clr>
        </p15:guide>
        <p15:guide id="8" pos="668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F58233"/>
    <a:srgbClr val="000099"/>
    <a:srgbClr val="0077C0"/>
    <a:srgbClr val="3F7BB1"/>
    <a:srgbClr val="8D3103"/>
    <a:srgbClr val="D93A49"/>
    <a:srgbClr val="9F2349"/>
    <a:srgbClr val="D3FFF7"/>
    <a:srgbClr val="B9FFF2"/>
    <a:srgbClr val="00E6B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3333" autoAdjust="0"/>
    <p:restoredTop sz="97524" autoAdjust="0"/>
  </p:normalViewPr>
  <p:slideViewPr>
    <p:cSldViewPr snapToGrid="0">
      <p:cViewPr>
        <p:scale>
          <a:sx n="67" d="100"/>
          <a:sy n="67" d="100"/>
        </p:scale>
        <p:origin x="2264" y="1656"/>
      </p:cViewPr>
      <p:guideLst>
        <p:guide orient="horz" pos="3015"/>
        <p:guide orient="horz" pos="475"/>
        <p:guide orient="horz" pos="2211"/>
        <p:guide orient="horz" pos="181"/>
        <p:guide pos="4430"/>
        <p:guide pos="440"/>
        <p:guide pos="5647"/>
        <p:guide pos="668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5" d="100"/>
          <a:sy n="85" d="100"/>
        </p:scale>
        <p:origin x="-3150" y="-9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notesMaster" Target="notesMasters/notesMaster1.xml"/><Relationship Id="rId16" Type="http://schemas.openxmlformats.org/officeDocument/2006/relationships/presProps" Target="presProps.xml"/><Relationship Id="rId17" Type="http://schemas.openxmlformats.org/officeDocument/2006/relationships/viewProps" Target="viewProps.xml"/><Relationship Id="rId18" Type="http://schemas.openxmlformats.org/officeDocument/2006/relationships/theme" Target="theme/theme1.xml"/><Relationship Id="rId1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SG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1C7E93E-005F-4CD4-8378-67CA1ED4679C}" type="datetimeFigureOut">
              <a:rPr lang="en-SG" smtClean="0"/>
              <a:t>14/9/18</a:t>
            </a:fld>
            <a:endParaRPr lang="en-SG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SG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S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S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993A036-0573-4E0E-A87D-98A02DA4AC7A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23955072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93A036-0573-4E0E-A87D-98A02DA4AC7A}" type="slidenum">
              <a:rPr lang="en-SG" smtClean="0"/>
              <a:t>1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42654283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They show small groups of histiocytes with slipper-shaped nuclei. Occasional</a:t>
            </a:r>
          </a:p>
          <a:p>
            <a:r>
              <a:rPr lang="en-US" dirty="0" smtClean="0"/>
              <a:t>histiocytes show abundant foamy cytoplasm. The background inflammatory</a:t>
            </a:r>
          </a:p>
          <a:p>
            <a:r>
              <a:rPr lang="en-US" dirty="0" smtClean="0"/>
              <a:t>infiltrate is composed of occasional small reactive lymphocytes and rare</a:t>
            </a:r>
          </a:p>
          <a:p>
            <a:r>
              <a:rPr lang="en-US" dirty="0" smtClean="0"/>
              <a:t>neutrophils. No atypical or malignant cells seen. </a:t>
            </a:r>
            <a:r>
              <a:rPr lang="en-US" dirty="0" err="1" smtClean="0"/>
              <a:t>Ziehl-neelson</a:t>
            </a:r>
            <a:r>
              <a:rPr lang="en-US" dirty="0" smtClean="0"/>
              <a:t> stain performed</a:t>
            </a:r>
          </a:p>
          <a:p>
            <a:r>
              <a:rPr lang="en-US" dirty="0" smtClean="0"/>
              <a:t>showed no acid fast bacilli.</a:t>
            </a:r>
          </a:p>
          <a:p>
            <a:r>
              <a:rPr lang="en-US" dirty="0" smtClean="0"/>
              <a:t> </a:t>
            </a:r>
          </a:p>
          <a:p>
            <a:r>
              <a:rPr lang="en-US" dirty="0" smtClean="0"/>
              <a:t>CD3, CD20, CD68 and Ki67 showed a predominance of CD68 positive macrophages with</a:t>
            </a:r>
          </a:p>
          <a:p>
            <a:r>
              <a:rPr lang="en-US" dirty="0" smtClean="0"/>
              <a:t>hardly any CD20 B cells or CD3 T cells. No increased proliferation index was</a:t>
            </a:r>
          </a:p>
          <a:p>
            <a:r>
              <a:rPr lang="en-US" dirty="0" smtClean="0"/>
              <a:t>seen on Ki67.</a:t>
            </a:r>
          </a:p>
          <a:p>
            <a:r>
              <a:rPr lang="en-US" dirty="0" smtClean="0"/>
              <a:t> </a:t>
            </a:r>
          </a:p>
          <a:p>
            <a:r>
              <a:rPr lang="en-US" dirty="0" smtClean="0"/>
              <a:t>All immunostains and special stains were performed in the presence of</a:t>
            </a:r>
          </a:p>
          <a:p>
            <a:r>
              <a:rPr lang="en-US" dirty="0" smtClean="0"/>
              <a:t>satisfactory controls.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BA2610-3000-45E5-84C4-4F150D005307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902050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Preop</a:t>
            </a:r>
            <a:endParaRPr lang="en-US" dirty="0" smtClean="0"/>
          </a:p>
          <a:p>
            <a:r>
              <a:rPr lang="en-US" dirty="0" smtClean="0"/>
              <a:t>28/june02016</a:t>
            </a:r>
          </a:p>
          <a:p>
            <a:endParaRPr lang="en-US" dirty="0" smtClean="0"/>
          </a:p>
          <a:p>
            <a:r>
              <a:rPr lang="en-US" dirty="0" smtClean="0"/>
              <a:t>V6/90 RE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BA2610-3000-45E5-84C4-4F150D005307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035840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BA2610-3000-45E5-84C4-4F150D005307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983206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BA2610-3000-45E5-84C4-4F150D005307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71934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e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with Larg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4x3_title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954"/>
            <a:ext cx="9144000" cy="684247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160256" y="3630036"/>
            <a:ext cx="5652024" cy="731520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3500" u="none"/>
            </a:lvl1pPr>
          </a:lstStyle>
          <a:p>
            <a:r>
              <a:rPr lang="en-US" dirty="0" smtClean="0"/>
              <a:t>Title with large image</a:t>
            </a:r>
            <a:endParaRPr lang="en-SG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161288" y="4370700"/>
            <a:ext cx="5650992" cy="72237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12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Name</a:t>
            </a:r>
            <a:br>
              <a:rPr lang="en-US" dirty="0" smtClean="0"/>
            </a:br>
            <a:r>
              <a:rPr lang="en-US" dirty="0" smtClean="0"/>
              <a:t>Designation, Department</a:t>
            </a:r>
            <a:br>
              <a:rPr lang="en-US" dirty="0" smtClean="0"/>
            </a:br>
            <a:r>
              <a:rPr lang="en-US" dirty="0" smtClean="0"/>
              <a:t>Date</a:t>
            </a:r>
            <a:endParaRPr lang="en-SG" dirty="0"/>
          </a:p>
        </p:txBody>
      </p:sp>
    </p:spTree>
    <p:extLst>
      <p:ext uri="{BB962C8B-B14F-4D97-AF65-F5344CB8AC3E}">
        <p14:creationId xmlns:p14="http://schemas.microsoft.com/office/powerpoint/2010/main" val="35550135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591412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 u="none"/>
            </a:lvl1pPr>
          </a:lstStyle>
          <a:p>
            <a:r>
              <a:rPr lang="en-US" smtClean="0"/>
              <a:t>Click to edit Master title style</a:t>
            </a:r>
            <a:endParaRPr lang="en-SG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4065" cy="388451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SG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158150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Slide Number Placeholder 5"/>
          <p:cNvSpPr txBox="1">
            <a:spLocks/>
          </p:cNvSpPr>
          <p:nvPr userDrawn="1"/>
        </p:nvSpPr>
        <p:spPr>
          <a:xfrm>
            <a:off x="9144" y="6620256"/>
            <a:ext cx="365760" cy="237744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100" kern="1200">
                <a:solidFill>
                  <a:schemeClr val="bg1">
                    <a:lumMod val="9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E9E075C-88DA-4218-8424-EC2FC6139FE1}" type="slidenum">
              <a:rPr lang="en-SG" smtClean="0"/>
              <a:pPr/>
              <a:t>‹#›</a:t>
            </a:fld>
            <a:endParaRPr lang="en-SG" dirty="0"/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10"/>
          </p:nvPr>
        </p:nvSpPr>
        <p:spPr>
          <a:xfrm>
            <a:off x="228600" y="6429502"/>
            <a:ext cx="896112" cy="365125"/>
          </a:xfrm>
          <a:prstGeom prst="rect">
            <a:avLst/>
          </a:prstGeom>
        </p:spPr>
        <p:txBody>
          <a:bodyPr/>
          <a:lstStyle>
            <a:lvl1pPr>
              <a:defRPr sz="95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SG" dirty="0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902208" y="6429502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 sz="95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SG" dirty="0"/>
          </a:p>
        </p:txBody>
      </p:sp>
    </p:spTree>
    <p:extLst>
      <p:ext uri="{BB962C8B-B14F-4D97-AF65-F5344CB8AC3E}">
        <p14:creationId xmlns:p14="http://schemas.microsoft.com/office/powerpoint/2010/main" val="12480801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392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63920" y="1600200"/>
            <a:ext cx="8229600" cy="4249271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SG"/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9144" y="6620256"/>
            <a:ext cx="365760" cy="237744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100" kern="1200">
                <a:solidFill>
                  <a:schemeClr val="bg1">
                    <a:lumMod val="9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E9E075C-88DA-4218-8424-EC2FC6139FE1}" type="slidenum">
              <a:rPr lang="en-SG" smtClean="0"/>
              <a:pPr/>
              <a:t>‹#›</a:t>
            </a:fld>
            <a:endParaRPr lang="en-SG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>
          <a:xfrm>
            <a:off x="228600" y="6429502"/>
            <a:ext cx="896112" cy="365125"/>
          </a:xfrm>
          <a:prstGeom prst="rect">
            <a:avLst/>
          </a:prstGeom>
        </p:spPr>
        <p:txBody>
          <a:bodyPr/>
          <a:lstStyle>
            <a:lvl1pPr>
              <a:defRPr sz="95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SG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902208" y="6429502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 sz="95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SG" dirty="0"/>
          </a:p>
        </p:txBody>
      </p:sp>
    </p:spTree>
    <p:extLst>
      <p:ext uri="{BB962C8B-B14F-4D97-AF65-F5344CB8AC3E}">
        <p14:creationId xmlns:p14="http://schemas.microsoft.com/office/powerpoint/2010/main" val="61700067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686891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686891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SG"/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9144" y="6620256"/>
            <a:ext cx="365760" cy="237744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100" kern="1200">
                <a:solidFill>
                  <a:schemeClr val="bg1">
                    <a:lumMod val="9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E9E075C-88DA-4218-8424-EC2FC6139FE1}" type="slidenum">
              <a:rPr lang="en-SG" smtClean="0"/>
              <a:pPr/>
              <a:t>‹#›</a:t>
            </a:fld>
            <a:endParaRPr lang="en-SG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>
          <a:xfrm>
            <a:off x="228600" y="6429502"/>
            <a:ext cx="896112" cy="365125"/>
          </a:xfrm>
          <a:prstGeom prst="rect">
            <a:avLst/>
          </a:prstGeom>
        </p:spPr>
        <p:txBody>
          <a:bodyPr/>
          <a:lstStyle>
            <a:lvl1pPr>
              <a:defRPr sz="95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SG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902208" y="6429502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 sz="95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SG" dirty="0"/>
          </a:p>
        </p:txBody>
      </p:sp>
    </p:spTree>
    <p:extLst>
      <p:ext uri="{BB962C8B-B14F-4D97-AF65-F5344CB8AC3E}">
        <p14:creationId xmlns:p14="http://schemas.microsoft.com/office/powerpoint/2010/main" val="23069631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with Small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123240" y="2414016"/>
            <a:ext cx="5883600" cy="1145257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3600" u="none"/>
            </a:lvl1pPr>
          </a:lstStyle>
          <a:p>
            <a:r>
              <a:rPr lang="en-US" dirty="0" smtClean="0"/>
              <a:t>Title with small image</a:t>
            </a:r>
            <a:endParaRPr lang="en-SG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123240" y="3561432"/>
            <a:ext cx="5883600" cy="77724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12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Name</a:t>
            </a:r>
            <a:br>
              <a:rPr lang="en-US" dirty="0" smtClean="0"/>
            </a:br>
            <a:r>
              <a:rPr lang="en-US" dirty="0" smtClean="0"/>
              <a:t>Designation, Department</a:t>
            </a:r>
            <a:br>
              <a:rPr lang="en-US" dirty="0" smtClean="0"/>
            </a:br>
            <a:r>
              <a:rPr lang="en-US" dirty="0" smtClean="0"/>
              <a:t>Date</a:t>
            </a:r>
            <a:endParaRPr lang="en-SG" dirty="0"/>
          </a:p>
        </p:txBody>
      </p:sp>
      <p:pic>
        <p:nvPicPr>
          <p:cNvPr id="5" name="Picture 4" descr="4x3_title small-Pic.jpg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55"/>
          <a:stretch/>
        </p:blipFill>
        <p:spPr>
          <a:xfrm>
            <a:off x="0" y="180068"/>
            <a:ext cx="9144000" cy="66813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83212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3920" y="274638"/>
            <a:ext cx="8229600" cy="1143000"/>
          </a:xfrm>
          <a:prstGeom prst="rect">
            <a:avLst/>
          </a:prstGeom>
        </p:spPr>
        <p:txBody>
          <a:bodyPr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S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3920" y="1600200"/>
            <a:ext cx="8276668" cy="433144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SG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144" y="6620256"/>
            <a:ext cx="365760" cy="237744"/>
          </a:xfrm>
          <a:prstGeom prst="rect">
            <a:avLst/>
          </a:prstGeom>
        </p:spPr>
        <p:txBody>
          <a:bodyPr/>
          <a:lstStyle>
            <a:lvl1pPr>
              <a:defRPr sz="1100">
                <a:solidFill>
                  <a:schemeClr val="bg1">
                    <a:lumMod val="9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8E9E075C-88DA-4218-8424-EC2FC6139FE1}" type="slidenum">
              <a:rPr lang="en-SG" smtClean="0"/>
              <a:pPr/>
              <a:t>‹#›</a:t>
            </a:fld>
            <a:endParaRPr lang="en-SG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228600" y="6429502"/>
            <a:ext cx="896112" cy="365125"/>
          </a:xfrm>
          <a:prstGeom prst="rect">
            <a:avLst/>
          </a:prstGeom>
        </p:spPr>
        <p:txBody>
          <a:bodyPr/>
          <a:lstStyle>
            <a:lvl1pPr>
              <a:defRPr sz="95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SG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902208" y="6429502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 sz="95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SG" dirty="0"/>
          </a:p>
        </p:txBody>
      </p:sp>
    </p:spTree>
    <p:extLst>
      <p:ext uri="{BB962C8B-B14F-4D97-AF65-F5344CB8AC3E}">
        <p14:creationId xmlns:p14="http://schemas.microsoft.com/office/powerpoint/2010/main" val="9772469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10806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u="none" cap="all"/>
            </a:lvl1pPr>
          </a:lstStyle>
          <a:p>
            <a:r>
              <a:rPr lang="en-US" smtClean="0"/>
              <a:t>Click to edit Master title style</a:t>
            </a:r>
            <a:endParaRPr lang="en-SG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60787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228600" y="6429502"/>
            <a:ext cx="896112" cy="365125"/>
          </a:xfrm>
          <a:prstGeom prst="rect">
            <a:avLst/>
          </a:prstGeom>
        </p:spPr>
        <p:txBody>
          <a:bodyPr/>
          <a:lstStyle>
            <a:lvl1pPr>
              <a:defRPr sz="95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SG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902208" y="6429502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 sz="95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SG" dirty="0"/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9144" y="6620256"/>
            <a:ext cx="365760" cy="237744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100" kern="1200">
                <a:solidFill>
                  <a:schemeClr val="bg1">
                    <a:lumMod val="9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E9E075C-88DA-4218-8424-EC2FC6139FE1}" type="slidenum">
              <a:rPr lang="en-SG" smtClean="0"/>
              <a:pPr/>
              <a:t>‹#›</a:t>
            </a:fld>
            <a:endParaRPr lang="en-SG" dirty="0"/>
          </a:p>
        </p:txBody>
      </p:sp>
    </p:spTree>
    <p:extLst>
      <p:ext uri="{BB962C8B-B14F-4D97-AF65-F5344CB8AC3E}">
        <p14:creationId xmlns:p14="http://schemas.microsoft.com/office/powerpoint/2010/main" val="16961404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3920" y="274638"/>
            <a:ext cx="8229600" cy="1143000"/>
          </a:xfrm>
          <a:prstGeom prst="rect">
            <a:avLst/>
          </a:prstGeom>
        </p:spPr>
        <p:txBody>
          <a:bodyPr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SG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199" y="1600201"/>
            <a:ext cx="4047565" cy="4294094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SG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199" y="1600201"/>
            <a:ext cx="4047565" cy="4294094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SG"/>
          </a:p>
        </p:txBody>
      </p:sp>
      <p:sp>
        <p:nvSpPr>
          <p:cNvPr id="8" name="Slide Number Placeholder 5"/>
          <p:cNvSpPr txBox="1">
            <a:spLocks/>
          </p:cNvSpPr>
          <p:nvPr userDrawn="1"/>
        </p:nvSpPr>
        <p:spPr>
          <a:xfrm>
            <a:off x="9144" y="6620256"/>
            <a:ext cx="365760" cy="237744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100" kern="1200">
                <a:solidFill>
                  <a:schemeClr val="bg1">
                    <a:lumMod val="9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E9E075C-88DA-4218-8424-EC2FC6139FE1}" type="slidenum">
              <a:rPr lang="en-SG" smtClean="0"/>
              <a:pPr/>
              <a:t>‹#›</a:t>
            </a:fld>
            <a:endParaRPr lang="en-SG" dirty="0"/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10"/>
          </p:nvPr>
        </p:nvSpPr>
        <p:spPr>
          <a:xfrm>
            <a:off x="228600" y="6429502"/>
            <a:ext cx="896112" cy="365125"/>
          </a:xfrm>
          <a:prstGeom prst="rect">
            <a:avLst/>
          </a:prstGeom>
        </p:spPr>
        <p:txBody>
          <a:bodyPr/>
          <a:lstStyle>
            <a:lvl1pPr>
              <a:defRPr sz="95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SG" dirty="0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902208" y="6429502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 sz="95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SG" dirty="0"/>
          </a:p>
        </p:txBody>
      </p:sp>
    </p:spTree>
    <p:extLst>
      <p:ext uri="{BB962C8B-B14F-4D97-AF65-F5344CB8AC3E}">
        <p14:creationId xmlns:p14="http://schemas.microsoft.com/office/powerpoint/2010/main" val="34319898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3920" y="274638"/>
            <a:ext cx="8229600" cy="1143000"/>
          </a:xfrm>
          <a:prstGeom prst="rect">
            <a:avLst/>
          </a:prstGeom>
        </p:spPr>
        <p:txBody>
          <a:bodyPr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SG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199" y="2174875"/>
            <a:ext cx="4049149" cy="3697007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SG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50740" cy="3697007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SG"/>
          </a:p>
        </p:txBody>
      </p:sp>
      <p:sp>
        <p:nvSpPr>
          <p:cNvPr id="10" name="Slide Number Placeholder 5"/>
          <p:cNvSpPr txBox="1">
            <a:spLocks/>
          </p:cNvSpPr>
          <p:nvPr userDrawn="1"/>
        </p:nvSpPr>
        <p:spPr>
          <a:xfrm>
            <a:off x="9144" y="6620256"/>
            <a:ext cx="365760" cy="237744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100" kern="1200">
                <a:solidFill>
                  <a:schemeClr val="bg1">
                    <a:lumMod val="9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E9E075C-88DA-4218-8424-EC2FC6139FE1}" type="slidenum">
              <a:rPr lang="en-SG" smtClean="0"/>
              <a:pPr/>
              <a:t>‹#›</a:t>
            </a:fld>
            <a:endParaRPr lang="en-SG" dirty="0"/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10"/>
          </p:nvPr>
        </p:nvSpPr>
        <p:spPr>
          <a:xfrm>
            <a:off x="228600" y="6429502"/>
            <a:ext cx="896112" cy="365125"/>
          </a:xfrm>
          <a:prstGeom prst="rect">
            <a:avLst/>
          </a:prstGeom>
        </p:spPr>
        <p:txBody>
          <a:bodyPr/>
          <a:lstStyle>
            <a:lvl1pPr>
              <a:defRPr sz="95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SG" dirty="0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902208" y="6429502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 sz="95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SG" dirty="0"/>
          </a:p>
        </p:txBody>
      </p:sp>
    </p:spTree>
    <p:extLst>
      <p:ext uri="{BB962C8B-B14F-4D97-AF65-F5344CB8AC3E}">
        <p14:creationId xmlns:p14="http://schemas.microsoft.com/office/powerpoint/2010/main" val="28718068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3920" y="274638"/>
            <a:ext cx="8229600" cy="1143000"/>
          </a:xfrm>
          <a:prstGeom prst="rect">
            <a:avLst/>
          </a:prstGeom>
        </p:spPr>
        <p:txBody>
          <a:bodyPr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SG" dirty="0"/>
          </a:p>
        </p:txBody>
      </p:sp>
      <p:sp>
        <p:nvSpPr>
          <p:cNvPr id="6" name="Slide Number Placeholder 5"/>
          <p:cNvSpPr txBox="1">
            <a:spLocks/>
          </p:cNvSpPr>
          <p:nvPr userDrawn="1"/>
        </p:nvSpPr>
        <p:spPr>
          <a:xfrm>
            <a:off x="9144" y="6620256"/>
            <a:ext cx="365760" cy="237744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100" kern="1200">
                <a:solidFill>
                  <a:schemeClr val="bg1">
                    <a:lumMod val="9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E9E075C-88DA-4218-8424-EC2FC6139FE1}" type="slidenum">
              <a:rPr lang="en-SG" smtClean="0"/>
              <a:pPr/>
              <a:t>‹#›</a:t>
            </a:fld>
            <a:endParaRPr lang="en-SG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xfrm>
            <a:off x="228600" y="6429502"/>
            <a:ext cx="896112" cy="365125"/>
          </a:xfrm>
          <a:prstGeom prst="rect">
            <a:avLst/>
          </a:prstGeom>
        </p:spPr>
        <p:txBody>
          <a:bodyPr/>
          <a:lstStyle>
            <a:lvl1pPr>
              <a:defRPr sz="95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SG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902208" y="6429502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 sz="95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SG" dirty="0"/>
          </a:p>
        </p:txBody>
      </p:sp>
    </p:spTree>
    <p:extLst>
      <p:ext uri="{BB962C8B-B14F-4D97-AF65-F5344CB8AC3E}">
        <p14:creationId xmlns:p14="http://schemas.microsoft.com/office/powerpoint/2010/main" val="17534168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 txBox="1">
            <a:spLocks/>
          </p:cNvSpPr>
          <p:nvPr userDrawn="1"/>
        </p:nvSpPr>
        <p:spPr>
          <a:xfrm>
            <a:off x="9144" y="6620256"/>
            <a:ext cx="365760" cy="237744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100" kern="1200">
                <a:solidFill>
                  <a:schemeClr val="bg1">
                    <a:lumMod val="9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E9E075C-88DA-4218-8424-EC2FC6139FE1}" type="slidenum">
              <a:rPr lang="en-SG" smtClean="0"/>
              <a:pPr/>
              <a:t>‹#›</a:t>
            </a:fld>
            <a:endParaRPr lang="en-SG" dirty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>
          <a:xfrm>
            <a:off x="228600" y="6429502"/>
            <a:ext cx="896112" cy="365125"/>
          </a:xfrm>
          <a:prstGeom prst="rect">
            <a:avLst/>
          </a:prstGeom>
        </p:spPr>
        <p:txBody>
          <a:bodyPr/>
          <a:lstStyle>
            <a:lvl1pPr>
              <a:defRPr sz="95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SG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902208" y="6429502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 sz="95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SG" dirty="0"/>
          </a:p>
        </p:txBody>
      </p:sp>
    </p:spTree>
    <p:extLst>
      <p:ext uri="{BB962C8B-B14F-4D97-AF65-F5344CB8AC3E}">
        <p14:creationId xmlns:p14="http://schemas.microsoft.com/office/powerpoint/2010/main" val="8277622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35656" cy="5561479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SG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0"/>
            <a:ext cx="3022382" cy="445732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Slide Number Placeholder 5"/>
          <p:cNvSpPr txBox="1">
            <a:spLocks/>
          </p:cNvSpPr>
          <p:nvPr userDrawn="1"/>
        </p:nvSpPr>
        <p:spPr>
          <a:xfrm>
            <a:off x="9144" y="6620256"/>
            <a:ext cx="365760" cy="237744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100" kern="1200">
                <a:solidFill>
                  <a:schemeClr val="bg1">
                    <a:lumMod val="9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E9E075C-88DA-4218-8424-EC2FC6139FE1}" type="slidenum">
              <a:rPr lang="en-SG" smtClean="0"/>
              <a:pPr/>
              <a:t>‹#›</a:t>
            </a:fld>
            <a:endParaRPr lang="en-SG" dirty="0"/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10"/>
          </p:nvPr>
        </p:nvSpPr>
        <p:spPr>
          <a:xfrm>
            <a:off x="228600" y="6429502"/>
            <a:ext cx="896112" cy="365125"/>
          </a:xfrm>
          <a:prstGeom prst="rect">
            <a:avLst/>
          </a:prstGeom>
        </p:spPr>
        <p:txBody>
          <a:bodyPr/>
          <a:lstStyle>
            <a:lvl1pPr>
              <a:defRPr sz="95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SG" dirty="0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902208" y="6429502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 sz="95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SG" dirty="0"/>
          </a:p>
        </p:txBody>
      </p:sp>
    </p:spTree>
    <p:extLst>
      <p:ext uri="{BB962C8B-B14F-4D97-AF65-F5344CB8AC3E}">
        <p14:creationId xmlns:p14="http://schemas.microsoft.com/office/powerpoint/2010/main" val="29282678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4" Type="http://schemas.openxmlformats.org/officeDocument/2006/relationships/image" Target="../media/image1.jpg"/><Relationship Id="rId15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SNEX_content_PowerPoint Template_19Sept.jpg"/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467" y="8467"/>
            <a:ext cx="9144000" cy="6837656"/>
          </a:xfrm>
          <a:prstGeom prst="rect">
            <a:avLst/>
          </a:prstGeom>
        </p:spPr>
      </p:pic>
      <p:sp>
        <p:nvSpPr>
          <p:cNvPr id="16" name="Title Placeholder 1"/>
          <p:cNvSpPr>
            <a:spLocks noGrp="1"/>
          </p:cNvSpPr>
          <p:nvPr>
            <p:ph type="title"/>
          </p:nvPr>
        </p:nvSpPr>
        <p:spPr>
          <a:xfrm>
            <a:off x="46392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SG" dirty="0"/>
          </a:p>
        </p:txBody>
      </p:sp>
      <p:sp>
        <p:nvSpPr>
          <p:cNvPr id="17" name="Text Placeholder 2"/>
          <p:cNvSpPr>
            <a:spLocks noGrp="1"/>
          </p:cNvSpPr>
          <p:nvPr>
            <p:ph type="body" idx="1"/>
          </p:nvPr>
        </p:nvSpPr>
        <p:spPr>
          <a:xfrm>
            <a:off x="463919" y="1600201"/>
            <a:ext cx="8247095" cy="428770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SG" dirty="0"/>
          </a:p>
        </p:txBody>
      </p:sp>
      <p:sp>
        <p:nvSpPr>
          <p:cNvPr id="1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8160" y="6596673"/>
            <a:ext cx="365760" cy="237744"/>
          </a:xfrm>
          <a:prstGeom prst="rect">
            <a:avLst/>
          </a:prstGeom>
        </p:spPr>
        <p:txBody>
          <a:bodyPr/>
          <a:lstStyle>
            <a:lvl1pPr>
              <a:defRPr sz="1100">
                <a:solidFill>
                  <a:schemeClr val="bg1">
                    <a:lumMod val="9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8E9E075C-88DA-4218-8424-EC2FC6139FE1}" type="slidenum">
              <a:rPr lang="en-SG" smtClean="0"/>
              <a:pPr/>
              <a:t>‹#›</a:t>
            </a:fld>
            <a:endParaRPr lang="en-SG" dirty="0"/>
          </a:p>
        </p:txBody>
      </p:sp>
    </p:spTree>
    <p:extLst>
      <p:ext uri="{BB962C8B-B14F-4D97-AF65-F5344CB8AC3E}">
        <p14:creationId xmlns:p14="http://schemas.microsoft.com/office/powerpoint/2010/main" val="27372221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708" r:id="rId2"/>
    <p:sldLayoutId id="2147483698" r:id="rId3"/>
    <p:sldLayoutId id="2147483699" r:id="rId4"/>
    <p:sldLayoutId id="2147483700" r:id="rId5"/>
    <p:sldLayoutId id="2147483701" r:id="rId6"/>
    <p:sldLayoutId id="2147483702" r:id="rId7"/>
    <p:sldLayoutId id="2147483703" r:id="rId8"/>
    <p:sldLayoutId id="2147483704" r:id="rId9"/>
    <p:sldLayoutId id="2147483705" r:id="rId10"/>
    <p:sldLayoutId id="2147483706" r:id="rId11"/>
    <p:sldLayoutId id="2147483707" r:id="rId12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spcBef>
          <a:spcPct val="0"/>
        </a:spcBef>
        <a:buNone/>
        <a:defRPr sz="3200" b="1" u="sng" kern="1200">
          <a:solidFill>
            <a:srgbClr val="0077C0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1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4" Type="http://schemas.openxmlformats.org/officeDocument/2006/relationships/image" Target="../media/image6.jpg"/><Relationship Id="rId5" Type="http://schemas.openxmlformats.org/officeDocument/2006/relationships/image" Target="../media/image7.png"/><Relationship Id="rId6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21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4" Type="http://schemas.microsoft.com/office/2007/relationships/hdphoto" Target="../media/hdphoto1.wdp"/><Relationship Id="rId5" Type="http://schemas.openxmlformats.org/officeDocument/2006/relationships/image" Target="../media/image10.jp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4" Type="http://schemas.openxmlformats.org/officeDocument/2006/relationships/image" Target="../media/image12.pn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4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5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6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7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4" Type="http://schemas.openxmlformats.org/officeDocument/2006/relationships/image" Target="../media/image18.jpg"/><Relationship Id="rId5" Type="http://schemas.openxmlformats.org/officeDocument/2006/relationships/image" Target="../media/image19.jpg"/><Relationship Id="rId6" Type="http://schemas.openxmlformats.org/officeDocument/2006/relationships/image" Target="../media/image20.jp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1">
          <a:blip r:embed="rId3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NEC photo.jpg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362" r="398" b="-1209"/>
          <a:stretch/>
        </p:blipFill>
        <p:spPr>
          <a:xfrm>
            <a:off x="0" y="-9477"/>
            <a:ext cx="9144000" cy="5307279"/>
          </a:xfrm>
          <a:prstGeom prst="rect">
            <a:avLst/>
          </a:prstGeom>
        </p:spPr>
      </p:pic>
      <p:sp>
        <p:nvSpPr>
          <p:cNvPr id="11" name="Round Same Side Corner Rectangle 10"/>
          <p:cNvSpPr/>
          <p:nvPr/>
        </p:nvSpPr>
        <p:spPr>
          <a:xfrm rot="16200000">
            <a:off x="3754206" y="-246298"/>
            <a:ext cx="2130891" cy="8648703"/>
          </a:xfrm>
          <a:prstGeom prst="round2SameRect">
            <a:avLst/>
          </a:prstGeom>
          <a:solidFill>
            <a:schemeClr val="accent1">
              <a:lumMod val="20000"/>
              <a:lumOff val="80000"/>
              <a:alpha val="8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>
              <a:solidFill>
                <a:schemeClr val="accent6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80951" y="3142212"/>
            <a:ext cx="5652024" cy="731520"/>
          </a:xfrm>
        </p:spPr>
        <p:txBody>
          <a:bodyPr>
            <a:normAutofit fontScale="90000"/>
          </a:bodyPr>
          <a:lstStyle/>
          <a:p>
            <a:r>
              <a:rPr lang="en-US" sz="2800" u="sng" dirty="0"/>
              <a:t>Iris Biopsy in Uveitis: </a:t>
            </a:r>
            <a:r>
              <a:rPr lang="en-US" sz="2800" u="sng" dirty="0" smtClean="0"/>
              <a:t/>
            </a:r>
            <a:br>
              <a:rPr lang="en-US" sz="2800" u="sng" dirty="0" smtClean="0"/>
            </a:br>
            <a:r>
              <a:rPr lang="en-US" sz="2800" u="sng" dirty="0" smtClean="0"/>
              <a:t>Masquerade </a:t>
            </a:r>
            <a:r>
              <a:rPr lang="en-US" sz="2800" u="sng" dirty="0"/>
              <a:t>Syndrome</a:t>
            </a:r>
            <a:endParaRPr lang="en-GB" sz="28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81982" y="3896524"/>
            <a:ext cx="5780767" cy="722376"/>
          </a:xfrm>
        </p:spPr>
        <p:txBody>
          <a:bodyPr>
            <a:noAutofit/>
          </a:bodyPr>
          <a:lstStyle/>
          <a:p>
            <a:r>
              <a:rPr lang="en-US" sz="1600" b="1" dirty="0" err="1" smtClean="0"/>
              <a:t>Dr</a:t>
            </a:r>
            <a:r>
              <a:rPr lang="en-US" sz="1600" b="1" dirty="0" smtClean="0"/>
              <a:t> Anita CHAN</a:t>
            </a:r>
          </a:p>
          <a:p>
            <a:r>
              <a:rPr lang="en-US" sz="1400" dirty="0" smtClean="0"/>
              <a:t>Singapore National Eye Centre</a:t>
            </a:r>
          </a:p>
          <a:p>
            <a:r>
              <a:rPr lang="en-US" sz="1400" dirty="0" smtClean="0"/>
              <a:t>Singapore Eye Research Institute</a:t>
            </a:r>
          </a:p>
          <a:p>
            <a:r>
              <a:rPr lang="en-US" sz="1400" dirty="0" smtClean="0"/>
              <a:t>Singapore General </a:t>
            </a:r>
            <a:r>
              <a:rPr lang="en-US" sz="1400" dirty="0" err="1" smtClean="0"/>
              <a:t>Hosptial</a:t>
            </a:r>
            <a:endParaRPr lang="en-SG" sz="1400" dirty="0"/>
          </a:p>
        </p:txBody>
      </p:sp>
      <p:grpSp>
        <p:nvGrpSpPr>
          <p:cNvPr id="6" name="Group 5"/>
          <p:cNvGrpSpPr/>
          <p:nvPr/>
        </p:nvGrpSpPr>
        <p:grpSpPr>
          <a:xfrm>
            <a:off x="6920340" y="3344988"/>
            <a:ext cx="1932455" cy="1112657"/>
            <a:chOff x="6920340" y="3344988"/>
            <a:chExt cx="1932455" cy="1112657"/>
          </a:xfrm>
        </p:grpSpPr>
        <p:pic>
          <p:nvPicPr>
            <p:cNvPr id="4" name="Picture 3" descr="SERI_FINL_LOGO.png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20340" y="4033178"/>
              <a:ext cx="1198166" cy="424467"/>
            </a:xfrm>
            <a:prstGeom prst="rect">
              <a:avLst/>
            </a:prstGeom>
          </p:spPr>
        </p:pic>
        <p:pic>
          <p:nvPicPr>
            <p:cNvPr id="8" name="Picture 2" descr="D:\Aida\Backup\Aida\Institution Logos\With keyline\Transparent bg\SNEC corp 2 Colour logo.png"/>
            <p:cNvPicPr>
              <a:picLocks noChangeAspect="1" noChangeArrowheads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20340" y="3344988"/>
              <a:ext cx="1932455" cy="555651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707543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Diagnosis: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3920" y="1276350"/>
            <a:ext cx="8276668" cy="4655297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Iris biopsy: Squamous cell carcinoma</a:t>
            </a:r>
          </a:p>
          <a:p>
            <a:endParaRPr lang="en-US" dirty="0"/>
          </a:p>
          <a:p>
            <a:r>
              <a:rPr lang="en-US" dirty="0" smtClean="0"/>
              <a:t>Based on the history: this is likely to be metastatic. </a:t>
            </a:r>
          </a:p>
          <a:p>
            <a:pPr lvl="1"/>
            <a:r>
              <a:rPr lang="en-US" dirty="0" smtClean="0"/>
              <a:t>Most common metastatic site in a male : Lung</a:t>
            </a:r>
          </a:p>
          <a:p>
            <a:pPr lvl="1"/>
            <a:r>
              <a:rPr lang="en-US" dirty="0" smtClean="0"/>
              <a:t>Further immunohistochemistry was not performed to subtype due to lack of tissue</a:t>
            </a:r>
          </a:p>
          <a:p>
            <a:endParaRPr lang="en-US" dirty="0"/>
          </a:p>
          <a:p>
            <a:r>
              <a:rPr lang="en-US" dirty="0" smtClean="0"/>
              <a:t>CXR- previous finding of apical scarring which was initially attributed to Old ”TB” scars</a:t>
            </a:r>
          </a:p>
          <a:p>
            <a:endParaRPr lang="en-US" dirty="0" smtClean="0"/>
          </a:p>
          <a:p>
            <a:r>
              <a:rPr lang="en-US" dirty="0" smtClean="0"/>
              <a:t>CT Thorax- Nodules suggestive of a lung </a:t>
            </a:r>
            <a:r>
              <a:rPr lang="en-US" dirty="0" err="1" smtClean="0"/>
              <a:t>tumour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/>
              <a:t>Although a smoker, patient had no prior history of a lung lesion and this was the first time the lesion was noted. In view of patient’s age, patient and family declined radical surgery and opted for palliative treatment.</a:t>
            </a:r>
          </a:p>
        </p:txBody>
      </p:sp>
    </p:spTree>
    <p:extLst>
      <p:ext uri="{BB962C8B-B14F-4D97-AF65-F5344CB8AC3E}">
        <p14:creationId xmlns:p14="http://schemas.microsoft.com/office/powerpoint/2010/main" val="248968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Discussion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9E075C-88DA-4218-8424-EC2FC6139FE1}" type="slidenum">
              <a:rPr lang="en-SG" smtClean="0"/>
              <a:pPr/>
              <a:t>11</a:t>
            </a:fld>
            <a:endParaRPr lang="en-SG" dirty="0"/>
          </a:p>
        </p:txBody>
      </p:sp>
      <p:sp>
        <p:nvSpPr>
          <p:cNvPr id="12" name="Content Placeholder 11"/>
          <p:cNvSpPr>
            <a:spLocks noGrp="1"/>
          </p:cNvSpPr>
          <p:nvPr>
            <p:ph idx="1"/>
          </p:nvPr>
        </p:nvSpPr>
        <p:spPr>
          <a:xfrm>
            <a:off x="762000" y="1485900"/>
            <a:ext cx="7715250" cy="5372100"/>
          </a:xfrm>
        </p:spPr>
        <p:txBody>
          <a:bodyPr>
            <a:noAutofit/>
          </a:bodyPr>
          <a:lstStyle/>
          <a:p>
            <a:r>
              <a:rPr lang="en-US" sz="2000" dirty="0"/>
              <a:t>Iris metastases are </a:t>
            </a:r>
            <a:r>
              <a:rPr lang="en-US" sz="2000" b="1" dirty="0"/>
              <a:t>rare </a:t>
            </a:r>
            <a:r>
              <a:rPr lang="en-US" sz="2000" dirty="0"/>
              <a:t>and occur in 4-8% of systemic cancers.</a:t>
            </a:r>
            <a:r>
              <a:rPr lang="en-US" sz="2000" baseline="30000" dirty="0"/>
              <a:t>1</a:t>
            </a:r>
            <a:r>
              <a:rPr lang="en-US" sz="2000" dirty="0"/>
              <a:t> </a:t>
            </a:r>
            <a:endParaRPr lang="en-US" sz="2000" dirty="0" smtClean="0"/>
          </a:p>
          <a:p>
            <a:r>
              <a:rPr lang="en-US" sz="2000" dirty="0" smtClean="0"/>
              <a:t>Ferry </a:t>
            </a:r>
            <a:r>
              <a:rPr lang="en-US" sz="2000" dirty="0"/>
              <a:t>and Font provided the first complete analysis of metastatic carcinomas to the anterior segment in 26 eyes.</a:t>
            </a:r>
            <a:r>
              <a:rPr lang="en-US" sz="2000" baseline="30000" dirty="0"/>
              <a:t>2</a:t>
            </a:r>
            <a:r>
              <a:rPr lang="en-US" sz="2000" dirty="0"/>
              <a:t> </a:t>
            </a:r>
            <a:endParaRPr lang="en-US" sz="2000" dirty="0" smtClean="0"/>
          </a:p>
          <a:p>
            <a:pPr lvl="1"/>
            <a:r>
              <a:rPr lang="en-US" sz="2000" dirty="0" smtClean="0"/>
              <a:t>In </a:t>
            </a:r>
            <a:r>
              <a:rPr lang="en-US" sz="2000" dirty="0"/>
              <a:t>their series, they noted a propensity for the </a:t>
            </a:r>
            <a:r>
              <a:rPr lang="en-US" sz="2000" dirty="0" err="1"/>
              <a:t>tumour</a:t>
            </a:r>
            <a:r>
              <a:rPr lang="en-US" sz="2000" dirty="0"/>
              <a:t> to involve the </a:t>
            </a:r>
            <a:r>
              <a:rPr lang="en-US" sz="2000" b="1" dirty="0"/>
              <a:t>horizontal meridian </a:t>
            </a:r>
            <a:r>
              <a:rPr lang="en-US" sz="2000" dirty="0"/>
              <a:t>of the iris or </a:t>
            </a:r>
            <a:r>
              <a:rPr lang="en-US" sz="2000" dirty="0" err="1"/>
              <a:t>cilary</a:t>
            </a:r>
            <a:r>
              <a:rPr lang="en-US" sz="2000" dirty="0"/>
              <a:t> body,</a:t>
            </a:r>
            <a:r>
              <a:rPr lang="en-US" sz="2000" baseline="30000" dirty="0"/>
              <a:t>2</a:t>
            </a:r>
            <a:r>
              <a:rPr lang="en-US" sz="2000" dirty="0"/>
              <a:t> which is similar to our </a:t>
            </a:r>
            <a:r>
              <a:rPr lang="en-US" sz="2000" dirty="0" smtClean="0"/>
              <a:t>case</a:t>
            </a:r>
          </a:p>
          <a:p>
            <a:r>
              <a:rPr lang="en-US" sz="2000" dirty="0" smtClean="0"/>
              <a:t>Most </a:t>
            </a:r>
            <a:r>
              <a:rPr lang="en-US" sz="2000" dirty="0"/>
              <a:t>common primary sites of malignancy are </a:t>
            </a:r>
            <a:r>
              <a:rPr lang="en-US" sz="2000" b="1" dirty="0"/>
              <a:t>the lung (in men) and breast (in women).</a:t>
            </a:r>
            <a:r>
              <a:rPr lang="en-US" sz="2000" baseline="30000" dirty="0"/>
              <a:t>1-3</a:t>
            </a:r>
            <a:r>
              <a:rPr lang="en-US" sz="2000" dirty="0"/>
              <a:t> </a:t>
            </a:r>
            <a:endParaRPr lang="en-US" sz="2000" dirty="0" smtClean="0"/>
          </a:p>
          <a:p>
            <a:r>
              <a:rPr lang="en-US" sz="2000" dirty="0" smtClean="0"/>
              <a:t>In </a:t>
            </a:r>
            <a:r>
              <a:rPr lang="en-US" sz="2000" dirty="0"/>
              <a:t>some cases, the iris metastasis may be the first presentation of </a:t>
            </a:r>
            <a:r>
              <a:rPr lang="en-US" sz="2000" dirty="0" smtClean="0"/>
              <a:t>tumour.</a:t>
            </a:r>
            <a:r>
              <a:rPr lang="en-US" sz="2000" baseline="30000" dirty="0" smtClean="0"/>
              <a:t>6</a:t>
            </a:r>
            <a:endParaRPr lang="en-US" sz="2000" dirty="0" smtClean="0"/>
          </a:p>
          <a:p>
            <a:r>
              <a:rPr lang="en-US" sz="2000" dirty="0" smtClean="0"/>
              <a:t>A </a:t>
            </a:r>
            <a:r>
              <a:rPr lang="en-US" sz="2000" dirty="0"/>
              <a:t>high index of suspicion is necessary and direct iris biopsy or aqueous cytology are usually required for tissue diagnosis. </a:t>
            </a:r>
            <a:endParaRPr lang="en-US" sz="2000" dirty="0" smtClean="0"/>
          </a:p>
        </p:txBody>
      </p:sp>
    </p:spTree>
    <p:extLst>
      <p:ext uri="{BB962C8B-B14F-4D97-AF65-F5344CB8AC3E}">
        <p14:creationId xmlns:p14="http://schemas.microsoft.com/office/powerpoint/2010/main" val="1826568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Discussion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9E075C-88DA-4218-8424-EC2FC6139FE1}" type="slidenum">
              <a:rPr lang="en-SG" smtClean="0"/>
              <a:pPr/>
              <a:t>12</a:t>
            </a:fld>
            <a:endParaRPr lang="en-SG" dirty="0"/>
          </a:p>
        </p:txBody>
      </p:sp>
      <p:sp>
        <p:nvSpPr>
          <p:cNvPr id="12" name="Content Placeholder 11"/>
          <p:cNvSpPr>
            <a:spLocks noGrp="1"/>
          </p:cNvSpPr>
          <p:nvPr>
            <p:ph idx="1"/>
          </p:nvPr>
        </p:nvSpPr>
        <p:spPr>
          <a:xfrm>
            <a:off x="571500" y="1314450"/>
            <a:ext cx="7791450" cy="5372100"/>
          </a:xfrm>
        </p:spPr>
        <p:txBody>
          <a:bodyPr>
            <a:noAutofit/>
          </a:bodyPr>
          <a:lstStyle/>
          <a:p>
            <a:r>
              <a:rPr lang="en-US" sz="2000" dirty="0" smtClean="0"/>
              <a:t>Metastatic </a:t>
            </a:r>
            <a:r>
              <a:rPr lang="en-US" sz="2000" dirty="0"/>
              <a:t>cancers to the iris can manifest as a uveitis </a:t>
            </a:r>
            <a:r>
              <a:rPr lang="en-US" sz="2000" dirty="0" smtClean="0"/>
              <a:t>masquerade.</a:t>
            </a:r>
            <a:r>
              <a:rPr lang="en-US" sz="2000" baseline="30000" dirty="0" smtClean="0"/>
              <a:t>1,4,5</a:t>
            </a:r>
            <a:r>
              <a:rPr lang="en-US" sz="2000" dirty="0"/>
              <a:t> </a:t>
            </a:r>
            <a:endParaRPr lang="en-US" sz="2000" dirty="0" smtClean="0"/>
          </a:p>
          <a:p>
            <a:r>
              <a:rPr lang="en-US" sz="2000" dirty="0" smtClean="0"/>
              <a:t>They </a:t>
            </a:r>
            <a:r>
              <a:rPr lang="en-US" sz="2000" dirty="0"/>
              <a:t>can present with a </a:t>
            </a:r>
            <a:r>
              <a:rPr lang="en-US" sz="2000" dirty="0" smtClean="0"/>
              <a:t>“granulomatous” </a:t>
            </a:r>
            <a:r>
              <a:rPr lang="en-US" sz="2000" dirty="0"/>
              <a:t>type of </a:t>
            </a:r>
            <a:r>
              <a:rPr lang="en-US" sz="2000" b="1" dirty="0" smtClean="0"/>
              <a:t>anterior uveitis </a:t>
            </a:r>
            <a:r>
              <a:rPr lang="en-US" sz="2000" dirty="0" smtClean="0"/>
              <a:t>or inflammation.</a:t>
            </a:r>
            <a:r>
              <a:rPr lang="en-US" sz="2000" baseline="30000" dirty="0" smtClean="0"/>
              <a:t>4,5</a:t>
            </a:r>
            <a:r>
              <a:rPr lang="en-US" sz="2000" dirty="0"/>
              <a:t> </a:t>
            </a:r>
            <a:endParaRPr lang="en-US" sz="2000" dirty="0" smtClean="0"/>
          </a:p>
          <a:p>
            <a:pPr lvl="1"/>
            <a:r>
              <a:rPr lang="en-US" sz="2000" dirty="0" smtClean="0"/>
              <a:t>These </a:t>
            </a:r>
            <a:r>
              <a:rPr lang="en-US" sz="2000" dirty="0" err="1"/>
              <a:t>keratic</a:t>
            </a:r>
            <a:r>
              <a:rPr lang="en-US" sz="2000" dirty="0"/>
              <a:t> precipitates may represent pseudoKPs</a:t>
            </a:r>
            <a:r>
              <a:rPr lang="en-US" sz="2000" baseline="30000" dirty="0"/>
              <a:t>6</a:t>
            </a:r>
            <a:r>
              <a:rPr lang="en-US" sz="2000" dirty="0"/>
              <a:t> or a granulomatous reaction to the </a:t>
            </a:r>
            <a:r>
              <a:rPr lang="en-US" sz="2000" dirty="0" err="1"/>
              <a:t>tumour</a:t>
            </a:r>
            <a:r>
              <a:rPr lang="en-US" sz="2000" dirty="0"/>
              <a:t> cells (Figure 2A,B). </a:t>
            </a:r>
            <a:endParaRPr lang="en-US" sz="2000" dirty="0" smtClean="0"/>
          </a:p>
          <a:p>
            <a:pPr lvl="1"/>
            <a:r>
              <a:rPr lang="en-US" sz="2000" dirty="0" smtClean="0"/>
              <a:t>In </a:t>
            </a:r>
            <a:r>
              <a:rPr lang="en-US" sz="2000" dirty="0"/>
              <a:t>our case, there was no posterior </a:t>
            </a:r>
            <a:r>
              <a:rPr lang="en-US" sz="2000" dirty="0" err="1"/>
              <a:t>uveal</a:t>
            </a:r>
            <a:r>
              <a:rPr lang="en-US" sz="2000" dirty="0"/>
              <a:t> involvement although a reactive granulomatous response was seen in the anterior vitreous cytology (Figure 1). </a:t>
            </a:r>
            <a:endParaRPr lang="en-US" sz="2000" dirty="0" smtClean="0"/>
          </a:p>
          <a:p>
            <a:r>
              <a:rPr lang="en-US" sz="2000" dirty="0" smtClean="0"/>
              <a:t>They can cause secondary </a:t>
            </a:r>
            <a:r>
              <a:rPr lang="en-US" sz="2000" b="1" dirty="0" smtClean="0"/>
              <a:t>glaucoma</a:t>
            </a:r>
            <a:r>
              <a:rPr lang="en-US" sz="2000" dirty="0" smtClean="0"/>
              <a:t> or present as a hypertensive uveitis.</a:t>
            </a:r>
            <a:r>
              <a:rPr lang="en-US" sz="2000" baseline="30000" dirty="0" smtClean="0"/>
              <a:t>1,4,5</a:t>
            </a:r>
            <a:r>
              <a:rPr lang="en-US" sz="2000" dirty="0"/>
              <a:t> </a:t>
            </a:r>
            <a:endParaRPr lang="en-US" sz="2000" dirty="0" smtClean="0"/>
          </a:p>
          <a:p>
            <a:r>
              <a:rPr lang="en-US" sz="2000" dirty="0" smtClean="0"/>
              <a:t>Squamous </a:t>
            </a:r>
            <a:r>
              <a:rPr lang="en-US" sz="2000" dirty="0"/>
              <a:t>cell carcinoma metastasis to the iris have been reported to present as an solid iris mass with cystic spaces on imaging.</a:t>
            </a:r>
            <a:r>
              <a:rPr lang="en-US" sz="2000" baseline="30000" dirty="0"/>
              <a:t>6</a:t>
            </a:r>
            <a:r>
              <a:rPr lang="en-US" sz="2000" dirty="0"/>
              <a:t> </a:t>
            </a:r>
            <a:endParaRPr lang="en-US" sz="2000" dirty="0" smtClean="0"/>
          </a:p>
        </p:txBody>
      </p:sp>
    </p:spTree>
    <p:extLst>
      <p:ext uri="{BB962C8B-B14F-4D97-AF65-F5344CB8AC3E}">
        <p14:creationId xmlns:p14="http://schemas.microsoft.com/office/powerpoint/2010/main" val="1514117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snec building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5603" name="Text Box 3"/>
          <p:cNvSpPr txBox="1">
            <a:spLocks noChangeArrowheads="1"/>
          </p:cNvSpPr>
          <p:nvPr/>
        </p:nvSpPr>
        <p:spPr bwMode="auto">
          <a:xfrm>
            <a:off x="381000" y="2819400"/>
            <a:ext cx="8382000" cy="247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n-US" sz="4800" b="1" i="1">
                <a:solidFill>
                  <a:srgbClr val="80008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-65" charset="0"/>
              </a:rPr>
              <a:t>Thank you</a:t>
            </a:r>
          </a:p>
          <a:p>
            <a:pPr algn="ctr"/>
            <a:endParaRPr lang="en-US" sz="4800" b="1" i="1">
              <a:solidFill>
                <a:srgbClr val="80008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-65" charset="0"/>
            </a:endParaRPr>
          </a:p>
          <a:p>
            <a:pPr algn="ctr"/>
            <a:r>
              <a:rPr lang="en-US" sz="6000" b="1" i="1">
                <a:solidFill>
                  <a:srgbClr val="80008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-65" charset="0"/>
              </a:rPr>
              <a:t>An SNEC Presentation</a:t>
            </a: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7162800" y="228600"/>
            <a:ext cx="1670050" cy="639763"/>
            <a:chOff x="4325" y="144"/>
            <a:chExt cx="1178" cy="453"/>
          </a:xfrm>
        </p:grpSpPr>
        <p:sp>
          <p:nvSpPr>
            <p:cNvPr id="25605" name="Rectangle 5"/>
            <p:cNvSpPr>
              <a:spLocks noChangeArrowheads="1"/>
            </p:cNvSpPr>
            <p:nvPr/>
          </p:nvSpPr>
          <p:spPr bwMode="auto">
            <a:xfrm>
              <a:off x="4325" y="500"/>
              <a:ext cx="1178" cy="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900" b="1" i="1">
                  <a:solidFill>
                    <a:srgbClr val="5F5F5F"/>
                  </a:solidFill>
                  <a:latin typeface="Arial" pitchFamily="-65" charset="0"/>
                </a:rPr>
                <a:t>Singapore National Eye Centre</a:t>
              </a:r>
              <a:endParaRPr lang="en-US" sz="900">
                <a:solidFill>
                  <a:srgbClr val="5F5F5F"/>
                </a:solidFill>
                <a:latin typeface="Arial" pitchFamily="-65" charset="0"/>
              </a:endParaRPr>
            </a:p>
          </p:txBody>
        </p:sp>
        <p:grpSp>
          <p:nvGrpSpPr>
            <p:cNvPr id="3" name="Group 6"/>
            <p:cNvGrpSpPr>
              <a:grpSpLocks/>
            </p:cNvGrpSpPr>
            <p:nvPr/>
          </p:nvGrpSpPr>
          <p:grpSpPr bwMode="auto">
            <a:xfrm>
              <a:off x="4685" y="144"/>
              <a:ext cx="422" cy="327"/>
              <a:chOff x="2181" y="967"/>
              <a:chExt cx="2076" cy="1709"/>
            </a:xfrm>
          </p:grpSpPr>
          <p:sp>
            <p:nvSpPr>
              <p:cNvPr id="25607" name="Freeform 7"/>
              <p:cNvSpPr>
                <a:spLocks/>
              </p:cNvSpPr>
              <p:nvPr/>
            </p:nvSpPr>
            <p:spPr bwMode="auto">
              <a:xfrm>
                <a:off x="2936" y="1624"/>
                <a:ext cx="596" cy="36"/>
              </a:xfrm>
              <a:custGeom>
                <a:avLst/>
                <a:gdLst/>
                <a:ahLst/>
                <a:cxnLst>
                  <a:cxn ang="0">
                    <a:pos x="25" y="0"/>
                  </a:cxn>
                  <a:cxn ang="0">
                    <a:pos x="574" y="0"/>
                  </a:cxn>
                  <a:cxn ang="0">
                    <a:pos x="596" y="36"/>
                  </a:cxn>
                  <a:cxn ang="0">
                    <a:pos x="0" y="36"/>
                  </a:cxn>
                  <a:cxn ang="0">
                    <a:pos x="25" y="0"/>
                  </a:cxn>
                </a:cxnLst>
                <a:rect l="0" t="0" r="r" b="b"/>
                <a:pathLst>
                  <a:path w="596" h="36">
                    <a:moveTo>
                      <a:pt x="25" y="0"/>
                    </a:moveTo>
                    <a:lnTo>
                      <a:pt x="574" y="0"/>
                    </a:lnTo>
                    <a:lnTo>
                      <a:pt x="596" y="36"/>
                    </a:lnTo>
                    <a:lnTo>
                      <a:pt x="0" y="36"/>
                    </a:lnTo>
                    <a:lnTo>
                      <a:pt x="25" y="0"/>
                    </a:lnTo>
                    <a:close/>
                  </a:path>
                </a:pathLst>
              </a:custGeom>
              <a:solidFill>
                <a:srgbClr val="0033CC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608" name="Freeform 8"/>
              <p:cNvSpPr>
                <a:spLocks/>
              </p:cNvSpPr>
              <p:nvPr/>
            </p:nvSpPr>
            <p:spPr bwMode="auto">
              <a:xfrm>
                <a:off x="2512" y="967"/>
                <a:ext cx="1745" cy="1031"/>
              </a:xfrm>
              <a:custGeom>
                <a:avLst/>
                <a:gdLst/>
                <a:ahLst/>
                <a:cxnLst>
                  <a:cxn ang="0">
                    <a:pos x="1519" y="1031"/>
                  </a:cxn>
                  <a:cxn ang="0">
                    <a:pos x="1745" y="0"/>
                  </a:cxn>
                  <a:cxn ang="0">
                    <a:pos x="794" y="0"/>
                  </a:cxn>
                  <a:cxn ang="0">
                    <a:pos x="711" y="11"/>
                  </a:cxn>
                  <a:cxn ang="0">
                    <a:pos x="592" y="36"/>
                  </a:cxn>
                  <a:cxn ang="0">
                    <a:pos x="521" y="61"/>
                  </a:cxn>
                  <a:cxn ang="0">
                    <a:pos x="445" y="101"/>
                  </a:cxn>
                  <a:cxn ang="0">
                    <a:pos x="359" y="155"/>
                  </a:cxn>
                  <a:cxn ang="0">
                    <a:pos x="302" y="194"/>
                  </a:cxn>
                  <a:cxn ang="0">
                    <a:pos x="230" y="269"/>
                  </a:cxn>
                  <a:cxn ang="0">
                    <a:pos x="187" y="320"/>
                  </a:cxn>
                  <a:cxn ang="0">
                    <a:pos x="122" y="410"/>
                  </a:cxn>
                  <a:cxn ang="0">
                    <a:pos x="64" y="521"/>
                  </a:cxn>
                  <a:cxn ang="0">
                    <a:pos x="32" y="621"/>
                  </a:cxn>
                  <a:cxn ang="0">
                    <a:pos x="0" y="758"/>
                  </a:cxn>
                  <a:cxn ang="0">
                    <a:pos x="0" y="848"/>
                  </a:cxn>
                  <a:cxn ang="0">
                    <a:pos x="36" y="783"/>
                  </a:cxn>
                  <a:cxn ang="0">
                    <a:pos x="126" y="668"/>
                  </a:cxn>
                  <a:cxn ang="0">
                    <a:pos x="194" y="607"/>
                  </a:cxn>
                  <a:cxn ang="0">
                    <a:pos x="298" y="542"/>
                  </a:cxn>
                  <a:cxn ang="0">
                    <a:pos x="381" y="489"/>
                  </a:cxn>
                  <a:cxn ang="0">
                    <a:pos x="535" y="438"/>
                  </a:cxn>
                  <a:cxn ang="0">
                    <a:pos x="664" y="420"/>
                  </a:cxn>
                  <a:cxn ang="0">
                    <a:pos x="794" y="420"/>
                  </a:cxn>
                  <a:cxn ang="0">
                    <a:pos x="905" y="435"/>
                  </a:cxn>
                  <a:cxn ang="0">
                    <a:pos x="1027" y="474"/>
                  </a:cxn>
                  <a:cxn ang="0">
                    <a:pos x="1138" y="532"/>
                  </a:cxn>
                  <a:cxn ang="0">
                    <a:pos x="1257" y="607"/>
                  </a:cxn>
                  <a:cxn ang="0">
                    <a:pos x="1336" y="693"/>
                  </a:cxn>
                  <a:cxn ang="0">
                    <a:pos x="1422" y="794"/>
                  </a:cxn>
                  <a:cxn ang="0">
                    <a:pos x="1458" y="866"/>
                  </a:cxn>
                  <a:cxn ang="0">
                    <a:pos x="1519" y="1031"/>
                  </a:cxn>
                </a:cxnLst>
                <a:rect l="0" t="0" r="r" b="b"/>
                <a:pathLst>
                  <a:path w="1745" h="1031">
                    <a:moveTo>
                      <a:pt x="1519" y="1031"/>
                    </a:moveTo>
                    <a:lnTo>
                      <a:pt x="1745" y="0"/>
                    </a:lnTo>
                    <a:lnTo>
                      <a:pt x="794" y="0"/>
                    </a:lnTo>
                    <a:lnTo>
                      <a:pt x="711" y="11"/>
                    </a:lnTo>
                    <a:lnTo>
                      <a:pt x="592" y="36"/>
                    </a:lnTo>
                    <a:lnTo>
                      <a:pt x="521" y="61"/>
                    </a:lnTo>
                    <a:lnTo>
                      <a:pt x="445" y="101"/>
                    </a:lnTo>
                    <a:lnTo>
                      <a:pt x="359" y="155"/>
                    </a:lnTo>
                    <a:lnTo>
                      <a:pt x="302" y="194"/>
                    </a:lnTo>
                    <a:lnTo>
                      <a:pt x="230" y="269"/>
                    </a:lnTo>
                    <a:lnTo>
                      <a:pt x="187" y="320"/>
                    </a:lnTo>
                    <a:lnTo>
                      <a:pt x="122" y="410"/>
                    </a:lnTo>
                    <a:lnTo>
                      <a:pt x="64" y="521"/>
                    </a:lnTo>
                    <a:lnTo>
                      <a:pt x="32" y="621"/>
                    </a:lnTo>
                    <a:lnTo>
                      <a:pt x="0" y="758"/>
                    </a:lnTo>
                    <a:lnTo>
                      <a:pt x="0" y="848"/>
                    </a:lnTo>
                    <a:lnTo>
                      <a:pt x="36" y="783"/>
                    </a:lnTo>
                    <a:lnTo>
                      <a:pt x="126" y="668"/>
                    </a:lnTo>
                    <a:lnTo>
                      <a:pt x="194" y="607"/>
                    </a:lnTo>
                    <a:lnTo>
                      <a:pt x="298" y="542"/>
                    </a:lnTo>
                    <a:lnTo>
                      <a:pt x="381" y="489"/>
                    </a:lnTo>
                    <a:lnTo>
                      <a:pt x="535" y="438"/>
                    </a:lnTo>
                    <a:lnTo>
                      <a:pt x="664" y="420"/>
                    </a:lnTo>
                    <a:lnTo>
                      <a:pt x="794" y="420"/>
                    </a:lnTo>
                    <a:lnTo>
                      <a:pt x="905" y="435"/>
                    </a:lnTo>
                    <a:lnTo>
                      <a:pt x="1027" y="474"/>
                    </a:lnTo>
                    <a:lnTo>
                      <a:pt x="1138" y="532"/>
                    </a:lnTo>
                    <a:lnTo>
                      <a:pt x="1257" y="607"/>
                    </a:lnTo>
                    <a:lnTo>
                      <a:pt x="1336" y="693"/>
                    </a:lnTo>
                    <a:lnTo>
                      <a:pt x="1422" y="794"/>
                    </a:lnTo>
                    <a:lnTo>
                      <a:pt x="1458" y="866"/>
                    </a:lnTo>
                    <a:lnTo>
                      <a:pt x="1519" y="1031"/>
                    </a:lnTo>
                    <a:close/>
                  </a:path>
                </a:pathLst>
              </a:custGeom>
              <a:solidFill>
                <a:srgbClr val="0033CC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609" name="Freeform 9"/>
              <p:cNvSpPr>
                <a:spLocks/>
              </p:cNvSpPr>
              <p:nvPr/>
            </p:nvSpPr>
            <p:spPr bwMode="auto">
              <a:xfrm>
                <a:off x="2181" y="1646"/>
                <a:ext cx="1746" cy="1030"/>
              </a:xfrm>
              <a:custGeom>
                <a:avLst/>
                <a:gdLst/>
                <a:ahLst/>
                <a:cxnLst>
                  <a:cxn ang="0">
                    <a:pos x="227" y="0"/>
                  </a:cxn>
                  <a:cxn ang="0">
                    <a:pos x="0" y="1030"/>
                  </a:cxn>
                  <a:cxn ang="0">
                    <a:pos x="952" y="1030"/>
                  </a:cxn>
                  <a:cxn ang="0">
                    <a:pos x="1035" y="1020"/>
                  </a:cxn>
                  <a:cxn ang="0">
                    <a:pos x="1153" y="995"/>
                  </a:cxn>
                  <a:cxn ang="0">
                    <a:pos x="1225" y="969"/>
                  </a:cxn>
                  <a:cxn ang="0">
                    <a:pos x="1301" y="930"/>
                  </a:cxn>
                  <a:cxn ang="0">
                    <a:pos x="1387" y="876"/>
                  </a:cxn>
                  <a:cxn ang="0">
                    <a:pos x="1444" y="837"/>
                  </a:cxn>
                  <a:cxn ang="0">
                    <a:pos x="1516" y="761"/>
                  </a:cxn>
                  <a:cxn ang="0">
                    <a:pos x="1559" y="711"/>
                  </a:cxn>
                  <a:cxn ang="0">
                    <a:pos x="1624" y="621"/>
                  </a:cxn>
                  <a:cxn ang="0">
                    <a:pos x="1681" y="510"/>
                  </a:cxn>
                  <a:cxn ang="0">
                    <a:pos x="1714" y="409"/>
                  </a:cxn>
                  <a:cxn ang="0">
                    <a:pos x="1746" y="273"/>
                  </a:cxn>
                  <a:cxn ang="0">
                    <a:pos x="1746" y="183"/>
                  </a:cxn>
                  <a:cxn ang="0">
                    <a:pos x="1710" y="248"/>
                  </a:cxn>
                  <a:cxn ang="0">
                    <a:pos x="1620" y="363"/>
                  </a:cxn>
                  <a:cxn ang="0">
                    <a:pos x="1552" y="424"/>
                  </a:cxn>
                  <a:cxn ang="0">
                    <a:pos x="1448" y="488"/>
                  </a:cxn>
                  <a:cxn ang="0">
                    <a:pos x="1365" y="542"/>
                  </a:cxn>
                  <a:cxn ang="0">
                    <a:pos x="1211" y="592"/>
                  </a:cxn>
                  <a:cxn ang="0">
                    <a:pos x="1081" y="610"/>
                  </a:cxn>
                  <a:cxn ang="0">
                    <a:pos x="952" y="610"/>
                  </a:cxn>
                  <a:cxn ang="0">
                    <a:pos x="841" y="596"/>
                  </a:cxn>
                  <a:cxn ang="0">
                    <a:pos x="719" y="556"/>
                  </a:cxn>
                  <a:cxn ang="0">
                    <a:pos x="607" y="499"/>
                  </a:cxn>
                  <a:cxn ang="0">
                    <a:pos x="489" y="424"/>
                  </a:cxn>
                  <a:cxn ang="0">
                    <a:pos x="410" y="337"/>
                  </a:cxn>
                  <a:cxn ang="0">
                    <a:pos x="324" y="237"/>
                  </a:cxn>
                  <a:cxn ang="0">
                    <a:pos x="288" y="165"/>
                  </a:cxn>
                  <a:cxn ang="0">
                    <a:pos x="227" y="0"/>
                  </a:cxn>
                </a:cxnLst>
                <a:rect l="0" t="0" r="r" b="b"/>
                <a:pathLst>
                  <a:path w="1746" h="1030">
                    <a:moveTo>
                      <a:pt x="227" y="0"/>
                    </a:moveTo>
                    <a:lnTo>
                      <a:pt x="0" y="1030"/>
                    </a:lnTo>
                    <a:lnTo>
                      <a:pt x="952" y="1030"/>
                    </a:lnTo>
                    <a:lnTo>
                      <a:pt x="1035" y="1020"/>
                    </a:lnTo>
                    <a:lnTo>
                      <a:pt x="1153" y="995"/>
                    </a:lnTo>
                    <a:lnTo>
                      <a:pt x="1225" y="969"/>
                    </a:lnTo>
                    <a:lnTo>
                      <a:pt x="1301" y="930"/>
                    </a:lnTo>
                    <a:lnTo>
                      <a:pt x="1387" y="876"/>
                    </a:lnTo>
                    <a:lnTo>
                      <a:pt x="1444" y="837"/>
                    </a:lnTo>
                    <a:lnTo>
                      <a:pt x="1516" y="761"/>
                    </a:lnTo>
                    <a:lnTo>
                      <a:pt x="1559" y="711"/>
                    </a:lnTo>
                    <a:lnTo>
                      <a:pt x="1624" y="621"/>
                    </a:lnTo>
                    <a:lnTo>
                      <a:pt x="1681" y="510"/>
                    </a:lnTo>
                    <a:lnTo>
                      <a:pt x="1714" y="409"/>
                    </a:lnTo>
                    <a:lnTo>
                      <a:pt x="1746" y="273"/>
                    </a:lnTo>
                    <a:lnTo>
                      <a:pt x="1746" y="183"/>
                    </a:lnTo>
                    <a:lnTo>
                      <a:pt x="1710" y="248"/>
                    </a:lnTo>
                    <a:lnTo>
                      <a:pt x="1620" y="363"/>
                    </a:lnTo>
                    <a:lnTo>
                      <a:pt x="1552" y="424"/>
                    </a:lnTo>
                    <a:lnTo>
                      <a:pt x="1448" y="488"/>
                    </a:lnTo>
                    <a:lnTo>
                      <a:pt x="1365" y="542"/>
                    </a:lnTo>
                    <a:lnTo>
                      <a:pt x="1211" y="592"/>
                    </a:lnTo>
                    <a:lnTo>
                      <a:pt x="1081" y="610"/>
                    </a:lnTo>
                    <a:lnTo>
                      <a:pt x="952" y="610"/>
                    </a:lnTo>
                    <a:lnTo>
                      <a:pt x="841" y="596"/>
                    </a:lnTo>
                    <a:lnTo>
                      <a:pt x="719" y="556"/>
                    </a:lnTo>
                    <a:lnTo>
                      <a:pt x="607" y="499"/>
                    </a:lnTo>
                    <a:lnTo>
                      <a:pt x="489" y="424"/>
                    </a:lnTo>
                    <a:lnTo>
                      <a:pt x="410" y="337"/>
                    </a:lnTo>
                    <a:lnTo>
                      <a:pt x="324" y="237"/>
                    </a:lnTo>
                    <a:lnTo>
                      <a:pt x="288" y="165"/>
                    </a:lnTo>
                    <a:lnTo>
                      <a:pt x="227" y="0"/>
                    </a:lnTo>
                    <a:close/>
                  </a:path>
                </a:pathLst>
              </a:custGeom>
              <a:solidFill>
                <a:srgbClr val="0033CC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610" name="Freeform 10"/>
              <p:cNvSpPr>
                <a:spLocks/>
              </p:cNvSpPr>
              <p:nvPr/>
            </p:nvSpPr>
            <p:spPr bwMode="auto">
              <a:xfrm>
                <a:off x="2950" y="2041"/>
                <a:ext cx="567" cy="15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567" y="0"/>
                  </a:cxn>
                  <a:cxn ang="0">
                    <a:pos x="492" y="79"/>
                  </a:cxn>
                  <a:cxn ang="0">
                    <a:pos x="409" y="129"/>
                  </a:cxn>
                  <a:cxn ang="0">
                    <a:pos x="309" y="154"/>
                  </a:cxn>
                  <a:cxn ang="0">
                    <a:pos x="255" y="154"/>
                  </a:cxn>
                  <a:cxn ang="0">
                    <a:pos x="136" y="126"/>
                  </a:cxn>
                  <a:cxn ang="0">
                    <a:pos x="50" y="72"/>
                  </a:cxn>
                  <a:cxn ang="0">
                    <a:pos x="18" y="36"/>
                  </a:cxn>
                  <a:cxn ang="0">
                    <a:pos x="0" y="0"/>
                  </a:cxn>
                </a:cxnLst>
                <a:rect l="0" t="0" r="r" b="b"/>
                <a:pathLst>
                  <a:path w="567" h="154">
                    <a:moveTo>
                      <a:pt x="0" y="0"/>
                    </a:moveTo>
                    <a:lnTo>
                      <a:pt x="567" y="0"/>
                    </a:lnTo>
                    <a:lnTo>
                      <a:pt x="492" y="79"/>
                    </a:lnTo>
                    <a:lnTo>
                      <a:pt x="409" y="129"/>
                    </a:lnTo>
                    <a:lnTo>
                      <a:pt x="309" y="154"/>
                    </a:lnTo>
                    <a:lnTo>
                      <a:pt x="255" y="154"/>
                    </a:lnTo>
                    <a:lnTo>
                      <a:pt x="136" y="126"/>
                    </a:lnTo>
                    <a:lnTo>
                      <a:pt x="50" y="72"/>
                    </a:lnTo>
                    <a:lnTo>
                      <a:pt x="18" y="3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33CC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611" name="Freeform 11"/>
              <p:cNvSpPr>
                <a:spLocks/>
              </p:cNvSpPr>
              <p:nvPr/>
            </p:nvSpPr>
            <p:spPr bwMode="auto">
              <a:xfrm>
                <a:off x="2889" y="1890"/>
                <a:ext cx="679" cy="13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679" y="0"/>
                  </a:cxn>
                  <a:cxn ang="0">
                    <a:pos x="664" y="65"/>
                  </a:cxn>
                  <a:cxn ang="0">
                    <a:pos x="632" y="133"/>
                  </a:cxn>
                  <a:cxn ang="0">
                    <a:pos x="57" y="133"/>
                  </a:cxn>
                  <a:cxn ang="0">
                    <a:pos x="29" y="101"/>
                  </a:cxn>
                  <a:cxn ang="0">
                    <a:pos x="4" y="29"/>
                  </a:cxn>
                  <a:cxn ang="0">
                    <a:pos x="0" y="0"/>
                  </a:cxn>
                </a:cxnLst>
                <a:rect l="0" t="0" r="r" b="b"/>
                <a:pathLst>
                  <a:path w="679" h="133">
                    <a:moveTo>
                      <a:pt x="0" y="0"/>
                    </a:moveTo>
                    <a:lnTo>
                      <a:pt x="679" y="0"/>
                    </a:lnTo>
                    <a:lnTo>
                      <a:pt x="664" y="65"/>
                    </a:lnTo>
                    <a:lnTo>
                      <a:pt x="632" y="133"/>
                    </a:lnTo>
                    <a:lnTo>
                      <a:pt x="57" y="133"/>
                    </a:lnTo>
                    <a:lnTo>
                      <a:pt x="29" y="101"/>
                    </a:lnTo>
                    <a:lnTo>
                      <a:pt x="4" y="2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33CC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612" name="Freeform 12"/>
              <p:cNvSpPr>
                <a:spLocks/>
              </p:cNvSpPr>
              <p:nvPr/>
            </p:nvSpPr>
            <p:spPr bwMode="auto">
              <a:xfrm>
                <a:off x="2885" y="1782"/>
                <a:ext cx="690" cy="83"/>
              </a:xfrm>
              <a:custGeom>
                <a:avLst/>
                <a:gdLst/>
                <a:ahLst/>
                <a:cxnLst>
                  <a:cxn ang="0">
                    <a:pos x="11" y="0"/>
                  </a:cxn>
                  <a:cxn ang="0">
                    <a:pos x="679" y="0"/>
                  </a:cxn>
                  <a:cxn ang="0">
                    <a:pos x="690" y="47"/>
                  </a:cxn>
                  <a:cxn ang="0">
                    <a:pos x="686" y="83"/>
                  </a:cxn>
                  <a:cxn ang="0">
                    <a:pos x="4" y="83"/>
                  </a:cxn>
                  <a:cxn ang="0">
                    <a:pos x="0" y="33"/>
                  </a:cxn>
                  <a:cxn ang="0">
                    <a:pos x="11" y="0"/>
                  </a:cxn>
                </a:cxnLst>
                <a:rect l="0" t="0" r="r" b="b"/>
                <a:pathLst>
                  <a:path w="690" h="83">
                    <a:moveTo>
                      <a:pt x="11" y="0"/>
                    </a:moveTo>
                    <a:lnTo>
                      <a:pt x="679" y="0"/>
                    </a:lnTo>
                    <a:lnTo>
                      <a:pt x="690" y="47"/>
                    </a:lnTo>
                    <a:lnTo>
                      <a:pt x="686" y="83"/>
                    </a:lnTo>
                    <a:lnTo>
                      <a:pt x="4" y="83"/>
                    </a:lnTo>
                    <a:lnTo>
                      <a:pt x="0" y="33"/>
                    </a:lnTo>
                    <a:lnTo>
                      <a:pt x="11" y="0"/>
                    </a:lnTo>
                    <a:close/>
                  </a:path>
                </a:pathLst>
              </a:custGeom>
              <a:solidFill>
                <a:srgbClr val="0033CC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613" name="Freeform 13"/>
              <p:cNvSpPr>
                <a:spLocks/>
              </p:cNvSpPr>
              <p:nvPr/>
            </p:nvSpPr>
            <p:spPr bwMode="auto">
              <a:xfrm>
                <a:off x="2896" y="1693"/>
                <a:ext cx="665" cy="61"/>
              </a:xfrm>
              <a:custGeom>
                <a:avLst/>
                <a:gdLst/>
                <a:ahLst/>
                <a:cxnLst>
                  <a:cxn ang="0">
                    <a:pos x="25" y="0"/>
                  </a:cxn>
                  <a:cxn ang="0">
                    <a:pos x="639" y="0"/>
                  </a:cxn>
                  <a:cxn ang="0">
                    <a:pos x="654" y="28"/>
                  </a:cxn>
                  <a:cxn ang="0">
                    <a:pos x="665" y="61"/>
                  </a:cxn>
                  <a:cxn ang="0">
                    <a:pos x="0" y="61"/>
                  </a:cxn>
                  <a:cxn ang="0">
                    <a:pos x="14" y="28"/>
                  </a:cxn>
                  <a:cxn ang="0">
                    <a:pos x="25" y="0"/>
                  </a:cxn>
                </a:cxnLst>
                <a:rect l="0" t="0" r="r" b="b"/>
                <a:pathLst>
                  <a:path w="665" h="61">
                    <a:moveTo>
                      <a:pt x="25" y="0"/>
                    </a:moveTo>
                    <a:lnTo>
                      <a:pt x="639" y="0"/>
                    </a:lnTo>
                    <a:lnTo>
                      <a:pt x="654" y="28"/>
                    </a:lnTo>
                    <a:lnTo>
                      <a:pt x="665" y="61"/>
                    </a:lnTo>
                    <a:lnTo>
                      <a:pt x="0" y="61"/>
                    </a:lnTo>
                    <a:lnTo>
                      <a:pt x="14" y="28"/>
                    </a:lnTo>
                    <a:lnTo>
                      <a:pt x="25" y="0"/>
                    </a:lnTo>
                    <a:close/>
                  </a:path>
                </a:pathLst>
              </a:custGeom>
              <a:solidFill>
                <a:srgbClr val="0033CC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614" name="Freeform 14"/>
              <p:cNvSpPr>
                <a:spLocks/>
              </p:cNvSpPr>
              <p:nvPr/>
            </p:nvSpPr>
            <p:spPr bwMode="auto">
              <a:xfrm>
                <a:off x="2989" y="1556"/>
                <a:ext cx="478" cy="29"/>
              </a:xfrm>
              <a:custGeom>
                <a:avLst/>
                <a:gdLst/>
                <a:ahLst/>
                <a:cxnLst>
                  <a:cxn ang="0">
                    <a:pos x="36" y="0"/>
                  </a:cxn>
                  <a:cxn ang="0">
                    <a:pos x="446" y="0"/>
                  </a:cxn>
                  <a:cxn ang="0">
                    <a:pos x="478" y="29"/>
                  </a:cxn>
                  <a:cxn ang="0">
                    <a:pos x="0" y="29"/>
                  </a:cxn>
                  <a:cxn ang="0">
                    <a:pos x="18" y="14"/>
                  </a:cxn>
                  <a:cxn ang="0">
                    <a:pos x="36" y="0"/>
                  </a:cxn>
                </a:cxnLst>
                <a:rect l="0" t="0" r="r" b="b"/>
                <a:pathLst>
                  <a:path w="478" h="29">
                    <a:moveTo>
                      <a:pt x="36" y="0"/>
                    </a:moveTo>
                    <a:lnTo>
                      <a:pt x="446" y="0"/>
                    </a:lnTo>
                    <a:lnTo>
                      <a:pt x="478" y="29"/>
                    </a:lnTo>
                    <a:lnTo>
                      <a:pt x="0" y="29"/>
                    </a:lnTo>
                    <a:lnTo>
                      <a:pt x="18" y="14"/>
                    </a:lnTo>
                    <a:lnTo>
                      <a:pt x="36" y="0"/>
                    </a:lnTo>
                    <a:close/>
                  </a:path>
                </a:pathLst>
              </a:custGeom>
              <a:solidFill>
                <a:srgbClr val="0033CC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615" name="Freeform 15"/>
              <p:cNvSpPr>
                <a:spLocks/>
              </p:cNvSpPr>
              <p:nvPr/>
            </p:nvSpPr>
            <p:spPr bwMode="auto">
              <a:xfrm>
                <a:off x="3126" y="1488"/>
                <a:ext cx="219" cy="18"/>
              </a:xfrm>
              <a:custGeom>
                <a:avLst/>
                <a:gdLst/>
                <a:ahLst/>
                <a:cxnLst>
                  <a:cxn ang="0">
                    <a:pos x="0" y="18"/>
                  </a:cxn>
                  <a:cxn ang="0">
                    <a:pos x="29" y="7"/>
                  </a:cxn>
                  <a:cxn ang="0">
                    <a:pos x="68" y="3"/>
                  </a:cxn>
                  <a:cxn ang="0">
                    <a:pos x="104" y="0"/>
                  </a:cxn>
                  <a:cxn ang="0">
                    <a:pos x="180" y="3"/>
                  </a:cxn>
                  <a:cxn ang="0">
                    <a:pos x="219" y="14"/>
                  </a:cxn>
                  <a:cxn ang="0">
                    <a:pos x="0" y="18"/>
                  </a:cxn>
                </a:cxnLst>
                <a:rect l="0" t="0" r="r" b="b"/>
                <a:pathLst>
                  <a:path w="219" h="18">
                    <a:moveTo>
                      <a:pt x="0" y="18"/>
                    </a:moveTo>
                    <a:lnTo>
                      <a:pt x="29" y="7"/>
                    </a:lnTo>
                    <a:lnTo>
                      <a:pt x="68" y="3"/>
                    </a:lnTo>
                    <a:lnTo>
                      <a:pt x="104" y="0"/>
                    </a:lnTo>
                    <a:lnTo>
                      <a:pt x="180" y="3"/>
                    </a:lnTo>
                    <a:lnTo>
                      <a:pt x="219" y="14"/>
                    </a:lnTo>
                    <a:lnTo>
                      <a:pt x="0" y="18"/>
                    </a:lnTo>
                    <a:close/>
                  </a:path>
                </a:pathLst>
              </a:custGeom>
              <a:solidFill>
                <a:srgbClr val="0033CC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168096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Clinical history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/>
              <a:t>A 83-year-old Chinese man, presented to the uveitis service at Singapore National Eye Centre (SNEC) with a 1-2 history of blurring of vision with floaters. </a:t>
            </a:r>
          </a:p>
          <a:p>
            <a:endParaRPr lang="en-US" dirty="0"/>
          </a:p>
          <a:p>
            <a:r>
              <a:rPr lang="en-US" b="1" dirty="0"/>
              <a:t>Past medical history</a:t>
            </a:r>
            <a:r>
              <a:rPr lang="en-US" dirty="0"/>
              <a:t>: Diabetes mellitus</a:t>
            </a:r>
          </a:p>
          <a:p>
            <a:r>
              <a:rPr lang="en-US" b="1" dirty="0"/>
              <a:t>Past ocular history:</a:t>
            </a:r>
            <a:r>
              <a:rPr lang="en-US" dirty="0"/>
              <a:t> Bilateral cataract surgery (Phacoemulsification), History of dry age related macular disease (ARMD)</a:t>
            </a:r>
          </a:p>
          <a:p>
            <a:r>
              <a:rPr lang="en-US" b="1" dirty="0"/>
              <a:t>Social history</a:t>
            </a:r>
            <a:r>
              <a:rPr lang="en-US" dirty="0"/>
              <a:t>: Chronic smoker (&gt;10 sticks/ day)</a:t>
            </a:r>
          </a:p>
          <a:p>
            <a:endParaRPr lang="en-US" dirty="0"/>
          </a:p>
          <a:p>
            <a:r>
              <a:rPr lang="en-US" dirty="0"/>
              <a:t>He was found to have anterior segment inflammation with </a:t>
            </a:r>
            <a:r>
              <a:rPr lang="en-US" dirty="0" err="1"/>
              <a:t>vitritis</a:t>
            </a:r>
            <a:r>
              <a:rPr lang="en-US" dirty="0"/>
              <a:t>. </a:t>
            </a:r>
            <a:endParaRPr lang="en-US" dirty="0" smtClean="0"/>
          </a:p>
          <a:p>
            <a:r>
              <a:rPr lang="en-US" dirty="0" smtClean="0"/>
              <a:t>A </a:t>
            </a:r>
            <a:r>
              <a:rPr lang="en-US" dirty="0"/>
              <a:t>clinical diagnosis of intermediate uveitis was </a:t>
            </a:r>
            <a:r>
              <a:rPr lang="en-US" dirty="0" smtClean="0"/>
              <a:t>made</a:t>
            </a:r>
          </a:p>
          <a:p>
            <a:r>
              <a:rPr lang="en-US" dirty="0"/>
              <a:t>A</a:t>
            </a:r>
            <a:r>
              <a:rPr lang="en-US" dirty="0" smtClean="0"/>
              <a:t> </a:t>
            </a:r>
            <a:r>
              <a:rPr lang="en-US" dirty="0"/>
              <a:t>vitreous aspiration was performed.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80432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Intermediate uveitis</a:t>
            </a:r>
            <a:br>
              <a:rPr lang="en-US" dirty="0" smtClean="0"/>
            </a:br>
            <a:r>
              <a:rPr lang="en-US" dirty="0" smtClean="0"/>
              <a:t>Vitreous biopsy: Cytology</a:t>
            </a:r>
            <a:endParaRPr lang="en-US" dirty="0"/>
          </a:p>
        </p:txBody>
      </p:sp>
      <p:pic>
        <p:nvPicPr>
          <p:cNvPr id="5" name="Picture 4"/>
          <p:cNvPicPr/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1000"/>
                    </a14:imgEffect>
                    <a14:imgEffect>
                      <a14:brightnessContrast bright="-9000" contrast="3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9600" y="1524000"/>
            <a:ext cx="4191000" cy="3886200"/>
          </a:xfrm>
          <a:prstGeom prst="rect">
            <a:avLst/>
          </a:prstGeom>
        </p:spPr>
      </p:pic>
      <p:sp>
        <p:nvSpPr>
          <p:cNvPr id="4" name="Right Arrow 3"/>
          <p:cNvSpPr/>
          <p:nvPr/>
        </p:nvSpPr>
        <p:spPr>
          <a:xfrm>
            <a:off x="7467600" y="2057400"/>
            <a:ext cx="304800" cy="304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Arrow 6"/>
          <p:cNvSpPr/>
          <p:nvPr/>
        </p:nvSpPr>
        <p:spPr>
          <a:xfrm rot="5400000">
            <a:off x="4724400" y="3886200"/>
            <a:ext cx="304800" cy="304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4534398" y="5007006"/>
            <a:ext cx="6848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CD68</a:t>
            </a:r>
            <a:endParaRPr lang="en-US" dirty="0"/>
          </a:p>
        </p:txBody>
      </p:sp>
      <p:pic>
        <p:nvPicPr>
          <p:cNvPr id="9" name="Content Placeholder 8"/>
          <p:cNvPicPr>
            <a:picLocks noGrp="1"/>
          </p:cNvPicPr>
          <p:nvPr>
            <p:ph idx="1"/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50" t="24648" r="20957" b="22748"/>
          <a:stretch/>
        </p:blipFill>
        <p:spPr>
          <a:xfrm>
            <a:off x="609601" y="1524000"/>
            <a:ext cx="3810000" cy="38862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880517" y="5007006"/>
            <a:ext cx="4828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DQ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533400" y="5446693"/>
            <a:ext cx="83058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/>
              <a:t>They show small groups of histiocytes </a:t>
            </a:r>
            <a:r>
              <a:rPr lang="en-US" sz="1400" dirty="0" smtClean="0"/>
              <a:t>. The </a:t>
            </a:r>
            <a:r>
              <a:rPr lang="en-US" sz="1400" dirty="0"/>
              <a:t>background </a:t>
            </a:r>
            <a:r>
              <a:rPr lang="en-US" sz="1400" dirty="0" smtClean="0"/>
              <a:t>inflammatory infiltrate </a:t>
            </a:r>
            <a:r>
              <a:rPr lang="en-US" sz="1400" dirty="0"/>
              <a:t>is composed of occasional small reactive lymphocytes and </a:t>
            </a:r>
            <a:r>
              <a:rPr lang="en-US" sz="1400" dirty="0" smtClean="0"/>
              <a:t>rare neutrophils</a:t>
            </a:r>
            <a:r>
              <a:rPr lang="en-US" sz="1400" dirty="0"/>
              <a:t>. No atypical or malignant cells seen. </a:t>
            </a:r>
            <a:r>
              <a:rPr lang="en-US" sz="1400" dirty="0" err="1"/>
              <a:t>Ziehl-neelson</a:t>
            </a:r>
            <a:r>
              <a:rPr lang="en-US" sz="1400" dirty="0"/>
              <a:t> stain </a:t>
            </a:r>
            <a:r>
              <a:rPr lang="en-US" sz="1400" dirty="0" smtClean="0"/>
              <a:t>performed showed </a:t>
            </a:r>
            <a:r>
              <a:rPr lang="en-US" sz="1400" dirty="0"/>
              <a:t>no acid fast bacilli</a:t>
            </a:r>
            <a:r>
              <a:rPr lang="en-US" sz="1400" dirty="0" smtClean="0"/>
              <a:t>.  CD3</a:t>
            </a:r>
            <a:r>
              <a:rPr lang="en-US" sz="1400" dirty="0"/>
              <a:t>, CD20, CD68 and Ki67 showed a predominance of CD68 positive </a:t>
            </a:r>
            <a:r>
              <a:rPr lang="en-US" sz="1400" dirty="0" smtClean="0"/>
              <a:t>macrophages with hardly any CD20 B cells or CD3 T cells. No increased proliferation index was seen on Ki67.</a:t>
            </a:r>
          </a:p>
        </p:txBody>
      </p:sp>
    </p:spTree>
    <p:extLst>
      <p:ext uri="{BB962C8B-B14F-4D97-AF65-F5344CB8AC3E}">
        <p14:creationId xmlns:p14="http://schemas.microsoft.com/office/powerpoint/2010/main" val="2140189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0664" y="152400"/>
            <a:ext cx="8229600" cy="1143000"/>
          </a:xfrm>
        </p:spPr>
        <p:txBody>
          <a:bodyPr/>
          <a:lstStyle/>
          <a:p>
            <a:r>
              <a:rPr lang="en-US" dirty="0" smtClean="0"/>
              <a:t>Follow up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9896" y="1219200"/>
            <a:ext cx="8229600" cy="4525963"/>
          </a:xfrm>
        </p:spPr>
        <p:txBody>
          <a:bodyPr>
            <a:normAutofit/>
          </a:bodyPr>
          <a:lstStyle/>
          <a:p>
            <a:r>
              <a:rPr lang="en-US" sz="2400" dirty="0" smtClean="0"/>
              <a:t>Non responsive to treatment</a:t>
            </a:r>
          </a:p>
          <a:p>
            <a:r>
              <a:rPr lang="en-US" sz="2400" dirty="0" smtClean="0"/>
              <a:t>Anterior uveitis: “Granulomatous” KPs</a:t>
            </a:r>
          </a:p>
          <a:p>
            <a:r>
              <a:rPr lang="en-US" sz="2400" dirty="0" smtClean="0"/>
              <a:t>Noted to develop an iris mass without significant </a:t>
            </a:r>
            <a:r>
              <a:rPr lang="en-US" sz="2400" dirty="0" err="1" smtClean="0"/>
              <a:t>scleritis</a:t>
            </a:r>
            <a:r>
              <a:rPr lang="en-US" sz="2400" dirty="0" smtClean="0"/>
              <a:t> or any external conjunctival nodule</a:t>
            </a:r>
            <a:endParaRPr lang="en-US" sz="2400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298" t="28740" r="25204" b="11141"/>
          <a:stretch/>
        </p:blipFill>
        <p:spPr bwMode="auto">
          <a:xfrm>
            <a:off x="129200" y="2971800"/>
            <a:ext cx="3791112" cy="360647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grpSp>
        <p:nvGrpSpPr>
          <p:cNvPr id="6" name="Group 5"/>
          <p:cNvGrpSpPr/>
          <p:nvPr/>
        </p:nvGrpSpPr>
        <p:grpSpPr>
          <a:xfrm>
            <a:off x="3962400" y="2970320"/>
            <a:ext cx="5020838" cy="3606479"/>
            <a:chOff x="76200" y="43404"/>
            <a:chExt cx="5020838" cy="3606479"/>
          </a:xfrm>
        </p:grpSpPr>
        <p:pic>
          <p:nvPicPr>
            <p:cNvPr id="7" name="Picture 2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127" t="22996" r="17398" b="9800"/>
            <a:stretch/>
          </p:blipFill>
          <p:spPr bwMode="auto">
            <a:xfrm>
              <a:off x="76200" y="43404"/>
              <a:ext cx="5020838" cy="3606479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pic>
        <p:sp>
          <p:nvSpPr>
            <p:cNvPr id="8" name="Right Arrow 7"/>
            <p:cNvSpPr/>
            <p:nvPr/>
          </p:nvSpPr>
          <p:spPr>
            <a:xfrm rot="5400000">
              <a:off x="3968799" y="451896"/>
              <a:ext cx="533400" cy="462023"/>
            </a:xfrm>
            <a:prstGeom prst="rightArrow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6045936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565" t="46628" r="35684" b="35351"/>
          <a:stretch/>
        </p:blipFill>
        <p:spPr bwMode="auto">
          <a:xfrm>
            <a:off x="4134856" y="4409640"/>
            <a:ext cx="4836688" cy="236974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10" name="Down Arrow 9"/>
          <p:cNvSpPr/>
          <p:nvPr/>
        </p:nvSpPr>
        <p:spPr>
          <a:xfrm>
            <a:off x="6553200" y="4343400"/>
            <a:ext cx="609600" cy="5334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3924324" y="3165900"/>
            <a:ext cx="3706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</a:rPr>
              <a:t>B</a:t>
            </a:r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820822" y="6317717"/>
            <a:ext cx="3786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</a:rPr>
              <a:t>D</a:t>
            </a:r>
            <a:endParaRPr lang="en-US" sz="2400" b="1" dirty="0">
              <a:solidFill>
                <a:schemeClr val="bg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24" t="15177" r="38152" b="45135"/>
          <a:stretch/>
        </p:blipFill>
        <p:spPr bwMode="auto">
          <a:xfrm>
            <a:off x="0" y="20628"/>
            <a:ext cx="5911898" cy="43227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6115050" y="2562136"/>
            <a:ext cx="270510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latin typeface="Arial" charset="0"/>
                <a:ea typeface="ＭＳ 明朝" charset="-128"/>
              </a:rPr>
              <a:t>Anterior segment Optical coherence tomography (AS-OCT,  VISANTE©) demonstrating an iris mass with cystic spaces</a:t>
            </a:r>
            <a:r>
              <a:rPr lang="en-US" b="1" dirty="0">
                <a:latin typeface="Arial" charset="0"/>
                <a:ea typeface="ＭＳ 明朝" charset="-128"/>
              </a:rPr>
              <a:t>.</a:t>
            </a:r>
            <a:r>
              <a:rPr lang="en-GB" dirty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1119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Iris Biopsy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688" t="17801" r="23599" b="6290"/>
          <a:stretch/>
        </p:blipFill>
        <p:spPr>
          <a:xfrm>
            <a:off x="1524000" y="1295400"/>
            <a:ext cx="6354924" cy="5210498"/>
          </a:xfrm>
        </p:spPr>
      </p:pic>
    </p:spTree>
    <p:extLst>
      <p:ext uri="{BB962C8B-B14F-4D97-AF65-F5344CB8AC3E}">
        <p14:creationId xmlns:p14="http://schemas.microsoft.com/office/powerpoint/2010/main" val="1699153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Iris Biopsy: Higher magnification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2" t="10347" r="1634" b="4720"/>
          <a:stretch/>
        </p:blipFill>
        <p:spPr>
          <a:xfrm>
            <a:off x="152400" y="1238041"/>
            <a:ext cx="8843750" cy="4457909"/>
          </a:xfrm>
          <a:ln>
            <a:noFill/>
          </a:ln>
        </p:spPr>
      </p:pic>
      <p:sp>
        <p:nvSpPr>
          <p:cNvPr id="3" name="Rectangle 2"/>
          <p:cNvSpPr/>
          <p:nvPr/>
        </p:nvSpPr>
        <p:spPr>
          <a:xfrm>
            <a:off x="2857500" y="4836289"/>
            <a:ext cx="363855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n-US" smtClean="0">
                <a:latin typeface="Arial" charset="0"/>
                <a:ea typeface="ＭＳ 明朝" charset="-128"/>
                <a:cs typeface="Arial" charset="0"/>
              </a:rPr>
              <a:t>*Hardly </a:t>
            </a:r>
            <a:r>
              <a:rPr lang="en-US" dirty="0">
                <a:latin typeface="Arial" charset="0"/>
                <a:ea typeface="ＭＳ 明朝" charset="-128"/>
                <a:cs typeface="Arial" charset="0"/>
              </a:rPr>
              <a:t>any normal iris tissue is </a:t>
            </a:r>
            <a:r>
              <a:rPr lang="en-US">
                <a:latin typeface="Arial" charset="0"/>
                <a:ea typeface="ＭＳ 明朝" charset="-128"/>
                <a:cs typeface="Arial" charset="0"/>
              </a:rPr>
              <a:t>present</a:t>
            </a:r>
            <a:r>
              <a:rPr lang="en-US" smtClean="0">
                <a:latin typeface="Arial" charset="0"/>
                <a:ea typeface="ＭＳ 明朝" charset="-128"/>
                <a:cs typeface="Arial" charset="0"/>
              </a:rPr>
              <a:t>. </a:t>
            </a:r>
            <a:endParaRPr lang="en-GB" dirty="0">
              <a:effectLst/>
              <a:latin typeface="Arial" charset="0"/>
              <a:ea typeface="ＭＳ 明朝" charset="-128"/>
              <a:cs typeface="Times New Roman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895600" y="5634335"/>
            <a:ext cx="40386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latin typeface="Arial" charset="0"/>
                <a:ea typeface="ＭＳ 明朝" charset="-128"/>
                <a:cs typeface="Arial" charset="0"/>
              </a:rPr>
              <a:t>“Iris” </a:t>
            </a:r>
            <a:r>
              <a:rPr lang="en-US" dirty="0">
                <a:latin typeface="Arial" charset="0"/>
                <a:ea typeface="ＭＳ 明朝" charset="-128"/>
                <a:cs typeface="Arial" charset="0"/>
              </a:rPr>
              <a:t>tissue </a:t>
            </a:r>
            <a:r>
              <a:rPr lang="en-US" dirty="0" smtClean="0">
                <a:latin typeface="Arial" charset="0"/>
                <a:ea typeface="ＭＳ 明朝" charset="-128"/>
                <a:cs typeface="Arial" charset="0"/>
              </a:rPr>
              <a:t>is composed completely of malignant cells with prominent squamous differentiation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7810500" y="5334000"/>
            <a:ext cx="38985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/>
              <a:t>*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429941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Immunohistochemistry: </a:t>
            </a:r>
            <a:r>
              <a:rPr lang="en-US" dirty="0" err="1" smtClean="0"/>
              <a:t>Pancytokeratin</a:t>
            </a:r>
            <a:endParaRPr lang="en-US" dirty="0"/>
          </a:p>
        </p:txBody>
      </p:sp>
      <p:pic>
        <p:nvPicPr>
          <p:cNvPr id="5" name="Content Placeholder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102" t="11132" r="23030" b="8840"/>
          <a:stretch/>
        </p:blipFill>
        <p:spPr>
          <a:xfrm>
            <a:off x="152400" y="1524000"/>
            <a:ext cx="8516753" cy="457348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408295" y="5646744"/>
            <a:ext cx="12884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AE1/AE3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1894272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537" t="11132" r="23030" b="8840"/>
          <a:stretch/>
        </p:blipFill>
        <p:spPr>
          <a:xfrm>
            <a:off x="316508" y="-8508"/>
            <a:ext cx="4430085" cy="3519996"/>
          </a:xfrm>
          <a:ln>
            <a:solidFill>
              <a:schemeClr val="tx1"/>
            </a:solidFill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78" t="6293" r="36417" b="6298"/>
          <a:stretch/>
        </p:blipFill>
        <p:spPr>
          <a:xfrm>
            <a:off x="4724400" y="0"/>
            <a:ext cx="3889032" cy="3537012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6" name="TextBox 5"/>
          <p:cNvSpPr txBox="1"/>
          <p:nvPr/>
        </p:nvSpPr>
        <p:spPr>
          <a:xfrm>
            <a:off x="6198952" y="3043535"/>
            <a:ext cx="113204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HMB45</a:t>
            </a:r>
            <a:endParaRPr lang="en-US" sz="2400" b="1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661" t="50000" r="44854" b="18452"/>
          <a:stretch/>
        </p:blipFill>
        <p:spPr>
          <a:xfrm>
            <a:off x="7470146" y="2516556"/>
            <a:ext cx="1143286" cy="1021457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7696200" y="3195577"/>
            <a:ext cx="8898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Control</a:t>
            </a:r>
            <a:endParaRPr lang="en-US" b="1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12" t="13758" r="1985" b="24682"/>
          <a:stretch/>
        </p:blipFill>
        <p:spPr>
          <a:xfrm>
            <a:off x="316509" y="3519185"/>
            <a:ext cx="8300622" cy="3186415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1" name="TextBox 10"/>
          <p:cNvSpPr txBox="1"/>
          <p:nvPr/>
        </p:nvSpPr>
        <p:spPr>
          <a:xfrm>
            <a:off x="4106818" y="6245842"/>
            <a:ext cx="83388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Ki-67</a:t>
            </a:r>
            <a:endParaRPr lang="en-US" sz="2400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3435970" y="3018952"/>
            <a:ext cx="12884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AE1/AE3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594874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BD63761F-5281-BF46-9235-A68A22D2CECC}" vid="{F3D1197B-B118-E142-86D4-E5C68C412F92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SNEC template</Template>
  <TotalTime>26</TotalTime>
  <Words>524</Words>
  <Application>Microsoft Macintosh PowerPoint</Application>
  <PresentationFormat>On-screen Show (4:3)</PresentationFormat>
  <Paragraphs>90</Paragraphs>
  <Slides>13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Calibri</vt:lpstr>
      <vt:lpstr>ＭＳ 明朝</vt:lpstr>
      <vt:lpstr>Times New Roman</vt:lpstr>
      <vt:lpstr>Arial</vt:lpstr>
      <vt:lpstr>1_Office Theme</vt:lpstr>
      <vt:lpstr>Iris Biopsy in Uveitis:  Masquerade Syndrome</vt:lpstr>
      <vt:lpstr>Clinical history</vt:lpstr>
      <vt:lpstr>Intermediate uveitis Vitreous biopsy: Cytology</vt:lpstr>
      <vt:lpstr>Follow up</vt:lpstr>
      <vt:lpstr>PowerPoint Presentation</vt:lpstr>
      <vt:lpstr>Iris Biopsy</vt:lpstr>
      <vt:lpstr>Iris Biopsy: Higher magnification</vt:lpstr>
      <vt:lpstr>Immunohistochemistry: Pancytokeratin</vt:lpstr>
      <vt:lpstr>PowerPoint Presentation</vt:lpstr>
      <vt:lpstr>Diagnosis:</vt:lpstr>
      <vt:lpstr>Discussion</vt:lpstr>
      <vt:lpstr>Discussion</vt:lpstr>
      <vt:lpstr>PowerPoint Presentation</vt:lpstr>
    </vt:vector>
  </TitlesOfParts>
  <Company/>
  <LinksUpToDate>false</LinksUpToDate>
  <SharedDoc>false</SharedDoc>
  <HyperlinkBase/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Glaucoma research update</dc:title>
  <dc:creator>Tabbiesus Tabbiesus</dc:creator>
  <cp:lastModifiedBy>Tabbiesus Tabbiesus</cp:lastModifiedBy>
  <cp:revision>11</cp:revision>
  <dcterms:created xsi:type="dcterms:W3CDTF">2018-09-08T03:53:04Z</dcterms:created>
  <dcterms:modified xsi:type="dcterms:W3CDTF">2018-09-13T22:30:26Z</dcterms:modified>
</cp:coreProperties>
</file>