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78" r:id="rId2"/>
    <p:sldId id="279" r:id="rId3"/>
    <p:sldId id="281" r:id="rId4"/>
    <p:sldId id="350" r:id="rId5"/>
    <p:sldId id="282" r:id="rId6"/>
    <p:sldId id="351" r:id="rId7"/>
    <p:sldId id="352" r:id="rId8"/>
    <p:sldId id="353" r:id="rId9"/>
    <p:sldId id="354" r:id="rId10"/>
    <p:sldId id="355" r:id="rId11"/>
    <p:sldId id="356" r:id="rId12"/>
    <p:sldId id="357" r:id="rId13"/>
    <p:sldId id="358" r:id="rId14"/>
    <p:sldId id="359" r:id="rId15"/>
    <p:sldId id="360" r:id="rId16"/>
    <p:sldId id="361" r:id="rId17"/>
    <p:sldId id="363" r:id="rId18"/>
    <p:sldId id="366" r:id="rId19"/>
    <p:sldId id="367" r:id="rId20"/>
    <p:sldId id="368" r:id="rId21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B4B98B0-60AC-42C2-AFA5-B58CD77FA1E5}" styleName="Estilo claro 1 - Énfasi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47"/>
    <p:restoredTop sz="79110" autoAdjust="0"/>
  </p:normalViewPr>
  <p:slideViewPr>
    <p:cSldViewPr snapToGrid="0" snapToObjects="1">
      <p:cViewPr>
        <p:scale>
          <a:sx n="81" d="100"/>
          <a:sy n="81" d="100"/>
        </p:scale>
        <p:origin x="1416" y="3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50A880-F55E-8B45-873E-F7A2FE29CBD2}" type="datetimeFigureOut">
              <a:rPr lang="es-ES_tradnl" smtClean="0"/>
              <a:t>13/9/18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E17A55-81FE-CA41-B96C-DDC68EFD068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5357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17A55-81FE-CA41-B96C-DDC68EFD0681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00796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17A55-81FE-CA41-B96C-DDC68EFD0681}" type="slidenum">
              <a:rPr lang="es-ES_tradnl" smtClean="0"/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67128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17A55-81FE-CA41-B96C-DDC68EFD0681}" type="slidenum">
              <a:rPr lang="es-ES_tradnl" smtClean="0"/>
              <a:t>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671288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17A55-81FE-CA41-B96C-DDC68EFD0681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9280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Fluorescein</a:t>
            </a:r>
            <a:r>
              <a:rPr lang="en-US" baseline="0" dirty="0" smtClean="0"/>
              <a:t> examination with blue cobalt light shows punctate superficial keratitis.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17A55-81FE-CA41-B96C-DDC68EFD0681}" type="slidenum">
              <a:rPr lang="es-ES_tradnl" smtClean="0"/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01379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9667" y="2854710"/>
            <a:ext cx="8556703" cy="1517607"/>
          </a:xfrm>
        </p:spPr>
        <p:txBody>
          <a:bodyPr anchor="b">
            <a:normAutofit/>
          </a:bodyPr>
          <a:lstStyle>
            <a:lvl1pPr algn="ctr">
              <a:defRPr sz="5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9666" y="4701119"/>
            <a:ext cx="8556703" cy="635430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657543"/>
            <a:ext cx="2057400" cy="365125"/>
          </a:xfrm>
        </p:spPr>
        <p:txBody>
          <a:bodyPr/>
          <a:lstStyle/>
          <a:p>
            <a:fld id="{34A06907-1E44-634B-AE78-64BA3E15D6F1}" type="datetimeFigureOut">
              <a:rPr lang="es-MX" smtClean="0"/>
              <a:t>13/09/18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657543"/>
            <a:ext cx="30861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5657543"/>
            <a:ext cx="2057400" cy="365125"/>
          </a:xfrm>
        </p:spPr>
        <p:txBody>
          <a:bodyPr/>
          <a:lstStyle/>
          <a:p>
            <a:fld id="{FD99A3F5-569C-D040-828B-1DAC2735BF6A}" type="slidenum">
              <a:rPr lang="es-MX" smtClean="0"/>
              <a:t>‹#›</a:t>
            </a:fld>
            <a:endParaRPr lang="es-MX"/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38CD2AD0-26ED-6149-ACC2-CDFDBF8C1B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731" y="1047884"/>
            <a:ext cx="4906537" cy="135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518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671480"/>
            <a:ext cx="20574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4A06907-1E44-634B-AE78-64BA3E15D6F1}" type="datetimeFigureOut">
              <a:rPr lang="es-MX" smtClean="0"/>
              <a:pPr/>
              <a:t>13/09/18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671479"/>
            <a:ext cx="30861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65849" y="5665053"/>
            <a:ext cx="20574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99A3F5-569C-D040-828B-1DAC2735BF6A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098256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500416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7630" y="365125"/>
            <a:ext cx="6161746" cy="5500416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5664046"/>
            <a:ext cx="20574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4A06907-1E44-634B-AE78-64BA3E15D6F1}" type="datetimeFigureOut">
              <a:rPr lang="es-MX" smtClean="0"/>
              <a:pPr/>
              <a:t>13/09/18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5664045"/>
            <a:ext cx="30861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65849" y="5657619"/>
            <a:ext cx="20574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99A3F5-569C-D040-828B-1DAC2735BF6A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6620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4A06907-1E44-634B-AE78-64BA3E15D6F1}" type="datetimeFigureOut">
              <a:rPr lang="es-MX" smtClean="0"/>
              <a:pPr/>
              <a:t>13/09/18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99A3F5-569C-D040-828B-1DAC2735BF6A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04918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1707" y="1709739"/>
            <a:ext cx="8512098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707" y="4589464"/>
            <a:ext cx="8512098" cy="65160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dirty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4A06907-1E44-634B-AE78-64BA3E15D6F1}" type="datetimeFigureOut">
              <a:rPr lang="es-MX" smtClean="0"/>
              <a:pPr/>
              <a:t>13/09/18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99A3F5-569C-D040-828B-1DAC2735BF6A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52641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conteni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9405" y="1825625"/>
            <a:ext cx="4165445" cy="4039916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49" y="1825625"/>
            <a:ext cx="4269523" cy="4039916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4A06907-1E44-634B-AE78-64BA3E15D6F1}" type="datetimeFigureOut">
              <a:rPr lang="es-MX" smtClean="0"/>
              <a:pPr/>
              <a:t>13/09/18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99A3F5-569C-D040-828B-1DAC2735BF6A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27502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140" y="365126"/>
            <a:ext cx="8474927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9140" y="1681163"/>
            <a:ext cx="411904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9141" y="2505075"/>
            <a:ext cx="4119041" cy="335303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90689"/>
            <a:ext cx="4224916" cy="814386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4224917" cy="335303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4A06907-1E44-634B-AE78-64BA3E15D6F1}" type="datetimeFigureOut">
              <a:rPr lang="es-MX" smtClean="0"/>
              <a:pPr/>
              <a:t>13/09/18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99A3F5-569C-D040-828B-1DAC2735BF6A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10193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4A06907-1E44-634B-AE78-64BA3E15D6F1}" type="datetimeFigureOut">
              <a:rPr lang="es-MX" smtClean="0"/>
              <a:pPr/>
              <a:t>13/09/18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99A3F5-569C-D040-828B-1DAC2735BF6A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1854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5671480"/>
            <a:ext cx="20574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4A06907-1E44-634B-AE78-64BA3E15D6F1}" type="datetimeFigureOut">
              <a:rPr lang="es-MX" smtClean="0"/>
              <a:pPr/>
              <a:t>13/09/18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5671479"/>
            <a:ext cx="30861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65849" y="5665053"/>
            <a:ext cx="20574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99A3F5-569C-D040-828B-1DAC2735BF6A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3722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405" y="457200"/>
            <a:ext cx="3229614" cy="1600200"/>
          </a:xfrm>
        </p:spPr>
        <p:txBody>
          <a:bodyPr anchor="b">
            <a:no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5018716" cy="4873625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9405" y="2057400"/>
            <a:ext cx="3229614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5671480"/>
            <a:ext cx="20574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4A06907-1E44-634B-AE78-64BA3E15D6F1}" type="datetimeFigureOut">
              <a:rPr lang="es-MX" smtClean="0"/>
              <a:pPr/>
              <a:t>13/09/18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5671479"/>
            <a:ext cx="30861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65849" y="5665053"/>
            <a:ext cx="20574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99A3F5-569C-D040-828B-1DAC2735BF6A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72132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839" y="457200"/>
            <a:ext cx="3222180" cy="1600200"/>
          </a:xfrm>
        </p:spPr>
        <p:txBody>
          <a:bodyPr anchor="b">
            <a:no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0" y="987426"/>
            <a:ext cx="5055887" cy="4873625"/>
          </a:xfrm>
        </p:spPr>
        <p:txBody>
          <a:bodyPr anchor="t"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6839" y="2057400"/>
            <a:ext cx="3222180" cy="3811588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5664046"/>
            <a:ext cx="20574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4A06907-1E44-634B-AE78-64BA3E15D6F1}" type="datetimeFigureOut">
              <a:rPr lang="es-MX" smtClean="0"/>
              <a:pPr/>
              <a:t>13/09/18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5664045"/>
            <a:ext cx="30861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65849" y="5657619"/>
            <a:ext cx="20574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D99A3F5-569C-D040-828B-1DAC2735BF6A}" type="slidenum">
              <a:rPr lang="es-MX" smtClean="0"/>
              <a:pPr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60533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9405" y="365126"/>
            <a:ext cx="85492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9405" y="1825625"/>
            <a:ext cx="8549268" cy="3995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66404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06907-1E44-634B-AE78-64BA3E15D6F1}" type="datetimeFigureOut">
              <a:rPr lang="es-MX" smtClean="0"/>
              <a:t>13/09/18</a:t>
            </a:fld>
            <a:endParaRPr lang="es-MX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664045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5849" y="565761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3F5-569C-D040-828B-1DAC2735BF6A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12551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>
              <a:lumMod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564947" y="3345297"/>
            <a:ext cx="798317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u="sng" dirty="0" smtClean="0"/>
              <a:t>EOPS</a:t>
            </a:r>
            <a:endParaRPr lang="es-ES" sz="4800" b="1" i="1" u="sng" dirty="0" smtClean="0"/>
          </a:p>
          <a:p>
            <a:pPr algn="ctr"/>
            <a:r>
              <a:rPr lang="es-ES" sz="2000" b="1" i="1" dirty="0" smtClean="0"/>
              <a:t>Washington D.C.  2018</a:t>
            </a:r>
            <a:endParaRPr lang="es-ES" sz="2000" b="1" i="1" dirty="0" smtClean="0"/>
          </a:p>
          <a:p>
            <a:pPr algn="ctr"/>
            <a:r>
              <a:rPr lang="es-ES" sz="2400" b="1" i="1" dirty="0" smtClean="0"/>
              <a:t>J. Antonio Bermúdez Magner MD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254707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00014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3380" y="-204120"/>
            <a:ext cx="15654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600" dirty="0" smtClean="0">
                <a:solidFill>
                  <a:schemeClr val="bg1"/>
                </a:solidFill>
              </a:rPr>
              <a:t>OS</a:t>
            </a:r>
            <a:endParaRPr lang="es-ES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17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00016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3380" y="-204120"/>
            <a:ext cx="15654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600" dirty="0" smtClean="0">
                <a:solidFill>
                  <a:schemeClr val="bg1"/>
                </a:solidFill>
              </a:rPr>
              <a:t>OS</a:t>
            </a:r>
            <a:endParaRPr lang="es-ES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25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00274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3380" y="-204120"/>
            <a:ext cx="15654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600" dirty="0" smtClean="0">
                <a:solidFill>
                  <a:schemeClr val="bg1"/>
                </a:solidFill>
              </a:rPr>
              <a:t>OS</a:t>
            </a:r>
            <a:endParaRPr lang="es-ES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61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00018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3380" y="-204120"/>
            <a:ext cx="15654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600" dirty="0" smtClean="0">
                <a:solidFill>
                  <a:schemeClr val="bg1"/>
                </a:solidFill>
              </a:rPr>
              <a:t>OS</a:t>
            </a:r>
            <a:endParaRPr lang="es-ES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61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13380" y="-204120"/>
            <a:ext cx="15654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600" dirty="0" smtClean="0">
                <a:solidFill>
                  <a:schemeClr val="bg1"/>
                </a:solidFill>
              </a:rPr>
              <a:t>OS</a:t>
            </a:r>
            <a:endParaRPr lang="es-ES" sz="9600" dirty="0">
              <a:solidFill>
                <a:schemeClr val="bg1"/>
              </a:solidFill>
            </a:endParaRPr>
          </a:p>
        </p:txBody>
      </p:sp>
      <p:pic>
        <p:nvPicPr>
          <p:cNvPr id="2" name="Imagen 1" descr="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30" r="39988" b="40622"/>
          <a:stretch/>
        </p:blipFill>
        <p:spPr>
          <a:xfrm>
            <a:off x="68028" y="2948447"/>
            <a:ext cx="9002276" cy="2753334"/>
          </a:xfrm>
          <a:prstGeom prst="rect">
            <a:avLst/>
          </a:prstGeom>
        </p:spPr>
      </p:pic>
      <p:pic>
        <p:nvPicPr>
          <p:cNvPr id="3" name="Imagen 2" descr="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2" t="6158" r="806" b="43261"/>
          <a:stretch/>
        </p:blipFill>
        <p:spPr>
          <a:xfrm>
            <a:off x="2879821" y="129454"/>
            <a:ext cx="3469392" cy="260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61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13380" y="-204120"/>
            <a:ext cx="15654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600" dirty="0" smtClean="0">
                <a:solidFill>
                  <a:schemeClr val="bg1"/>
                </a:solidFill>
              </a:rPr>
              <a:t>OS</a:t>
            </a:r>
            <a:endParaRPr lang="es-ES" sz="9600" dirty="0">
              <a:solidFill>
                <a:schemeClr val="bg1"/>
              </a:solidFill>
            </a:endParaRPr>
          </a:p>
        </p:txBody>
      </p:sp>
      <p:pic>
        <p:nvPicPr>
          <p:cNvPr id="2" name="Imagen 1" descr="OI0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47" r="40483" b="37245"/>
          <a:stretch/>
        </p:blipFill>
        <p:spPr>
          <a:xfrm>
            <a:off x="45351" y="2835055"/>
            <a:ext cx="9020601" cy="2744334"/>
          </a:xfrm>
          <a:prstGeom prst="rect">
            <a:avLst/>
          </a:prstGeom>
        </p:spPr>
      </p:pic>
      <p:pic>
        <p:nvPicPr>
          <p:cNvPr id="3" name="Imagen 2" descr="OI05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48" t="6598" r="854" b="45020"/>
          <a:stretch/>
        </p:blipFill>
        <p:spPr>
          <a:xfrm>
            <a:off x="2947848" y="186155"/>
            <a:ext cx="3419688" cy="249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61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DIFFERENTIAL 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KELOID-LIKE MYOBLASTIC/MYOFIFROBLASTIC PROLIFERATION</a:t>
            </a:r>
          </a:p>
          <a:p>
            <a:r>
              <a:rPr lang="en-US" dirty="0" smtClean="0"/>
              <a:t>INFECTIOUS PSEUDOCRYSTALLINE KERATOPATHY</a:t>
            </a:r>
          </a:p>
          <a:p>
            <a:r>
              <a:rPr lang="en-US" dirty="0" smtClean="0"/>
              <a:t>CALCIFIC BAND KERATOPATHY</a:t>
            </a:r>
          </a:p>
          <a:p>
            <a:r>
              <a:rPr lang="en-US" dirty="0" smtClean="0"/>
              <a:t>CHRONIC ACTINIC KERATOPATHY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5175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74"/>
            <a:ext cx="9144000" cy="604897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14" y="-144325"/>
            <a:ext cx="8549268" cy="1325563"/>
          </a:xfrm>
        </p:spPr>
        <p:txBody>
          <a:bodyPr/>
          <a:lstStyle/>
          <a:p>
            <a:r>
              <a:rPr lang="en-US" dirty="0" smtClean="0"/>
              <a:t>PATHOLOGY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1255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spliter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38" y="139161"/>
            <a:ext cx="7931267" cy="592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9952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spliter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00" y="0"/>
            <a:ext cx="8142224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1412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/>
              <a:t>Clinical</a:t>
            </a:r>
            <a:r>
              <a:rPr lang="es-ES" dirty="0" smtClean="0"/>
              <a:t> </a:t>
            </a:r>
            <a:r>
              <a:rPr lang="es-ES" dirty="0" err="1" smtClean="0"/>
              <a:t>presentation</a:t>
            </a:r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1471613" y="1787727"/>
            <a:ext cx="6729412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40000"/>
              </a:lnSpc>
              <a:buFont typeface="Arial"/>
              <a:buChar char="•"/>
            </a:pPr>
            <a:r>
              <a:rPr lang="es-ES" sz="2800" dirty="0" smtClean="0"/>
              <a:t>9 yo </a:t>
            </a:r>
            <a:r>
              <a:rPr lang="es-ES" sz="2800" dirty="0" err="1" smtClean="0"/>
              <a:t>male</a:t>
            </a:r>
            <a:r>
              <a:rPr lang="es-ES" sz="2800" dirty="0" smtClean="0"/>
              <a:t> </a:t>
            </a:r>
            <a:r>
              <a:rPr lang="es-ES" sz="2800" dirty="0" err="1" smtClean="0"/>
              <a:t>student</a:t>
            </a:r>
            <a:r>
              <a:rPr lang="es-ES" sz="2800" dirty="0" smtClean="0"/>
              <a:t> </a:t>
            </a:r>
            <a:r>
              <a:rPr lang="es-ES" sz="2800" dirty="0" err="1" smtClean="0"/>
              <a:t>resident</a:t>
            </a:r>
            <a:r>
              <a:rPr lang="es-ES" sz="2800" dirty="0"/>
              <a:t> </a:t>
            </a:r>
            <a:r>
              <a:rPr lang="es-ES" sz="2800" dirty="0" smtClean="0"/>
              <a:t>of </a:t>
            </a:r>
            <a:r>
              <a:rPr lang="es-ES" sz="2800" dirty="0" err="1" smtClean="0"/>
              <a:t>Mexico</a:t>
            </a:r>
            <a:r>
              <a:rPr lang="es-ES" sz="2800" dirty="0" smtClean="0"/>
              <a:t> City</a:t>
            </a:r>
          </a:p>
          <a:p>
            <a:pPr marL="285750" indent="-285750" algn="ctr">
              <a:lnSpc>
                <a:spcPct val="140000"/>
              </a:lnSpc>
              <a:buFont typeface="Arial"/>
              <a:buChar char="•"/>
            </a:pPr>
            <a:r>
              <a:rPr lang="es-ES" sz="2800" dirty="0" err="1" smtClean="0"/>
              <a:t>Presents</a:t>
            </a:r>
            <a:r>
              <a:rPr lang="es-ES" sz="2800" dirty="0" smtClean="0"/>
              <a:t> </a:t>
            </a:r>
            <a:r>
              <a:rPr lang="es-ES" sz="2800" dirty="0" err="1" smtClean="0"/>
              <a:t>with</a:t>
            </a:r>
            <a:r>
              <a:rPr lang="es-ES" sz="2800" dirty="0" smtClean="0"/>
              <a:t> ”una telita blanca” (a </a:t>
            </a:r>
            <a:r>
              <a:rPr lang="es-ES" sz="2800" dirty="0" err="1" smtClean="0"/>
              <a:t>white</a:t>
            </a:r>
            <a:r>
              <a:rPr lang="es-ES" sz="2800" dirty="0" smtClean="0"/>
              <a:t> </a:t>
            </a:r>
            <a:r>
              <a:rPr lang="es-ES" sz="2800" dirty="0" err="1" smtClean="0"/>
              <a:t>little</a:t>
            </a:r>
            <a:r>
              <a:rPr lang="es-ES" sz="2800" dirty="0" smtClean="0"/>
              <a:t> </a:t>
            </a:r>
            <a:r>
              <a:rPr lang="es-ES" sz="2800" dirty="0" err="1" smtClean="0"/>
              <a:t>cloth</a:t>
            </a:r>
            <a:r>
              <a:rPr lang="es-ES" sz="2800" dirty="0" smtClean="0"/>
              <a:t> </a:t>
            </a:r>
            <a:r>
              <a:rPr lang="es-ES" sz="2800" dirty="0" err="1" smtClean="0"/>
              <a:t>on</a:t>
            </a:r>
            <a:r>
              <a:rPr lang="es-ES" sz="2800" dirty="0" smtClean="0"/>
              <a:t> </a:t>
            </a:r>
            <a:r>
              <a:rPr lang="es-ES" sz="2800" dirty="0" err="1" smtClean="0"/>
              <a:t>the</a:t>
            </a:r>
            <a:r>
              <a:rPr lang="es-ES" sz="2800" dirty="0" smtClean="0"/>
              <a:t> </a:t>
            </a:r>
            <a:r>
              <a:rPr lang="es-ES" sz="2800" dirty="0" err="1" smtClean="0"/>
              <a:t>eye</a:t>
            </a:r>
            <a:r>
              <a:rPr lang="es-ES" sz="2800" dirty="0" smtClean="0"/>
              <a:t>) </a:t>
            </a:r>
            <a:r>
              <a:rPr lang="es-ES" sz="2800" dirty="0" err="1" smtClean="0"/>
              <a:t>refers</a:t>
            </a:r>
            <a:r>
              <a:rPr lang="es-ES" sz="2800" dirty="0" smtClean="0"/>
              <a:t> </a:t>
            </a:r>
            <a:r>
              <a:rPr lang="es-ES" sz="2800" dirty="0" err="1" smtClean="0"/>
              <a:t>mother</a:t>
            </a:r>
            <a:r>
              <a:rPr lang="es-ES" sz="2800" dirty="0" smtClean="0"/>
              <a:t> </a:t>
            </a:r>
            <a:r>
              <a:rPr lang="es-ES" sz="2800" dirty="0" err="1" smtClean="0"/>
              <a:t>for</a:t>
            </a:r>
            <a:r>
              <a:rPr lang="es-ES" sz="2800" dirty="0" smtClean="0"/>
              <a:t> </a:t>
            </a:r>
            <a:r>
              <a:rPr lang="es-ES" sz="2800" dirty="0" err="1" smtClean="0"/>
              <a:t>the</a:t>
            </a:r>
            <a:r>
              <a:rPr lang="es-ES" sz="2800" dirty="0" smtClean="0"/>
              <a:t> </a:t>
            </a:r>
            <a:r>
              <a:rPr lang="es-ES" sz="2800" dirty="0" err="1" smtClean="0"/>
              <a:t>past</a:t>
            </a:r>
            <a:r>
              <a:rPr lang="es-ES" sz="2800" dirty="0" smtClean="0"/>
              <a:t> 2 </a:t>
            </a:r>
            <a:r>
              <a:rPr lang="es-ES" sz="2800" dirty="0" err="1" smtClean="0"/>
              <a:t>years</a:t>
            </a:r>
            <a:r>
              <a:rPr lang="es-ES" sz="2800" dirty="0"/>
              <a:t> </a:t>
            </a:r>
            <a:r>
              <a:rPr lang="es-ES" sz="2800" dirty="0" err="1" smtClean="0"/>
              <a:t>on</a:t>
            </a:r>
            <a:r>
              <a:rPr lang="es-ES" sz="2800" dirty="0" smtClean="0"/>
              <a:t> </a:t>
            </a:r>
            <a:r>
              <a:rPr lang="es-ES" sz="2800" dirty="0" err="1" smtClean="0"/>
              <a:t>the</a:t>
            </a:r>
            <a:r>
              <a:rPr lang="es-ES" sz="2800" dirty="0" smtClean="0"/>
              <a:t> </a:t>
            </a:r>
            <a:r>
              <a:rPr lang="es-ES" sz="2800" dirty="0" err="1" smtClean="0"/>
              <a:t>left</a:t>
            </a:r>
            <a:r>
              <a:rPr lang="es-ES" sz="2800" dirty="0" smtClean="0"/>
              <a:t> </a:t>
            </a:r>
            <a:r>
              <a:rPr lang="es-ES" sz="2800" dirty="0" err="1" smtClean="0"/>
              <a:t>eye</a:t>
            </a:r>
            <a:endParaRPr lang="es-ES" sz="2800" dirty="0" smtClean="0"/>
          </a:p>
          <a:p>
            <a:pPr marL="285750" indent="-285750" algn="ctr">
              <a:lnSpc>
                <a:spcPct val="140000"/>
              </a:lnSpc>
              <a:buFont typeface="Arial"/>
              <a:buChar char="•"/>
            </a:pPr>
            <a:r>
              <a:rPr lang="es-ES" sz="2800" dirty="0" err="1" smtClean="0"/>
              <a:t>Asintomatic</a:t>
            </a:r>
            <a:r>
              <a:rPr lang="es-ES" sz="2800" dirty="0" smtClean="0"/>
              <a:t> </a:t>
            </a:r>
            <a:r>
              <a:rPr lang="es-ES" sz="2800" dirty="0" err="1" smtClean="0"/>
              <a:t>most</a:t>
            </a:r>
            <a:r>
              <a:rPr lang="es-ES" sz="2800" dirty="0" smtClean="0"/>
              <a:t> of </a:t>
            </a:r>
            <a:r>
              <a:rPr lang="es-ES" sz="2800" dirty="0" err="1" smtClean="0"/>
              <a:t>the</a:t>
            </a:r>
            <a:r>
              <a:rPr lang="es-ES" sz="2800" dirty="0" smtClean="0"/>
              <a:t> time </a:t>
            </a:r>
          </a:p>
          <a:p>
            <a:pPr marL="285750" indent="-285750" algn="ctr">
              <a:lnSpc>
                <a:spcPct val="140000"/>
              </a:lnSpc>
              <a:buFont typeface="Arial"/>
              <a:buChar char="•"/>
            </a:pPr>
            <a:r>
              <a:rPr lang="es-ES" sz="2800" dirty="0" err="1" smtClean="0"/>
              <a:t>Eye</a:t>
            </a:r>
            <a:r>
              <a:rPr lang="es-ES" sz="2800" dirty="0" smtClean="0"/>
              <a:t> </a:t>
            </a:r>
            <a:r>
              <a:rPr lang="es-ES" sz="2800" dirty="0" err="1" smtClean="0"/>
              <a:t>eventually</a:t>
            </a:r>
            <a:r>
              <a:rPr lang="es-ES" sz="2800" dirty="0" smtClean="0"/>
              <a:t> red and </a:t>
            </a:r>
            <a:r>
              <a:rPr lang="es-ES" sz="2800" dirty="0" err="1" smtClean="0"/>
              <a:t>with</a:t>
            </a:r>
            <a:r>
              <a:rPr lang="es-ES" sz="2800" dirty="0" smtClean="0"/>
              <a:t> FBS.</a:t>
            </a:r>
          </a:p>
          <a:p>
            <a:pPr marL="285750" indent="-285750" algn="ctr">
              <a:lnSpc>
                <a:spcPct val="140000"/>
              </a:lnSpc>
              <a:buFont typeface="Arial"/>
              <a:buChar char="•"/>
            </a:pPr>
            <a:endParaRPr lang="es-ES" sz="2800" dirty="0" smtClean="0"/>
          </a:p>
          <a:p>
            <a:pPr marL="285750" indent="-285750" algn="ctr">
              <a:lnSpc>
                <a:spcPct val="140000"/>
              </a:lnSpc>
              <a:buFont typeface="Arial"/>
              <a:buChar char="•"/>
            </a:pPr>
            <a:endParaRPr lang="es-ES" sz="2800" dirty="0" smtClean="0"/>
          </a:p>
          <a:p>
            <a:pPr marL="285750" indent="-285750" algn="ctr">
              <a:lnSpc>
                <a:spcPct val="140000"/>
              </a:lnSpc>
              <a:buFont typeface="Arial"/>
              <a:buChar char="•"/>
            </a:pPr>
            <a:endParaRPr lang="es-ES" sz="2800" dirty="0" smtClean="0"/>
          </a:p>
          <a:p>
            <a:pPr marL="285750" indent="-285750" algn="ctr">
              <a:lnSpc>
                <a:spcPct val="140000"/>
              </a:lnSpc>
              <a:buFont typeface="Arial"/>
              <a:buChar char="•"/>
            </a:pPr>
            <a:endParaRPr lang="es-ES" sz="2800" dirty="0" smtClean="0"/>
          </a:p>
        </p:txBody>
      </p:sp>
    </p:spTree>
    <p:extLst>
      <p:ext uri="{BB962C8B-B14F-4D97-AF65-F5344CB8AC3E}">
        <p14:creationId xmlns:p14="http://schemas.microsoft.com/office/powerpoint/2010/main" val="94126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79683" y="2380593"/>
            <a:ext cx="33634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 smtClean="0"/>
              <a:t>BIOFILM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223148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9405" y="-20434"/>
            <a:ext cx="8549268" cy="1325563"/>
          </a:xfrm>
        </p:spPr>
        <p:txBody>
          <a:bodyPr/>
          <a:lstStyle/>
          <a:p>
            <a:pPr algn="ctr"/>
            <a:r>
              <a:rPr lang="es-ES" dirty="0" smtClean="0"/>
              <a:t>PMH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003247"/>
              </p:ext>
            </p:extLst>
          </p:nvPr>
        </p:nvGraphicFramePr>
        <p:xfrm>
          <a:off x="308166" y="1395845"/>
          <a:ext cx="8548688" cy="433618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187991"/>
                <a:gridCol w="6360697"/>
              </a:tblGrid>
              <a:tr h="590064">
                <a:tc gridSpan="2">
                  <a:txBody>
                    <a:bodyPr/>
                    <a:lstStyle/>
                    <a:p>
                      <a:pPr algn="ctr"/>
                      <a:r>
                        <a:rPr lang="es-ES" sz="2800" b="1" dirty="0" smtClean="0">
                          <a:solidFill>
                            <a:srgbClr val="FFFFFF"/>
                          </a:solidFill>
                        </a:rPr>
                        <a:t>PMH</a:t>
                      </a:r>
                      <a:endParaRPr lang="es-ES" sz="2800" b="1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b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503953">
                <a:tc>
                  <a:txBody>
                    <a:bodyPr/>
                    <a:lstStyle/>
                    <a:p>
                      <a:r>
                        <a:rPr lang="es-ES" sz="2000" b="1" dirty="0" smtClean="0"/>
                        <a:t>PATHOLOGIC</a:t>
                      </a:r>
                      <a:endParaRPr lang="es-E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 err="1" smtClean="0">
                          <a:solidFill>
                            <a:schemeClr val="dk1"/>
                          </a:solidFill>
                        </a:rPr>
                        <a:t>Negative</a:t>
                      </a:r>
                      <a:endParaRPr lang="es-ES" sz="20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1411172">
                <a:tc>
                  <a:txBody>
                    <a:bodyPr/>
                    <a:lstStyle/>
                    <a:p>
                      <a:r>
                        <a:rPr lang="es-ES" sz="2000" b="1" dirty="0" smtClean="0"/>
                        <a:t>PERINATAL</a:t>
                      </a:r>
                      <a:endParaRPr lang="es-E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 err="1" smtClean="0">
                          <a:solidFill>
                            <a:srgbClr val="000000"/>
                          </a:solidFill>
                        </a:rPr>
                        <a:t>First</a:t>
                      </a:r>
                      <a:r>
                        <a:rPr lang="es-ES" sz="20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s-ES" sz="2000" baseline="0" dirty="0" err="1" smtClean="0">
                          <a:solidFill>
                            <a:srgbClr val="000000"/>
                          </a:solidFill>
                        </a:rPr>
                        <a:t>Born</a:t>
                      </a:r>
                      <a:r>
                        <a:rPr lang="es-ES" sz="2000" baseline="0" dirty="0" smtClean="0">
                          <a:solidFill>
                            <a:srgbClr val="000000"/>
                          </a:solidFill>
                        </a:rPr>
                        <a:t>, </a:t>
                      </a:r>
                      <a:r>
                        <a:rPr lang="es-ES" sz="2000" baseline="0" dirty="0" err="1" smtClean="0">
                          <a:solidFill>
                            <a:srgbClr val="000000"/>
                          </a:solidFill>
                        </a:rPr>
                        <a:t>cesarean</a:t>
                      </a:r>
                      <a:r>
                        <a:rPr lang="es-ES" sz="20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s-ES" sz="2000" baseline="0" dirty="0" err="1" smtClean="0">
                          <a:solidFill>
                            <a:srgbClr val="000000"/>
                          </a:solidFill>
                        </a:rPr>
                        <a:t>section</a:t>
                      </a:r>
                      <a:endParaRPr lang="es-ES" sz="200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aseline="0" dirty="0" err="1" smtClean="0">
                          <a:solidFill>
                            <a:srgbClr val="000000"/>
                          </a:solidFill>
                        </a:rPr>
                        <a:t>Premature</a:t>
                      </a:r>
                      <a:r>
                        <a:rPr lang="es-ES" sz="2000" baseline="0" dirty="0" smtClean="0">
                          <a:solidFill>
                            <a:srgbClr val="000000"/>
                          </a:solidFill>
                        </a:rPr>
                        <a:t> 7 ½ </a:t>
                      </a:r>
                      <a:r>
                        <a:rPr lang="es-ES" sz="2000" baseline="0" dirty="0" err="1" smtClean="0">
                          <a:solidFill>
                            <a:srgbClr val="000000"/>
                          </a:solidFill>
                        </a:rPr>
                        <a:t>months</a:t>
                      </a:r>
                      <a:endParaRPr lang="es-ES" sz="200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aseline="0" dirty="0" err="1" smtClean="0">
                          <a:solidFill>
                            <a:srgbClr val="000000"/>
                          </a:solidFill>
                        </a:rPr>
                        <a:t>Weight</a:t>
                      </a:r>
                      <a:r>
                        <a:rPr lang="es-ES" sz="2000" baseline="0" dirty="0" smtClean="0">
                          <a:solidFill>
                            <a:srgbClr val="000000"/>
                          </a:solidFill>
                        </a:rPr>
                        <a:t> 2600 </a:t>
                      </a:r>
                      <a:r>
                        <a:rPr lang="es-ES" sz="2000" baseline="0" dirty="0" smtClean="0">
                          <a:solidFill>
                            <a:srgbClr val="000000"/>
                          </a:solidFill>
                        </a:rPr>
                        <a:t>g, </a:t>
                      </a:r>
                      <a:r>
                        <a:rPr lang="es-ES" sz="2000" baseline="0" dirty="0" err="1" smtClean="0">
                          <a:solidFill>
                            <a:srgbClr val="000000"/>
                          </a:solidFill>
                        </a:rPr>
                        <a:t>Lenght</a:t>
                      </a:r>
                      <a:r>
                        <a:rPr lang="es-ES" sz="20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s-ES" sz="2000" baseline="0" dirty="0" smtClean="0">
                          <a:solidFill>
                            <a:srgbClr val="000000"/>
                          </a:solidFill>
                        </a:rPr>
                        <a:t>42cm.</a:t>
                      </a:r>
                      <a:endParaRPr lang="es-ES" sz="2000" dirty="0" smtClean="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es-ES" sz="2000" dirty="0" err="1" smtClean="0">
                          <a:solidFill>
                            <a:srgbClr val="000000"/>
                          </a:solidFill>
                        </a:rPr>
                        <a:t>Premature</a:t>
                      </a:r>
                      <a:r>
                        <a:rPr lang="es-ES" sz="200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s-ES" sz="2000" dirty="0" err="1" smtClean="0">
                          <a:solidFill>
                            <a:srgbClr val="000000"/>
                          </a:solidFill>
                        </a:rPr>
                        <a:t>rupture</a:t>
                      </a:r>
                      <a:r>
                        <a:rPr lang="es-ES" sz="2000" dirty="0" smtClean="0">
                          <a:solidFill>
                            <a:srgbClr val="000000"/>
                          </a:solidFill>
                        </a:rPr>
                        <a:t> of </a:t>
                      </a:r>
                      <a:r>
                        <a:rPr lang="es-ES" sz="2000" dirty="0" err="1" smtClean="0">
                          <a:solidFill>
                            <a:srgbClr val="000000"/>
                          </a:solidFill>
                        </a:rPr>
                        <a:t>membranes</a:t>
                      </a:r>
                      <a:endParaRPr lang="es-ES" sz="200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es-ES" sz="2000" baseline="0" dirty="0" err="1" smtClean="0">
                          <a:solidFill>
                            <a:srgbClr val="000000"/>
                          </a:solidFill>
                        </a:rPr>
                        <a:t>Hospitalized</a:t>
                      </a:r>
                      <a:r>
                        <a:rPr lang="es-ES" sz="20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s-ES" sz="2000" baseline="0" dirty="0" err="1" smtClean="0">
                          <a:solidFill>
                            <a:srgbClr val="000000"/>
                          </a:solidFill>
                        </a:rPr>
                        <a:t>for</a:t>
                      </a:r>
                      <a:r>
                        <a:rPr lang="es-ES" sz="20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s-ES" sz="2000" baseline="0" dirty="0" smtClean="0">
                          <a:solidFill>
                            <a:srgbClr val="000000"/>
                          </a:solidFill>
                        </a:rPr>
                        <a:t>15 </a:t>
                      </a:r>
                      <a:r>
                        <a:rPr lang="es-ES" sz="2000" baseline="0" dirty="0" err="1" smtClean="0">
                          <a:solidFill>
                            <a:srgbClr val="000000"/>
                          </a:solidFill>
                        </a:rPr>
                        <a:t>days</a:t>
                      </a:r>
                      <a:r>
                        <a:rPr lang="es-ES" sz="2000" baseline="0" dirty="0" smtClean="0">
                          <a:solidFill>
                            <a:srgbClr val="000000"/>
                          </a:solidFill>
                        </a:rPr>
                        <a:t>. </a:t>
                      </a:r>
                      <a:endParaRPr lang="es-ES" sz="20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530586">
                <a:tc>
                  <a:txBody>
                    <a:bodyPr/>
                    <a:lstStyle/>
                    <a:p>
                      <a:r>
                        <a:rPr lang="es-ES" sz="2000" b="1" dirty="0" smtClean="0"/>
                        <a:t>SURGICAL</a:t>
                      </a:r>
                      <a:endParaRPr lang="es-E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 err="1" smtClean="0"/>
                        <a:t>Negative</a:t>
                      </a:r>
                      <a:endParaRPr lang="es-ES" sz="20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548071">
                <a:tc>
                  <a:txBody>
                    <a:bodyPr/>
                    <a:lstStyle/>
                    <a:p>
                      <a:r>
                        <a:rPr lang="es-ES" sz="2000" b="1" dirty="0" smtClean="0"/>
                        <a:t>ALLERGIC</a:t>
                      </a:r>
                      <a:endParaRPr lang="es-E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 err="1" smtClean="0"/>
                        <a:t>Negative</a:t>
                      </a:r>
                      <a:endParaRPr lang="es-ES" sz="20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548070">
                <a:tc>
                  <a:txBody>
                    <a:bodyPr/>
                    <a:lstStyle/>
                    <a:p>
                      <a:r>
                        <a:rPr lang="es-ES" sz="2000" b="1" dirty="0" smtClean="0"/>
                        <a:t>FAMILY</a:t>
                      </a:r>
                      <a:r>
                        <a:rPr lang="es-ES" sz="2000" b="1" baseline="0" dirty="0" smtClean="0"/>
                        <a:t> HISTORY</a:t>
                      </a:r>
                      <a:endParaRPr lang="es-E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 err="1" smtClean="0"/>
                        <a:t>Negative</a:t>
                      </a:r>
                      <a:endParaRPr lang="es-ES" sz="20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070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9405" y="-20434"/>
            <a:ext cx="8549268" cy="1325563"/>
          </a:xfrm>
        </p:spPr>
        <p:txBody>
          <a:bodyPr/>
          <a:lstStyle/>
          <a:p>
            <a:pPr algn="ctr"/>
            <a:r>
              <a:rPr lang="es-ES" dirty="0" err="1" smtClean="0"/>
              <a:t>Past</a:t>
            </a:r>
            <a:r>
              <a:rPr lang="es-ES" dirty="0" smtClean="0"/>
              <a:t> </a:t>
            </a:r>
            <a:r>
              <a:rPr lang="es-ES" dirty="0" err="1" smtClean="0"/>
              <a:t>Ophthalmological</a:t>
            </a:r>
            <a:r>
              <a:rPr lang="es-ES" dirty="0" smtClean="0"/>
              <a:t> </a:t>
            </a:r>
            <a:r>
              <a:rPr lang="es-ES" dirty="0" err="1" smtClean="0"/>
              <a:t>History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8303314"/>
              </p:ext>
            </p:extLst>
          </p:nvPr>
        </p:nvGraphicFramePr>
        <p:xfrm>
          <a:off x="526846" y="1282446"/>
          <a:ext cx="8095606" cy="3847226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08280"/>
                <a:gridCol w="7887326"/>
              </a:tblGrid>
              <a:tr h="463946">
                <a:tc gridSpan="2">
                  <a:txBody>
                    <a:bodyPr/>
                    <a:lstStyle/>
                    <a:p>
                      <a:pPr algn="ctr"/>
                      <a:r>
                        <a:rPr lang="es-ES" sz="2400" b="1" dirty="0" smtClean="0">
                          <a:solidFill>
                            <a:srgbClr val="FFFFFF"/>
                          </a:solidFill>
                        </a:rPr>
                        <a:t>POH</a:t>
                      </a:r>
                      <a:endParaRPr lang="es-ES" sz="2400" b="1" dirty="0">
                        <a:solidFill>
                          <a:srgbClr val="FFFFFF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 b="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  <a:tr h="788000">
                <a:tc>
                  <a:txBody>
                    <a:bodyPr/>
                    <a:lstStyle/>
                    <a:p>
                      <a:endParaRPr lang="es-E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charset="2"/>
                        <a:buChar char="à"/>
                      </a:pPr>
                      <a:r>
                        <a:rPr lang="es-ES" sz="1800" b="1" dirty="0" smtClean="0">
                          <a:solidFill>
                            <a:srgbClr val="000000"/>
                          </a:solidFill>
                          <a:sym typeface="Wingdings"/>
                        </a:rPr>
                        <a:t>Corneal </a:t>
                      </a:r>
                      <a:r>
                        <a:rPr lang="es-ES" sz="1800" b="1" dirty="0" err="1" smtClean="0">
                          <a:solidFill>
                            <a:srgbClr val="000000"/>
                          </a:solidFill>
                          <a:sym typeface="Wingdings"/>
                        </a:rPr>
                        <a:t>Lesion</a:t>
                      </a:r>
                      <a:r>
                        <a:rPr lang="es-ES" sz="1800" dirty="0" smtClean="0">
                          <a:solidFill>
                            <a:srgbClr val="000000"/>
                          </a:solidFill>
                          <a:sym typeface="Wingdings"/>
                        </a:rPr>
                        <a:t> </a:t>
                      </a:r>
                      <a:r>
                        <a:rPr lang="es-ES" sz="1800" dirty="0" err="1" smtClean="0">
                          <a:solidFill>
                            <a:srgbClr val="000000"/>
                          </a:solidFill>
                          <a:sym typeface="Wingdings"/>
                        </a:rPr>
                        <a:t>left</a:t>
                      </a:r>
                      <a:r>
                        <a:rPr lang="es-ES" sz="1800" dirty="0" smtClean="0">
                          <a:solidFill>
                            <a:srgbClr val="000000"/>
                          </a:solidFill>
                          <a:sym typeface="Wingdings"/>
                        </a:rPr>
                        <a:t> </a:t>
                      </a:r>
                      <a:r>
                        <a:rPr lang="es-ES" sz="1800" dirty="0" err="1" smtClean="0">
                          <a:solidFill>
                            <a:srgbClr val="000000"/>
                          </a:solidFill>
                          <a:sym typeface="Wingdings"/>
                        </a:rPr>
                        <a:t>eye</a:t>
                      </a:r>
                      <a:r>
                        <a:rPr lang="es-ES" sz="1800" dirty="0" smtClean="0">
                          <a:solidFill>
                            <a:srgbClr val="000000"/>
                          </a:solidFill>
                          <a:sym typeface="Wingdings"/>
                        </a:rPr>
                        <a:t> 2 </a:t>
                      </a:r>
                      <a:r>
                        <a:rPr lang="es-ES" sz="1800" dirty="0" err="1" smtClean="0">
                          <a:solidFill>
                            <a:srgbClr val="000000"/>
                          </a:solidFill>
                          <a:sym typeface="Wingdings"/>
                        </a:rPr>
                        <a:t>years</a:t>
                      </a:r>
                      <a:r>
                        <a:rPr lang="es-ES" sz="1800" baseline="0" dirty="0" smtClean="0">
                          <a:solidFill>
                            <a:srgbClr val="000000"/>
                          </a:solidFill>
                          <a:sym typeface="Wingdings"/>
                        </a:rPr>
                        <a:t> </a:t>
                      </a:r>
                      <a:r>
                        <a:rPr lang="es-ES" sz="1800" baseline="0" dirty="0" err="1" smtClean="0">
                          <a:solidFill>
                            <a:srgbClr val="000000"/>
                          </a:solidFill>
                          <a:sym typeface="Wingdings"/>
                        </a:rPr>
                        <a:t>ago</a:t>
                      </a:r>
                      <a:r>
                        <a:rPr lang="es-ES" sz="1800" baseline="0" dirty="0" smtClean="0">
                          <a:solidFill>
                            <a:srgbClr val="000000"/>
                          </a:solidFill>
                          <a:sym typeface="Wingdings"/>
                        </a:rPr>
                        <a:t> </a:t>
                      </a:r>
                    </a:p>
                    <a:p>
                      <a:pPr marL="285750" indent="-285750">
                        <a:buFont typeface="Wingdings" charset="2"/>
                        <a:buChar char="à"/>
                      </a:pPr>
                      <a:r>
                        <a:rPr lang="es-ES" sz="1800" baseline="0" dirty="0" err="1" smtClean="0">
                          <a:solidFill>
                            <a:srgbClr val="000000"/>
                          </a:solidFill>
                          <a:sym typeface="Wingdings"/>
                        </a:rPr>
                        <a:t>Private</a:t>
                      </a:r>
                      <a:r>
                        <a:rPr lang="es-ES" sz="1800" baseline="0" dirty="0" smtClean="0">
                          <a:solidFill>
                            <a:srgbClr val="000000"/>
                          </a:solidFill>
                          <a:sym typeface="Wingdings"/>
                        </a:rPr>
                        <a:t> </a:t>
                      </a:r>
                      <a:r>
                        <a:rPr lang="es-ES" sz="1800" baseline="0" dirty="0" err="1" smtClean="0">
                          <a:solidFill>
                            <a:srgbClr val="000000"/>
                          </a:solidFill>
                          <a:sym typeface="Wingdings"/>
                        </a:rPr>
                        <a:t>ophthalmologist</a:t>
                      </a:r>
                      <a:r>
                        <a:rPr lang="es-ES" sz="1800" baseline="0" dirty="0" smtClean="0">
                          <a:solidFill>
                            <a:srgbClr val="000000"/>
                          </a:solidFill>
                          <a:sym typeface="Wingdings"/>
                        </a:rPr>
                        <a:t> </a:t>
                      </a:r>
                      <a:r>
                        <a:rPr lang="es-ES" sz="1800" b="1" baseline="0" dirty="0" err="1" smtClean="0">
                          <a:solidFill>
                            <a:srgbClr val="000000"/>
                          </a:solidFill>
                          <a:sym typeface="Wingdings"/>
                        </a:rPr>
                        <a:t>excised</a:t>
                      </a:r>
                      <a:r>
                        <a:rPr lang="es-ES" sz="1800" b="1" baseline="0" dirty="0" smtClean="0">
                          <a:solidFill>
                            <a:srgbClr val="000000"/>
                          </a:solidFill>
                          <a:sym typeface="Wingdings"/>
                        </a:rPr>
                        <a:t> </a:t>
                      </a:r>
                      <a:r>
                        <a:rPr lang="es-ES" sz="1800" b="1" baseline="0" dirty="0" err="1" smtClean="0">
                          <a:solidFill>
                            <a:srgbClr val="000000"/>
                          </a:solidFill>
                          <a:sym typeface="Wingdings"/>
                        </a:rPr>
                        <a:t>the</a:t>
                      </a:r>
                      <a:r>
                        <a:rPr lang="es-ES" sz="1800" b="1" baseline="0" dirty="0" smtClean="0">
                          <a:solidFill>
                            <a:srgbClr val="000000"/>
                          </a:solidFill>
                          <a:sym typeface="Wingdings"/>
                        </a:rPr>
                        <a:t> </a:t>
                      </a:r>
                      <a:r>
                        <a:rPr lang="es-ES" sz="1800" b="1" baseline="0" dirty="0" err="1" smtClean="0">
                          <a:solidFill>
                            <a:srgbClr val="000000"/>
                          </a:solidFill>
                          <a:sym typeface="Wingdings"/>
                        </a:rPr>
                        <a:t>lesion</a:t>
                      </a:r>
                      <a:r>
                        <a:rPr lang="es-ES" sz="1800" b="1" baseline="0" dirty="0" smtClean="0">
                          <a:solidFill>
                            <a:srgbClr val="000000"/>
                          </a:solidFill>
                          <a:sym typeface="Wingdings"/>
                        </a:rPr>
                        <a:t> 2 times</a:t>
                      </a:r>
                      <a:r>
                        <a:rPr lang="es-ES" sz="1800" baseline="0" dirty="0" smtClean="0">
                          <a:solidFill>
                            <a:srgbClr val="000000"/>
                          </a:solidFill>
                          <a:sym typeface="Wingdings"/>
                        </a:rPr>
                        <a:t> in </a:t>
                      </a:r>
                      <a:r>
                        <a:rPr lang="es-ES" sz="1800" baseline="0" dirty="0" err="1" smtClean="0">
                          <a:solidFill>
                            <a:srgbClr val="000000"/>
                          </a:solidFill>
                          <a:sym typeface="Wingdings"/>
                        </a:rPr>
                        <a:t>the</a:t>
                      </a:r>
                      <a:r>
                        <a:rPr lang="es-ES" sz="1800" baseline="0" dirty="0" smtClean="0">
                          <a:solidFill>
                            <a:srgbClr val="000000"/>
                          </a:solidFill>
                          <a:sym typeface="Wingdings"/>
                        </a:rPr>
                        <a:t> </a:t>
                      </a:r>
                      <a:r>
                        <a:rPr lang="es-ES" sz="1800" baseline="0" dirty="0" err="1" smtClean="0">
                          <a:solidFill>
                            <a:srgbClr val="000000"/>
                          </a:solidFill>
                          <a:sym typeface="Wingdings"/>
                        </a:rPr>
                        <a:t>slit</a:t>
                      </a:r>
                      <a:r>
                        <a:rPr lang="es-ES" sz="1800" baseline="0" dirty="0" smtClean="0">
                          <a:solidFill>
                            <a:srgbClr val="000000"/>
                          </a:solidFill>
                          <a:sym typeface="Wingdings"/>
                        </a:rPr>
                        <a:t> </a:t>
                      </a:r>
                      <a:r>
                        <a:rPr lang="es-ES" sz="1800" baseline="0" dirty="0" err="1" smtClean="0">
                          <a:solidFill>
                            <a:srgbClr val="000000"/>
                          </a:solidFill>
                          <a:sym typeface="Wingdings"/>
                        </a:rPr>
                        <a:t>lamp</a:t>
                      </a:r>
                      <a:r>
                        <a:rPr lang="es-ES" sz="1800" baseline="0" dirty="0" smtClean="0">
                          <a:solidFill>
                            <a:srgbClr val="000000"/>
                          </a:solidFill>
                          <a:sym typeface="Wingdings"/>
                        </a:rPr>
                        <a:t>. </a:t>
                      </a: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s-ES" sz="1800" dirty="0" err="1" smtClean="0">
                          <a:solidFill>
                            <a:srgbClr val="000000"/>
                          </a:solidFill>
                          <a:sym typeface="Wingdings"/>
                        </a:rPr>
                        <a:t>One</a:t>
                      </a:r>
                      <a:r>
                        <a:rPr lang="es-ES" sz="1800" baseline="0" dirty="0" smtClean="0">
                          <a:solidFill>
                            <a:srgbClr val="000000"/>
                          </a:solidFill>
                          <a:sym typeface="Wingdings"/>
                        </a:rPr>
                        <a:t> time </a:t>
                      </a:r>
                      <a:r>
                        <a:rPr lang="es-ES" sz="1800" baseline="0" dirty="0" err="1" smtClean="0">
                          <a:solidFill>
                            <a:srgbClr val="000000"/>
                          </a:solidFill>
                          <a:sym typeface="Wingdings"/>
                        </a:rPr>
                        <a:t>it</a:t>
                      </a:r>
                      <a:r>
                        <a:rPr lang="es-ES" sz="1800" baseline="0" dirty="0" smtClean="0">
                          <a:solidFill>
                            <a:srgbClr val="000000"/>
                          </a:solidFill>
                          <a:sym typeface="Wingdings"/>
                        </a:rPr>
                        <a:t> </a:t>
                      </a:r>
                      <a:r>
                        <a:rPr lang="es-ES" sz="1800" baseline="0" dirty="0" err="1" smtClean="0">
                          <a:solidFill>
                            <a:srgbClr val="000000"/>
                          </a:solidFill>
                          <a:sym typeface="Wingdings"/>
                        </a:rPr>
                        <a:t>was</a:t>
                      </a:r>
                      <a:r>
                        <a:rPr lang="es-ES" sz="1800" baseline="0" dirty="0" smtClean="0">
                          <a:solidFill>
                            <a:srgbClr val="000000"/>
                          </a:solidFill>
                          <a:sym typeface="Wingdings"/>
                        </a:rPr>
                        <a:t> </a:t>
                      </a:r>
                      <a:r>
                        <a:rPr lang="es-ES" sz="1800" baseline="0" dirty="0" err="1" smtClean="0">
                          <a:solidFill>
                            <a:srgbClr val="000000"/>
                          </a:solidFill>
                          <a:sym typeface="Wingdings"/>
                        </a:rPr>
                        <a:t>sent</a:t>
                      </a:r>
                      <a:r>
                        <a:rPr lang="es-ES" sz="1800" baseline="0" dirty="0" smtClean="0">
                          <a:solidFill>
                            <a:srgbClr val="000000"/>
                          </a:solidFill>
                          <a:sym typeface="Wingdings"/>
                        </a:rPr>
                        <a:t> to </a:t>
                      </a:r>
                      <a:r>
                        <a:rPr lang="es-ES" sz="1800" baseline="0" dirty="0" err="1" smtClean="0">
                          <a:solidFill>
                            <a:srgbClr val="000000"/>
                          </a:solidFill>
                          <a:sym typeface="Wingdings"/>
                        </a:rPr>
                        <a:t>pathology</a:t>
                      </a:r>
                      <a:r>
                        <a:rPr lang="es-ES" sz="1800" baseline="0" dirty="0" smtClean="0">
                          <a:solidFill>
                            <a:srgbClr val="000000"/>
                          </a:solidFill>
                          <a:sym typeface="Wingdings"/>
                        </a:rPr>
                        <a:t> </a:t>
                      </a:r>
                      <a:r>
                        <a:rPr lang="es-ES" sz="1800" baseline="0" dirty="0" err="1" smtClean="0">
                          <a:solidFill>
                            <a:srgbClr val="000000"/>
                          </a:solidFill>
                          <a:sym typeface="Wingdings"/>
                        </a:rPr>
                        <a:t>reporting</a:t>
                      </a:r>
                      <a:r>
                        <a:rPr lang="es-ES" sz="1800" baseline="0" dirty="0" smtClean="0">
                          <a:solidFill>
                            <a:srgbClr val="000000"/>
                          </a:solidFill>
                          <a:sym typeface="Wingdings"/>
                        </a:rPr>
                        <a:t> </a:t>
                      </a:r>
                      <a:r>
                        <a:rPr lang="es-ES" sz="1800" b="1" baseline="0" dirty="0" err="1" smtClean="0">
                          <a:solidFill>
                            <a:srgbClr val="000000"/>
                          </a:solidFill>
                          <a:sym typeface="Wingdings"/>
                        </a:rPr>
                        <a:t>hyperkeratosis</a:t>
                      </a:r>
                      <a:r>
                        <a:rPr lang="es-ES" sz="1800" b="1" baseline="0" dirty="0" smtClean="0">
                          <a:solidFill>
                            <a:srgbClr val="000000"/>
                          </a:solidFill>
                          <a:sym typeface="Wingdings"/>
                        </a:rPr>
                        <a:t> and </a:t>
                      </a:r>
                      <a:r>
                        <a:rPr lang="es-ES" sz="1800" b="1" baseline="0" dirty="0" err="1" smtClean="0">
                          <a:solidFill>
                            <a:srgbClr val="000000"/>
                          </a:solidFill>
                          <a:sym typeface="Wingdings"/>
                        </a:rPr>
                        <a:t>parakeratosis</a:t>
                      </a:r>
                      <a:r>
                        <a:rPr lang="es-ES" sz="1800" baseline="0" dirty="0" smtClean="0">
                          <a:solidFill>
                            <a:srgbClr val="000000"/>
                          </a:solidFill>
                          <a:sym typeface="Wingdings"/>
                        </a:rPr>
                        <a:t>. No </a:t>
                      </a:r>
                      <a:r>
                        <a:rPr lang="es-ES" sz="1800" baseline="0" dirty="0" err="1" smtClean="0">
                          <a:solidFill>
                            <a:srgbClr val="000000"/>
                          </a:solidFill>
                          <a:sym typeface="Wingdings"/>
                        </a:rPr>
                        <a:t>malignancy</a:t>
                      </a:r>
                      <a:r>
                        <a:rPr lang="es-ES" sz="1800" baseline="0" dirty="0" smtClean="0">
                          <a:solidFill>
                            <a:srgbClr val="000000"/>
                          </a:solidFill>
                          <a:sym typeface="Wingdings"/>
                        </a:rPr>
                        <a:t> </a:t>
                      </a:r>
                      <a:r>
                        <a:rPr lang="es-ES" sz="1800" baseline="0" dirty="0" err="1" smtClean="0">
                          <a:solidFill>
                            <a:srgbClr val="000000"/>
                          </a:solidFill>
                          <a:sym typeface="Wingdings"/>
                        </a:rPr>
                        <a:t>but</a:t>
                      </a:r>
                      <a:r>
                        <a:rPr lang="es-ES" sz="1800" baseline="0" dirty="0" smtClean="0">
                          <a:solidFill>
                            <a:srgbClr val="000000"/>
                          </a:solidFill>
                          <a:sym typeface="Wingdings"/>
                        </a:rPr>
                        <a:t> no </a:t>
                      </a:r>
                      <a:r>
                        <a:rPr lang="es-ES" sz="1800" baseline="0" dirty="0" err="1" smtClean="0">
                          <a:solidFill>
                            <a:srgbClr val="000000"/>
                          </a:solidFill>
                          <a:sym typeface="Wingdings"/>
                        </a:rPr>
                        <a:t>definite</a:t>
                      </a:r>
                      <a:r>
                        <a:rPr lang="es-ES" sz="1800" baseline="0" dirty="0" smtClean="0">
                          <a:solidFill>
                            <a:srgbClr val="000000"/>
                          </a:solidFill>
                          <a:sym typeface="Wingdings"/>
                        </a:rPr>
                        <a:t> diagnosis. </a:t>
                      </a:r>
                      <a:endParaRPr lang="es-ES" sz="1800" dirty="0" smtClean="0">
                        <a:solidFill>
                          <a:srgbClr val="000000"/>
                        </a:solidFill>
                        <a:sym typeface="Wingdings"/>
                      </a:endParaRPr>
                    </a:p>
                    <a:p>
                      <a:pPr marL="0" indent="0">
                        <a:buFont typeface="Wingdings" charset="0"/>
                        <a:buNone/>
                      </a:pPr>
                      <a:r>
                        <a:rPr lang="es-ES" sz="1800" dirty="0" smtClean="0">
                          <a:solidFill>
                            <a:srgbClr val="000000"/>
                          </a:solidFill>
                          <a:sym typeface="Wingdings"/>
                        </a:rPr>
                        <a:t> </a:t>
                      </a:r>
                      <a:r>
                        <a:rPr lang="es-ES" sz="1800" dirty="0" err="1" smtClean="0">
                          <a:solidFill>
                            <a:srgbClr val="000000"/>
                          </a:solidFill>
                          <a:sym typeface="Wingdings"/>
                        </a:rPr>
                        <a:t>Inicially</a:t>
                      </a:r>
                      <a:r>
                        <a:rPr lang="es-ES" sz="1800" baseline="0" dirty="0" smtClean="0">
                          <a:solidFill>
                            <a:srgbClr val="000000"/>
                          </a:solidFill>
                          <a:sym typeface="Wingdings"/>
                        </a:rPr>
                        <a:t> </a:t>
                      </a:r>
                      <a:r>
                        <a:rPr lang="es-ES" sz="1800" baseline="0" dirty="0" err="1" smtClean="0">
                          <a:solidFill>
                            <a:srgbClr val="000000"/>
                          </a:solidFill>
                          <a:sym typeface="Wingdings"/>
                        </a:rPr>
                        <a:t>negative</a:t>
                      </a:r>
                      <a:endParaRPr lang="es-ES" sz="180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s-ES" sz="1800" baseline="0" dirty="0" smtClean="0">
                          <a:solidFill>
                            <a:srgbClr val="000000"/>
                          </a:solidFill>
                        </a:rPr>
                        <a:t>No </a:t>
                      </a:r>
                      <a:r>
                        <a:rPr lang="es-ES" sz="1800" baseline="0" dirty="0" err="1" smtClean="0">
                          <a:solidFill>
                            <a:srgbClr val="000000"/>
                          </a:solidFill>
                        </a:rPr>
                        <a:t>infections</a:t>
                      </a:r>
                      <a:endParaRPr lang="es-ES" sz="180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s-ES" sz="1800" baseline="0" dirty="0" smtClean="0">
                          <a:solidFill>
                            <a:srgbClr val="000000"/>
                          </a:solidFill>
                        </a:rPr>
                        <a:t>No trauma </a:t>
                      </a:r>
                      <a:endParaRPr lang="es-ES" sz="180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s-ES" sz="1800" baseline="0" dirty="0" smtClean="0">
                          <a:solidFill>
                            <a:srgbClr val="000000"/>
                          </a:solidFill>
                        </a:rPr>
                        <a:t>No visual </a:t>
                      </a:r>
                      <a:r>
                        <a:rPr lang="es-ES" sz="1800" baseline="0" dirty="0" err="1" smtClean="0">
                          <a:solidFill>
                            <a:srgbClr val="000000"/>
                          </a:solidFill>
                        </a:rPr>
                        <a:t>disturbances</a:t>
                      </a:r>
                      <a:endParaRPr lang="es-ES" sz="180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 marL="342900" indent="-342900">
                        <a:buFontTx/>
                        <a:buChar char="-"/>
                      </a:pPr>
                      <a:r>
                        <a:rPr lang="es-ES" sz="1800" baseline="0" dirty="0" smtClean="0">
                          <a:solidFill>
                            <a:srgbClr val="000000"/>
                          </a:solidFill>
                        </a:rPr>
                        <a:t>No </a:t>
                      </a:r>
                      <a:r>
                        <a:rPr lang="es-ES" sz="1800" baseline="0" dirty="0" err="1" smtClean="0">
                          <a:solidFill>
                            <a:srgbClr val="000000"/>
                          </a:solidFill>
                        </a:rPr>
                        <a:t>instilled</a:t>
                      </a:r>
                      <a:r>
                        <a:rPr lang="es-ES" sz="18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s-ES" sz="1800" baseline="0" dirty="0" err="1" smtClean="0">
                          <a:solidFill>
                            <a:srgbClr val="000000"/>
                          </a:solidFill>
                        </a:rPr>
                        <a:t>eye</a:t>
                      </a:r>
                      <a:r>
                        <a:rPr lang="es-ES" sz="18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s-ES" sz="1800" baseline="0" dirty="0" err="1" smtClean="0">
                          <a:solidFill>
                            <a:srgbClr val="000000"/>
                          </a:solidFill>
                        </a:rPr>
                        <a:t>drops</a:t>
                      </a:r>
                      <a:endParaRPr lang="es-ES" sz="180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es-ES" sz="1800" baseline="0" dirty="0" smtClean="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es-ES" sz="1800" baseline="0" dirty="0" smtClean="0">
                          <a:solidFill>
                            <a:srgbClr val="000000"/>
                          </a:solidFill>
                          <a:sym typeface="Wingdings"/>
                        </a:rPr>
                        <a:t> </a:t>
                      </a:r>
                      <a:r>
                        <a:rPr lang="es-ES" sz="1800" baseline="0" dirty="0" smtClean="0">
                          <a:solidFill>
                            <a:srgbClr val="000000"/>
                          </a:solidFill>
                        </a:rPr>
                        <a:t>Re </a:t>
                      </a:r>
                      <a:r>
                        <a:rPr lang="es-ES" sz="1800" baseline="0" dirty="0" err="1" smtClean="0">
                          <a:solidFill>
                            <a:srgbClr val="000000"/>
                          </a:solidFill>
                        </a:rPr>
                        <a:t>evaluation</a:t>
                      </a:r>
                      <a:r>
                        <a:rPr lang="es-ES" sz="1800" baseline="0" dirty="0" smtClean="0">
                          <a:solidFill>
                            <a:srgbClr val="000000"/>
                          </a:solidFill>
                        </a:rPr>
                        <a:t>: </a:t>
                      </a:r>
                      <a:r>
                        <a:rPr lang="es-ES" sz="1800" baseline="0" dirty="0" smtClean="0">
                          <a:solidFill>
                            <a:srgbClr val="000000"/>
                          </a:solidFill>
                        </a:rPr>
                        <a:t>Trauma </a:t>
                      </a:r>
                      <a:r>
                        <a:rPr lang="es-ES" sz="1800" baseline="0" dirty="0" err="1" smtClean="0">
                          <a:solidFill>
                            <a:srgbClr val="000000"/>
                          </a:solidFill>
                        </a:rPr>
                        <a:t>from</a:t>
                      </a:r>
                      <a:r>
                        <a:rPr lang="es-ES" sz="18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s-ES" sz="1800" baseline="0" dirty="0" err="1" smtClean="0">
                          <a:solidFill>
                            <a:srgbClr val="000000"/>
                          </a:solidFill>
                        </a:rPr>
                        <a:t>pencil</a:t>
                      </a:r>
                      <a:r>
                        <a:rPr lang="es-ES" sz="18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s-ES" sz="1800" baseline="0" dirty="0" err="1" smtClean="0">
                          <a:solidFill>
                            <a:srgbClr val="000000"/>
                          </a:solidFill>
                        </a:rPr>
                        <a:t>left</a:t>
                      </a:r>
                      <a:r>
                        <a:rPr lang="es-ES" sz="18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s-ES" sz="1800" baseline="0" dirty="0" err="1" smtClean="0">
                          <a:solidFill>
                            <a:srgbClr val="000000"/>
                          </a:solidFill>
                        </a:rPr>
                        <a:t>eye</a:t>
                      </a:r>
                      <a:r>
                        <a:rPr lang="es-ES" sz="1800" baseline="0" dirty="0" smtClean="0">
                          <a:solidFill>
                            <a:srgbClr val="000000"/>
                          </a:solidFill>
                        </a:rPr>
                        <a:t> 6 </a:t>
                      </a:r>
                      <a:r>
                        <a:rPr lang="es-ES" sz="1800" baseline="0" dirty="0" err="1" smtClean="0">
                          <a:solidFill>
                            <a:srgbClr val="000000"/>
                          </a:solidFill>
                        </a:rPr>
                        <a:t>months</a:t>
                      </a:r>
                      <a:r>
                        <a:rPr lang="es-ES" sz="18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s-ES" sz="1800" baseline="0" dirty="0" err="1" smtClean="0">
                          <a:solidFill>
                            <a:srgbClr val="000000"/>
                          </a:solidFill>
                        </a:rPr>
                        <a:t>ago</a:t>
                      </a:r>
                      <a:r>
                        <a:rPr lang="es-ES" sz="18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s-ES" sz="1800" baseline="0" dirty="0" err="1" smtClean="0">
                          <a:solidFill>
                            <a:srgbClr val="000000"/>
                          </a:solidFill>
                        </a:rPr>
                        <a:t>with</a:t>
                      </a:r>
                      <a:r>
                        <a:rPr lang="es-ES" sz="18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s-ES" sz="1800" baseline="0" dirty="0" err="1" smtClean="0">
                          <a:solidFill>
                            <a:srgbClr val="000000"/>
                          </a:solidFill>
                        </a:rPr>
                        <a:t>only</a:t>
                      </a:r>
                      <a:r>
                        <a:rPr lang="es-ES" sz="1800" baseline="0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s-ES" sz="1800" baseline="0" dirty="0" err="1" smtClean="0">
                          <a:solidFill>
                            <a:srgbClr val="000000"/>
                          </a:solidFill>
                        </a:rPr>
                        <a:t>transient</a:t>
                      </a:r>
                      <a:r>
                        <a:rPr lang="es-ES" sz="1800" baseline="0" dirty="0" smtClean="0">
                          <a:solidFill>
                            <a:srgbClr val="000000"/>
                          </a:solidFill>
                        </a:rPr>
                        <a:t> red </a:t>
                      </a:r>
                      <a:r>
                        <a:rPr lang="es-ES" sz="1800" baseline="0" dirty="0" err="1" smtClean="0">
                          <a:solidFill>
                            <a:srgbClr val="000000"/>
                          </a:solidFill>
                        </a:rPr>
                        <a:t>eye</a:t>
                      </a:r>
                      <a:r>
                        <a:rPr lang="es-ES" sz="1800" baseline="0" dirty="0" smtClean="0">
                          <a:solidFill>
                            <a:srgbClr val="000000"/>
                          </a:solidFill>
                        </a:rPr>
                        <a:t> OS. </a:t>
                      </a:r>
                      <a:endParaRPr lang="es-ES" sz="1800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6021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smtClean="0"/>
              <a:t>SLIT LAMP EXAMINATION</a:t>
            </a:r>
            <a:endParaRPr lang="es-ES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0951146"/>
              </p:ext>
            </p:extLst>
          </p:nvPr>
        </p:nvGraphicFramePr>
        <p:xfrm>
          <a:off x="315926" y="1940438"/>
          <a:ext cx="8585505" cy="3563946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272265"/>
                <a:gridCol w="2110333"/>
                <a:gridCol w="3202907"/>
              </a:tblGrid>
              <a:tr h="492069"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OJO</a:t>
                      </a:r>
                      <a:r>
                        <a:rPr lang="es-ES" sz="2000" baseline="0" dirty="0" smtClean="0"/>
                        <a:t> DERECHO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dirty="0" smtClean="0"/>
                        <a:t>OJO IZQUIERDO</a:t>
                      </a:r>
                      <a:endParaRPr lang="es-ES" sz="2000" dirty="0"/>
                    </a:p>
                  </a:txBody>
                  <a:tcPr/>
                </a:tc>
              </a:tr>
              <a:tr h="522061"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20/20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 smtClean="0">
                          <a:solidFill>
                            <a:srgbClr val="000000"/>
                          </a:solidFill>
                        </a:rPr>
                        <a:t>Visual </a:t>
                      </a:r>
                      <a:r>
                        <a:rPr lang="es-ES" sz="2000" b="1" dirty="0" err="1" smtClean="0">
                          <a:solidFill>
                            <a:srgbClr val="000000"/>
                          </a:solidFill>
                        </a:rPr>
                        <a:t>Acuity</a:t>
                      </a:r>
                      <a:endParaRPr lang="es-ES" sz="20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20/20</a:t>
                      </a:r>
                      <a:endParaRPr lang="es-ES" sz="2000" dirty="0"/>
                    </a:p>
                  </a:txBody>
                  <a:tcPr/>
                </a:tc>
              </a:tr>
              <a:tr h="4993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+0.25 -0.50 x 180º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 err="1" smtClean="0">
                          <a:solidFill>
                            <a:srgbClr val="000000"/>
                          </a:solidFill>
                        </a:rPr>
                        <a:t>Refraction</a:t>
                      </a:r>
                      <a:endParaRPr lang="es-ES" sz="20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+0.25</a:t>
                      </a:r>
                    </a:p>
                  </a:txBody>
                  <a:tcPr/>
                </a:tc>
              </a:tr>
              <a:tr h="674706"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10 </a:t>
                      </a:r>
                      <a:r>
                        <a:rPr lang="es-ES" sz="2000" dirty="0" err="1" smtClean="0"/>
                        <a:t>mmHg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 smtClean="0">
                          <a:solidFill>
                            <a:srgbClr val="000000"/>
                          </a:solidFill>
                        </a:rPr>
                        <a:t>IOP</a:t>
                      </a:r>
                      <a:endParaRPr lang="es-ES" sz="20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10</a:t>
                      </a:r>
                      <a:r>
                        <a:rPr lang="es-ES" sz="2000" baseline="0" dirty="0" smtClean="0"/>
                        <a:t> </a:t>
                      </a:r>
                      <a:r>
                        <a:rPr lang="es-ES" sz="2000" baseline="0" dirty="0" err="1" smtClean="0"/>
                        <a:t>mmHg</a:t>
                      </a:r>
                      <a:endParaRPr lang="es-ES" sz="2000" dirty="0"/>
                    </a:p>
                  </a:txBody>
                  <a:tcPr/>
                </a:tc>
              </a:tr>
              <a:tr h="674706">
                <a:tc>
                  <a:txBody>
                    <a:bodyPr/>
                    <a:lstStyle/>
                    <a:p>
                      <a:r>
                        <a:rPr lang="es-ES" sz="2000" dirty="0" smtClean="0"/>
                        <a:t>Dentro</a:t>
                      </a:r>
                      <a:r>
                        <a:rPr lang="es-ES" sz="2000" baseline="0" dirty="0" smtClean="0"/>
                        <a:t> de Limites Normales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 err="1" smtClean="0">
                          <a:solidFill>
                            <a:srgbClr val="000000"/>
                          </a:solidFill>
                        </a:rPr>
                        <a:t>Biomicroscopy</a:t>
                      </a:r>
                      <a:endParaRPr lang="es-ES" sz="20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2000" dirty="0" err="1" smtClean="0"/>
                        <a:t>Clinical</a:t>
                      </a:r>
                      <a:r>
                        <a:rPr lang="es-ES" sz="2000" baseline="0" dirty="0" smtClean="0"/>
                        <a:t> </a:t>
                      </a:r>
                      <a:r>
                        <a:rPr lang="es-ES" sz="2000" baseline="0" dirty="0" err="1" smtClean="0"/>
                        <a:t>Photographs</a:t>
                      </a:r>
                      <a:r>
                        <a:rPr lang="es-ES" sz="2000" baseline="0" dirty="0" smtClean="0"/>
                        <a:t> </a:t>
                      </a:r>
                      <a:endParaRPr lang="es-ES" sz="2000" dirty="0"/>
                    </a:p>
                  </a:txBody>
                  <a:tcPr/>
                </a:tc>
              </a:tr>
              <a:tr h="493084">
                <a:tc>
                  <a:txBody>
                    <a:bodyPr/>
                    <a:lstStyle/>
                    <a:p>
                      <a:r>
                        <a:rPr lang="es-ES" sz="2000" dirty="0" err="1" smtClean="0"/>
                        <a:t>Applied</a:t>
                      </a:r>
                      <a:r>
                        <a:rPr lang="es-ES" sz="2000" dirty="0" smtClean="0"/>
                        <a:t> retina,</a:t>
                      </a:r>
                      <a:r>
                        <a:rPr lang="es-ES" sz="2000" baseline="0" dirty="0" smtClean="0"/>
                        <a:t> </a:t>
                      </a:r>
                      <a:r>
                        <a:rPr lang="es-ES" sz="2000" baseline="0" dirty="0" err="1" smtClean="0"/>
                        <a:t>optic</a:t>
                      </a:r>
                      <a:r>
                        <a:rPr lang="es-ES" sz="2000" baseline="0" dirty="0" smtClean="0"/>
                        <a:t> </a:t>
                      </a:r>
                      <a:r>
                        <a:rPr lang="es-ES" sz="2000" baseline="0" dirty="0" err="1" smtClean="0"/>
                        <a:t>nerve</a:t>
                      </a:r>
                      <a:r>
                        <a:rPr lang="es-ES" sz="2000" baseline="0" dirty="0" smtClean="0"/>
                        <a:t> 0.35. macula OK</a:t>
                      </a:r>
                      <a:endParaRPr lang="es-E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 err="1" smtClean="0">
                          <a:solidFill>
                            <a:srgbClr val="000000"/>
                          </a:solidFill>
                        </a:rPr>
                        <a:t>Fundus</a:t>
                      </a:r>
                      <a:r>
                        <a:rPr lang="es-ES" sz="2000" b="1" dirty="0" smtClean="0">
                          <a:solidFill>
                            <a:srgbClr val="000000"/>
                          </a:solidFill>
                        </a:rPr>
                        <a:t> </a:t>
                      </a:r>
                      <a:r>
                        <a:rPr lang="es-ES" sz="2000" b="1" dirty="0" err="1" smtClean="0">
                          <a:solidFill>
                            <a:srgbClr val="000000"/>
                          </a:solidFill>
                        </a:rPr>
                        <a:t>Examination</a:t>
                      </a:r>
                      <a:endParaRPr lang="es-ES" sz="2000" b="1" dirty="0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 err="1" smtClean="0"/>
                        <a:t>Applied</a:t>
                      </a:r>
                      <a:r>
                        <a:rPr lang="es-ES" sz="2000" dirty="0" smtClean="0"/>
                        <a:t> retina,</a:t>
                      </a:r>
                      <a:r>
                        <a:rPr lang="es-ES" sz="2000" baseline="0" dirty="0" smtClean="0"/>
                        <a:t> </a:t>
                      </a:r>
                      <a:r>
                        <a:rPr lang="es-ES" sz="2000" baseline="0" dirty="0" err="1" smtClean="0"/>
                        <a:t>optic</a:t>
                      </a:r>
                      <a:r>
                        <a:rPr lang="es-ES" sz="2000" baseline="0" dirty="0" smtClean="0"/>
                        <a:t> </a:t>
                      </a:r>
                      <a:r>
                        <a:rPr lang="es-ES" sz="2000" baseline="0" dirty="0" err="1" smtClean="0"/>
                        <a:t>nerve</a:t>
                      </a:r>
                      <a:r>
                        <a:rPr lang="es-ES" sz="2000" baseline="0" dirty="0" smtClean="0"/>
                        <a:t> 0.35. macula OK</a:t>
                      </a:r>
                      <a:endParaRPr lang="es-ES" sz="2000" dirty="0" smtClean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9810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00012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3380" y="-204120"/>
            <a:ext cx="175721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600" dirty="0" smtClean="0">
                <a:solidFill>
                  <a:schemeClr val="bg1"/>
                </a:solidFill>
              </a:rPr>
              <a:t>OD</a:t>
            </a:r>
            <a:endParaRPr lang="es-ES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0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00012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3380" y="-204120"/>
            <a:ext cx="15654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600" dirty="0" smtClean="0">
                <a:solidFill>
                  <a:schemeClr val="bg1"/>
                </a:solidFill>
              </a:rPr>
              <a:t>OS</a:t>
            </a:r>
            <a:endParaRPr lang="es-ES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78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00013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3380" y="-204120"/>
            <a:ext cx="15654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600" dirty="0" smtClean="0">
                <a:solidFill>
                  <a:schemeClr val="bg1"/>
                </a:solidFill>
              </a:rPr>
              <a:t>OS</a:t>
            </a:r>
            <a:endParaRPr lang="es-ES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M00013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13380" y="-204120"/>
            <a:ext cx="156545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9600" dirty="0" smtClean="0">
                <a:solidFill>
                  <a:schemeClr val="bg1"/>
                </a:solidFill>
              </a:rPr>
              <a:t>OS</a:t>
            </a:r>
            <a:endParaRPr lang="es-ES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63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2426</TotalTime>
  <Words>266</Words>
  <Application>Microsoft Macintosh PowerPoint</Application>
  <PresentationFormat>On-screen Show (4:3)</PresentationFormat>
  <Paragraphs>81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Calibri</vt:lpstr>
      <vt:lpstr>Wingdings</vt:lpstr>
      <vt:lpstr>Arial</vt:lpstr>
      <vt:lpstr>Tema de Office</vt:lpstr>
      <vt:lpstr>PowerPoint Presentation</vt:lpstr>
      <vt:lpstr>Clinical presentation</vt:lpstr>
      <vt:lpstr>PMH</vt:lpstr>
      <vt:lpstr>Past Ophthalmological History</vt:lpstr>
      <vt:lpstr>SLIT LAMP EXAMINATION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DIFFERENTIAL DIAGNOSIS</vt:lpstr>
      <vt:lpstr>PATHOLOGY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J. Antonio Bermudez Magner</cp:lastModifiedBy>
  <cp:revision>95</cp:revision>
  <dcterms:created xsi:type="dcterms:W3CDTF">2018-01-22T19:31:01Z</dcterms:created>
  <dcterms:modified xsi:type="dcterms:W3CDTF">2018-09-14T19:44:57Z</dcterms:modified>
</cp:coreProperties>
</file>