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29"/>
  </p:notesMasterIdLst>
  <p:handoutMasterIdLst>
    <p:handoutMasterId r:id="rId30"/>
  </p:handoutMasterIdLst>
  <p:sldIdLst>
    <p:sldId id="256" r:id="rId6"/>
    <p:sldId id="257" r:id="rId7"/>
    <p:sldId id="260" r:id="rId8"/>
    <p:sldId id="261" r:id="rId9"/>
    <p:sldId id="259" r:id="rId10"/>
    <p:sldId id="263" r:id="rId11"/>
    <p:sldId id="262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7" r:id="rId25"/>
    <p:sldId id="278" r:id="rId26"/>
    <p:sldId id="279" r:id="rId27"/>
    <p:sldId id="280" r:id="rId2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b="1" kern="1200">
        <a:solidFill>
          <a:srgbClr val="535A5D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rgbClr val="535A5D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rgbClr val="535A5D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rgbClr val="535A5D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rgbClr val="535A5D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800" b="1" kern="1200">
        <a:solidFill>
          <a:srgbClr val="535A5D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800" b="1" kern="1200">
        <a:solidFill>
          <a:srgbClr val="535A5D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800" b="1" kern="1200">
        <a:solidFill>
          <a:srgbClr val="535A5D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800" b="1" kern="1200">
        <a:solidFill>
          <a:srgbClr val="535A5D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1540"/>
    <a:srgbClr val="511540"/>
    <a:srgbClr val="521540"/>
    <a:srgbClr val="5B005C"/>
    <a:srgbClr val="681E5B"/>
    <a:srgbClr val="666D70"/>
    <a:srgbClr val="5B005B"/>
    <a:srgbClr val="221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-21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5E5D4B5-AD84-4B3F-9374-E2219BF6E264}" type="datetime1">
              <a:rPr lang="en-US" altLang="en-US"/>
              <a:pPr>
                <a:defRPr/>
              </a:pPr>
              <a:t>11/13/2013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C2765E2-855B-46C9-A7D3-2EE06573BB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8410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BB895D8-73B4-4FE5-A0D4-0844B191B0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6035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9" charset="-128"/>
        <a:cs typeface="ＭＳ Ｐゴシック" pitchFamily="-106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 userDrawn="1"/>
        </p:nvSpPr>
        <p:spPr bwMode="auto">
          <a:xfrm>
            <a:off x="0" y="0"/>
            <a:ext cx="9144000" cy="1219200"/>
          </a:xfrm>
          <a:custGeom>
            <a:avLst/>
            <a:gdLst>
              <a:gd name="T0" fmla="*/ 2147483647 w 11520"/>
              <a:gd name="T1" fmla="*/ 0 h 1536"/>
              <a:gd name="T2" fmla="*/ 2147483647 w 11520"/>
              <a:gd name="T3" fmla="*/ 967740000 h 1536"/>
              <a:gd name="T4" fmla="*/ 2147483647 w 11520"/>
              <a:gd name="T5" fmla="*/ 931198131 h 1536"/>
              <a:gd name="T6" fmla="*/ 2147483647 w 11520"/>
              <a:gd name="T7" fmla="*/ 888355475 h 1536"/>
              <a:gd name="T8" fmla="*/ 2147483647 w 11520"/>
              <a:gd name="T9" fmla="*/ 833541481 h 1536"/>
              <a:gd name="T10" fmla="*/ 2147483647 w 11520"/>
              <a:gd name="T11" fmla="*/ 768647656 h 1536"/>
              <a:gd name="T12" fmla="*/ 2147483647 w 11520"/>
              <a:gd name="T13" fmla="*/ 695563125 h 1536"/>
              <a:gd name="T14" fmla="*/ 2147483647 w 11520"/>
              <a:gd name="T15" fmla="*/ 617438281 h 1536"/>
              <a:gd name="T16" fmla="*/ 2147483647 w 11520"/>
              <a:gd name="T17" fmla="*/ 558215006 h 1536"/>
              <a:gd name="T18" fmla="*/ 2147483647 w 11520"/>
              <a:gd name="T19" fmla="*/ 517262269 h 1536"/>
              <a:gd name="T20" fmla="*/ 2147483647 w 11520"/>
              <a:gd name="T21" fmla="*/ 477570006 h 1536"/>
              <a:gd name="T22" fmla="*/ 2147483647 w 11520"/>
              <a:gd name="T23" fmla="*/ 437876950 h 1536"/>
              <a:gd name="T24" fmla="*/ 2147483647 w 11520"/>
              <a:gd name="T25" fmla="*/ 398184688 h 1536"/>
              <a:gd name="T26" fmla="*/ 2147483647 w 11520"/>
              <a:gd name="T27" fmla="*/ 360382344 h 1536"/>
              <a:gd name="T28" fmla="*/ 2147483647 w 11520"/>
              <a:gd name="T29" fmla="*/ 324469919 h 1536"/>
              <a:gd name="T30" fmla="*/ 2147483647 w 11520"/>
              <a:gd name="T31" fmla="*/ 289817969 h 1536"/>
              <a:gd name="T32" fmla="*/ 2147483647 w 11520"/>
              <a:gd name="T33" fmla="*/ 257686175 h 1536"/>
              <a:gd name="T34" fmla="*/ 2147483647 w 11520"/>
              <a:gd name="T35" fmla="*/ 227444300 h 1536"/>
              <a:gd name="T36" fmla="*/ 2147483647 w 11520"/>
              <a:gd name="T37" fmla="*/ 200352819 h 1536"/>
              <a:gd name="T38" fmla="*/ 2147483647 w 11520"/>
              <a:gd name="T39" fmla="*/ 175780700 h 1536"/>
              <a:gd name="T40" fmla="*/ 2147483647 w 11520"/>
              <a:gd name="T41" fmla="*/ 153729531 h 1536"/>
              <a:gd name="T42" fmla="*/ 2147483647 w 11520"/>
              <a:gd name="T43" fmla="*/ 136088438 h 1536"/>
              <a:gd name="T44" fmla="*/ 2147483647 w 11520"/>
              <a:gd name="T45" fmla="*/ 122857419 h 1536"/>
              <a:gd name="T46" fmla="*/ 2147483647 w 11520"/>
              <a:gd name="T47" fmla="*/ 113407031 h 1536"/>
              <a:gd name="T48" fmla="*/ 2147483647 w 11520"/>
              <a:gd name="T49" fmla="*/ 108366719 h 1536"/>
              <a:gd name="T50" fmla="*/ 2147483647 w 11520"/>
              <a:gd name="T51" fmla="*/ 107736481 h 1536"/>
              <a:gd name="T52" fmla="*/ 2048887031 w 11520"/>
              <a:gd name="T53" fmla="*/ 109627194 h 1536"/>
              <a:gd name="T54" fmla="*/ 1786160544 w 11520"/>
              <a:gd name="T55" fmla="*/ 115296950 h 1536"/>
              <a:gd name="T56" fmla="*/ 1541705388 w 11520"/>
              <a:gd name="T57" fmla="*/ 123487656 h 1536"/>
              <a:gd name="T58" fmla="*/ 1314891325 w 11520"/>
              <a:gd name="T59" fmla="*/ 134828756 h 1536"/>
              <a:gd name="T60" fmla="*/ 1105718356 w 11520"/>
              <a:gd name="T61" fmla="*/ 147429538 h 1536"/>
              <a:gd name="T62" fmla="*/ 914816719 w 11520"/>
              <a:gd name="T63" fmla="*/ 162550475 h 1536"/>
              <a:gd name="T64" fmla="*/ 740925938 w 11520"/>
              <a:gd name="T65" fmla="*/ 177671413 h 1536"/>
              <a:gd name="T66" fmla="*/ 449218050 w 11520"/>
              <a:gd name="T67" fmla="*/ 209803206 h 1536"/>
              <a:gd name="T68" fmla="*/ 229964456 w 11520"/>
              <a:gd name="T69" fmla="*/ 240045081 h 1536"/>
              <a:gd name="T70" fmla="*/ 83165156 w 11520"/>
              <a:gd name="T71" fmla="*/ 263356725 h 1536"/>
              <a:gd name="T72" fmla="*/ 0 w 11520"/>
              <a:gd name="T73" fmla="*/ 279737344 h 1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1520" h="1536">
                <a:moveTo>
                  <a:pt x="0" y="0"/>
                </a:moveTo>
                <a:lnTo>
                  <a:pt x="11520" y="0"/>
                </a:lnTo>
                <a:lnTo>
                  <a:pt x="11520" y="1536"/>
                </a:lnTo>
                <a:lnTo>
                  <a:pt x="11489" y="1521"/>
                </a:lnTo>
                <a:lnTo>
                  <a:pt x="11396" y="1478"/>
                </a:lnTo>
                <a:lnTo>
                  <a:pt x="11325" y="1446"/>
                </a:lnTo>
                <a:lnTo>
                  <a:pt x="11240" y="1410"/>
                </a:lnTo>
                <a:lnTo>
                  <a:pt x="11139" y="1368"/>
                </a:lnTo>
                <a:lnTo>
                  <a:pt x="11022" y="1323"/>
                </a:lnTo>
                <a:lnTo>
                  <a:pt x="10890" y="1272"/>
                </a:lnTo>
                <a:lnTo>
                  <a:pt x="10743" y="1220"/>
                </a:lnTo>
                <a:lnTo>
                  <a:pt x="10581" y="1163"/>
                </a:lnTo>
                <a:lnTo>
                  <a:pt x="10403" y="1104"/>
                </a:lnTo>
                <a:lnTo>
                  <a:pt x="10211" y="1043"/>
                </a:lnTo>
                <a:lnTo>
                  <a:pt x="10002" y="980"/>
                </a:lnTo>
                <a:lnTo>
                  <a:pt x="9779" y="917"/>
                </a:lnTo>
                <a:lnTo>
                  <a:pt x="9662" y="886"/>
                </a:lnTo>
                <a:lnTo>
                  <a:pt x="9540" y="853"/>
                </a:lnTo>
                <a:lnTo>
                  <a:pt x="9416" y="821"/>
                </a:lnTo>
                <a:lnTo>
                  <a:pt x="9287" y="790"/>
                </a:lnTo>
                <a:lnTo>
                  <a:pt x="9155" y="758"/>
                </a:lnTo>
                <a:lnTo>
                  <a:pt x="9018" y="727"/>
                </a:lnTo>
                <a:lnTo>
                  <a:pt x="8879" y="695"/>
                </a:lnTo>
                <a:lnTo>
                  <a:pt x="8735" y="664"/>
                </a:lnTo>
                <a:lnTo>
                  <a:pt x="8586" y="632"/>
                </a:lnTo>
                <a:lnTo>
                  <a:pt x="8436" y="602"/>
                </a:lnTo>
                <a:lnTo>
                  <a:pt x="8280" y="572"/>
                </a:lnTo>
                <a:lnTo>
                  <a:pt x="8123" y="544"/>
                </a:lnTo>
                <a:lnTo>
                  <a:pt x="7959" y="515"/>
                </a:lnTo>
                <a:lnTo>
                  <a:pt x="7794" y="487"/>
                </a:lnTo>
                <a:lnTo>
                  <a:pt x="7623" y="460"/>
                </a:lnTo>
                <a:lnTo>
                  <a:pt x="7451" y="435"/>
                </a:lnTo>
                <a:lnTo>
                  <a:pt x="7274" y="409"/>
                </a:lnTo>
                <a:lnTo>
                  <a:pt x="7092" y="384"/>
                </a:lnTo>
                <a:lnTo>
                  <a:pt x="6908" y="361"/>
                </a:lnTo>
                <a:lnTo>
                  <a:pt x="6719" y="339"/>
                </a:lnTo>
                <a:lnTo>
                  <a:pt x="6527" y="318"/>
                </a:lnTo>
                <a:lnTo>
                  <a:pt x="6332" y="297"/>
                </a:lnTo>
                <a:lnTo>
                  <a:pt x="6132" y="279"/>
                </a:lnTo>
                <a:lnTo>
                  <a:pt x="5930" y="261"/>
                </a:lnTo>
                <a:lnTo>
                  <a:pt x="5723" y="244"/>
                </a:lnTo>
                <a:lnTo>
                  <a:pt x="5513" y="229"/>
                </a:lnTo>
                <a:lnTo>
                  <a:pt x="5298" y="216"/>
                </a:lnTo>
                <a:lnTo>
                  <a:pt x="5081" y="205"/>
                </a:lnTo>
                <a:lnTo>
                  <a:pt x="4859" y="195"/>
                </a:lnTo>
                <a:lnTo>
                  <a:pt x="4634" y="186"/>
                </a:lnTo>
                <a:lnTo>
                  <a:pt x="4406" y="180"/>
                </a:lnTo>
                <a:lnTo>
                  <a:pt x="4173" y="175"/>
                </a:lnTo>
                <a:lnTo>
                  <a:pt x="3938" y="172"/>
                </a:lnTo>
                <a:lnTo>
                  <a:pt x="3698" y="171"/>
                </a:lnTo>
                <a:lnTo>
                  <a:pt x="3471" y="172"/>
                </a:lnTo>
                <a:lnTo>
                  <a:pt x="3252" y="174"/>
                </a:lnTo>
                <a:lnTo>
                  <a:pt x="3041" y="178"/>
                </a:lnTo>
                <a:lnTo>
                  <a:pt x="2835" y="183"/>
                </a:lnTo>
                <a:lnTo>
                  <a:pt x="2637" y="189"/>
                </a:lnTo>
                <a:lnTo>
                  <a:pt x="2447" y="196"/>
                </a:lnTo>
                <a:lnTo>
                  <a:pt x="2264" y="204"/>
                </a:lnTo>
                <a:lnTo>
                  <a:pt x="2087" y="214"/>
                </a:lnTo>
                <a:lnTo>
                  <a:pt x="1917" y="223"/>
                </a:lnTo>
                <a:lnTo>
                  <a:pt x="1755" y="234"/>
                </a:lnTo>
                <a:lnTo>
                  <a:pt x="1599" y="246"/>
                </a:lnTo>
                <a:lnTo>
                  <a:pt x="1452" y="258"/>
                </a:lnTo>
                <a:lnTo>
                  <a:pt x="1311" y="270"/>
                </a:lnTo>
                <a:lnTo>
                  <a:pt x="1176" y="282"/>
                </a:lnTo>
                <a:lnTo>
                  <a:pt x="930" y="307"/>
                </a:lnTo>
                <a:lnTo>
                  <a:pt x="713" y="333"/>
                </a:lnTo>
                <a:lnTo>
                  <a:pt x="525" y="358"/>
                </a:lnTo>
                <a:lnTo>
                  <a:pt x="365" y="381"/>
                </a:lnTo>
                <a:lnTo>
                  <a:pt x="234" y="402"/>
                </a:lnTo>
                <a:lnTo>
                  <a:pt x="132" y="418"/>
                </a:lnTo>
                <a:lnTo>
                  <a:pt x="59" y="432"/>
                </a:lnTo>
                <a:lnTo>
                  <a:pt x="0" y="444"/>
                </a:lnTo>
                <a:lnTo>
                  <a:pt x="0" y="0"/>
                </a:lnTo>
                <a:close/>
              </a:path>
            </a:pathLst>
          </a:custGeom>
          <a:solidFill>
            <a:srgbClr val="50154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4"/>
          <p:cNvSpPr>
            <a:spLocks/>
          </p:cNvSpPr>
          <p:nvPr userDrawn="1"/>
        </p:nvSpPr>
        <p:spPr bwMode="auto">
          <a:xfrm>
            <a:off x="0" y="5902419"/>
            <a:ext cx="9144000" cy="955581"/>
          </a:xfrm>
          <a:custGeom>
            <a:avLst/>
            <a:gdLst/>
            <a:ahLst/>
            <a:cxnLst>
              <a:cxn ang="0">
                <a:pos x="11520" y="0"/>
              </a:cxn>
              <a:cxn ang="0">
                <a:pos x="11520" y="1536"/>
              </a:cxn>
              <a:cxn ang="0">
                <a:pos x="11396" y="1478"/>
              </a:cxn>
              <a:cxn ang="0">
                <a:pos x="11240" y="1410"/>
              </a:cxn>
              <a:cxn ang="0">
                <a:pos x="11022" y="1323"/>
              </a:cxn>
              <a:cxn ang="0">
                <a:pos x="10743" y="1220"/>
              </a:cxn>
              <a:cxn ang="0">
                <a:pos x="10403" y="1104"/>
              </a:cxn>
              <a:cxn ang="0">
                <a:pos x="10002" y="980"/>
              </a:cxn>
              <a:cxn ang="0">
                <a:pos x="9662" y="886"/>
              </a:cxn>
              <a:cxn ang="0">
                <a:pos x="9416" y="821"/>
              </a:cxn>
              <a:cxn ang="0">
                <a:pos x="9155" y="758"/>
              </a:cxn>
              <a:cxn ang="0">
                <a:pos x="8879" y="695"/>
              </a:cxn>
              <a:cxn ang="0">
                <a:pos x="8586" y="632"/>
              </a:cxn>
              <a:cxn ang="0">
                <a:pos x="8280" y="572"/>
              </a:cxn>
              <a:cxn ang="0">
                <a:pos x="7959" y="515"/>
              </a:cxn>
              <a:cxn ang="0">
                <a:pos x="7623" y="460"/>
              </a:cxn>
              <a:cxn ang="0">
                <a:pos x="7274" y="409"/>
              </a:cxn>
              <a:cxn ang="0">
                <a:pos x="6908" y="361"/>
              </a:cxn>
              <a:cxn ang="0">
                <a:pos x="6527" y="318"/>
              </a:cxn>
              <a:cxn ang="0">
                <a:pos x="6132" y="279"/>
              </a:cxn>
              <a:cxn ang="0">
                <a:pos x="5723" y="244"/>
              </a:cxn>
              <a:cxn ang="0">
                <a:pos x="5298" y="216"/>
              </a:cxn>
              <a:cxn ang="0">
                <a:pos x="4859" y="195"/>
              </a:cxn>
              <a:cxn ang="0">
                <a:pos x="4406" y="180"/>
              </a:cxn>
              <a:cxn ang="0">
                <a:pos x="3938" y="172"/>
              </a:cxn>
              <a:cxn ang="0">
                <a:pos x="3698" y="171"/>
              </a:cxn>
              <a:cxn ang="0">
                <a:pos x="3252" y="174"/>
              </a:cxn>
              <a:cxn ang="0">
                <a:pos x="2835" y="183"/>
              </a:cxn>
              <a:cxn ang="0">
                <a:pos x="2447" y="196"/>
              </a:cxn>
              <a:cxn ang="0">
                <a:pos x="2087" y="214"/>
              </a:cxn>
              <a:cxn ang="0">
                <a:pos x="1755" y="234"/>
              </a:cxn>
              <a:cxn ang="0">
                <a:pos x="1452" y="258"/>
              </a:cxn>
              <a:cxn ang="0">
                <a:pos x="1176" y="282"/>
              </a:cxn>
              <a:cxn ang="0">
                <a:pos x="713" y="333"/>
              </a:cxn>
              <a:cxn ang="0">
                <a:pos x="365" y="381"/>
              </a:cxn>
              <a:cxn ang="0">
                <a:pos x="132" y="418"/>
              </a:cxn>
              <a:cxn ang="0">
                <a:pos x="0" y="444"/>
              </a:cxn>
            </a:cxnLst>
            <a:rect l="0" t="0" r="r" b="b"/>
            <a:pathLst>
              <a:path w="11520" h="1536">
                <a:moveTo>
                  <a:pt x="0" y="0"/>
                </a:moveTo>
                <a:lnTo>
                  <a:pt x="11520" y="0"/>
                </a:lnTo>
                <a:lnTo>
                  <a:pt x="11520" y="1536"/>
                </a:lnTo>
                <a:lnTo>
                  <a:pt x="11520" y="1536"/>
                </a:lnTo>
                <a:lnTo>
                  <a:pt x="11489" y="1521"/>
                </a:lnTo>
                <a:lnTo>
                  <a:pt x="11396" y="1478"/>
                </a:lnTo>
                <a:lnTo>
                  <a:pt x="11325" y="1446"/>
                </a:lnTo>
                <a:lnTo>
                  <a:pt x="11240" y="1410"/>
                </a:lnTo>
                <a:lnTo>
                  <a:pt x="11139" y="1368"/>
                </a:lnTo>
                <a:lnTo>
                  <a:pt x="11022" y="1323"/>
                </a:lnTo>
                <a:lnTo>
                  <a:pt x="10890" y="1272"/>
                </a:lnTo>
                <a:lnTo>
                  <a:pt x="10743" y="1220"/>
                </a:lnTo>
                <a:lnTo>
                  <a:pt x="10581" y="1163"/>
                </a:lnTo>
                <a:lnTo>
                  <a:pt x="10403" y="1104"/>
                </a:lnTo>
                <a:lnTo>
                  <a:pt x="10211" y="1043"/>
                </a:lnTo>
                <a:lnTo>
                  <a:pt x="10002" y="980"/>
                </a:lnTo>
                <a:lnTo>
                  <a:pt x="9779" y="917"/>
                </a:lnTo>
                <a:lnTo>
                  <a:pt x="9662" y="886"/>
                </a:lnTo>
                <a:lnTo>
                  <a:pt x="9540" y="853"/>
                </a:lnTo>
                <a:lnTo>
                  <a:pt x="9416" y="821"/>
                </a:lnTo>
                <a:lnTo>
                  <a:pt x="9287" y="790"/>
                </a:lnTo>
                <a:lnTo>
                  <a:pt x="9155" y="758"/>
                </a:lnTo>
                <a:lnTo>
                  <a:pt x="9018" y="727"/>
                </a:lnTo>
                <a:lnTo>
                  <a:pt x="8879" y="695"/>
                </a:lnTo>
                <a:lnTo>
                  <a:pt x="8735" y="664"/>
                </a:lnTo>
                <a:lnTo>
                  <a:pt x="8586" y="632"/>
                </a:lnTo>
                <a:lnTo>
                  <a:pt x="8436" y="602"/>
                </a:lnTo>
                <a:lnTo>
                  <a:pt x="8280" y="572"/>
                </a:lnTo>
                <a:lnTo>
                  <a:pt x="8123" y="544"/>
                </a:lnTo>
                <a:lnTo>
                  <a:pt x="7959" y="515"/>
                </a:lnTo>
                <a:lnTo>
                  <a:pt x="7794" y="487"/>
                </a:lnTo>
                <a:lnTo>
                  <a:pt x="7623" y="460"/>
                </a:lnTo>
                <a:lnTo>
                  <a:pt x="7451" y="435"/>
                </a:lnTo>
                <a:lnTo>
                  <a:pt x="7274" y="409"/>
                </a:lnTo>
                <a:lnTo>
                  <a:pt x="7092" y="384"/>
                </a:lnTo>
                <a:lnTo>
                  <a:pt x="6908" y="361"/>
                </a:lnTo>
                <a:lnTo>
                  <a:pt x="6719" y="339"/>
                </a:lnTo>
                <a:lnTo>
                  <a:pt x="6527" y="318"/>
                </a:lnTo>
                <a:lnTo>
                  <a:pt x="6332" y="297"/>
                </a:lnTo>
                <a:lnTo>
                  <a:pt x="6132" y="279"/>
                </a:lnTo>
                <a:lnTo>
                  <a:pt x="5930" y="261"/>
                </a:lnTo>
                <a:lnTo>
                  <a:pt x="5723" y="244"/>
                </a:lnTo>
                <a:lnTo>
                  <a:pt x="5513" y="229"/>
                </a:lnTo>
                <a:lnTo>
                  <a:pt x="5298" y="216"/>
                </a:lnTo>
                <a:lnTo>
                  <a:pt x="5081" y="205"/>
                </a:lnTo>
                <a:lnTo>
                  <a:pt x="4859" y="195"/>
                </a:lnTo>
                <a:lnTo>
                  <a:pt x="4634" y="186"/>
                </a:lnTo>
                <a:lnTo>
                  <a:pt x="4406" y="180"/>
                </a:lnTo>
                <a:lnTo>
                  <a:pt x="4173" y="175"/>
                </a:lnTo>
                <a:lnTo>
                  <a:pt x="3938" y="172"/>
                </a:lnTo>
                <a:lnTo>
                  <a:pt x="3698" y="171"/>
                </a:lnTo>
                <a:lnTo>
                  <a:pt x="3698" y="171"/>
                </a:lnTo>
                <a:lnTo>
                  <a:pt x="3471" y="172"/>
                </a:lnTo>
                <a:lnTo>
                  <a:pt x="3252" y="174"/>
                </a:lnTo>
                <a:lnTo>
                  <a:pt x="3041" y="178"/>
                </a:lnTo>
                <a:lnTo>
                  <a:pt x="2835" y="183"/>
                </a:lnTo>
                <a:lnTo>
                  <a:pt x="2637" y="189"/>
                </a:lnTo>
                <a:lnTo>
                  <a:pt x="2447" y="196"/>
                </a:lnTo>
                <a:lnTo>
                  <a:pt x="2264" y="204"/>
                </a:lnTo>
                <a:lnTo>
                  <a:pt x="2087" y="214"/>
                </a:lnTo>
                <a:lnTo>
                  <a:pt x="1917" y="223"/>
                </a:lnTo>
                <a:lnTo>
                  <a:pt x="1755" y="234"/>
                </a:lnTo>
                <a:lnTo>
                  <a:pt x="1599" y="246"/>
                </a:lnTo>
                <a:lnTo>
                  <a:pt x="1452" y="258"/>
                </a:lnTo>
                <a:lnTo>
                  <a:pt x="1311" y="270"/>
                </a:lnTo>
                <a:lnTo>
                  <a:pt x="1176" y="282"/>
                </a:lnTo>
                <a:lnTo>
                  <a:pt x="930" y="307"/>
                </a:lnTo>
                <a:lnTo>
                  <a:pt x="713" y="333"/>
                </a:lnTo>
                <a:lnTo>
                  <a:pt x="525" y="358"/>
                </a:lnTo>
                <a:lnTo>
                  <a:pt x="365" y="381"/>
                </a:lnTo>
                <a:lnTo>
                  <a:pt x="234" y="402"/>
                </a:lnTo>
                <a:lnTo>
                  <a:pt x="132" y="418"/>
                </a:lnTo>
                <a:lnTo>
                  <a:pt x="59" y="432"/>
                </a:lnTo>
                <a:lnTo>
                  <a:pt x="0" y="444"/>
                </a:lnTo>
                <a:lnTo>
                  <a:pt x="0" y="0"/>
                </a:lnTo>
                <a:close/>
              </a:path>
            </a:pathLst>
          </a:custGeom>
          <a:solidFill>
            <a:srgbClr val="535A5D"/>
          </a:solidFill>
          <a:ln w="9525">
            <a:noFill/>
            <a:round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6" name="Picture 6" descr="UPMC_1_H_RGB_Tag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4138" y="2068513"/>
            <a:ext cx="4506912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84824" y="4472904"/>
            <a:ext cx="7311227" cy="1021895"/>
          </a:xfrm>
          <a:prstGeom prst="rect">
            <a:avLst/>
          </a:prstGeom>
          <a:ln>
            <a:noFill/>
          </a:ln>
        </p:spPr>
        <p:txBody>
          <a:bodyPr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 cap="none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84824" y="3758753"/>
            <a:ext cx="73112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marL="0" algn="l">
              <a:lnSpc>
                <a:spcPct val="100000"/>
              </a:lnSpc>
              <a:spcBef>
                <a:spcPts val="0"/>
              </a:spcBef>
              <a:defRPr sz="2800" b="1" cap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887413"/>
          </a:xfrm>
          <a:prstGeom prst="rect">
            <a:avLst/>
          </a:prstGeom>
          <a:solidFill>
            <a:srgbClr val="511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5" descr="UPMC_1_H_RGB_Tag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375" y="6180138"/>
            <a:ext cx="184943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154" y="1144634"/>
            <a:ext cx="8689518" cy="479805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2251" y="0"/>
            <a:ext cx="8691562" cy="86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lvl="0"/>
            <a:r>
              <a:rPr lang="en-US" dirty="0" smtClean="0"/>
              <a:t>Click to edit Master 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50B27-8AE7-4A45-A13F-9D70D7D10E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887413"/>
          </a:xfrm>
          <a:prstGeom prst="rect">
            <a:avLst/>
          </a:prstGeom>
          <a:solidFill>
            <a:srgbClr val="511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5" descr="UPMC_1_H_RGB_Tag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375" y="6180138"/>
            <a:ext cx="184943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154" y="1144634"/>
            <a:ext cx="4269646" cy="4798051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144634"/>
            <a:ext cx="4267473" cy="4798051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2251" y="0"/>
            <a:ext cx="8691562" cy="86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lvl="0"/>
            <a:r>
              <a:rPr lang="en-US" dirty="0" smtClean="0"/>
              <a:t>Click to edit Master 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378F6-8CBF-4B0E-B80A-F6A3D02AA6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887413"/>
          </a:xfrm>
          <a:prstGeom prst="rect">
            <a:avLst/>
          </a:prstGeom>
          <a:solidFill>
            <a:srgbClr val="511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5" descr="UPMC_1_H_RGB_Tag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375" y="6180138"/>
            <a:ext cx="184943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2251" y="0"/>
            <a:ext cx="8691562" cy="86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lvl="0"/>
            <a:r>
              <a:rPr lang="en-US" dirty="0" smtClean="0"/>
              <a:t>Click to edit Master 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49F74-D07B-4F97-89D1-1EAC7E71DA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 userDrawn="1"/>
        </p:nvSpPr>
        <p:spPr bwMode="auto">
          <a:xfrm>
            <a:off x="0" y="5902419"/>
            <a:ext cx="9144000" cy="955581"/>
          </a:xfrm>
          <a:custGeom>
            <a:avLst/>
            <a:gdLst/>
            <a:ahLst/>
            <a:cxnLst>
              <a:cxn ang="0">
                <a:pos x="11520" y="0"/>
              </a:cxn>
              <a:cxn ang="0">
                <a:pos x="11520" y="1536"/>
              </a:cxn>
              <a:cxn ang="0">
                <a:pos x="11396" y="1478"/>
              </a:cxn>
              <a:cxn ang="0">
                <a:pos x="11240" y="1410"/>
              </a:cxn>
              <a:cxn ang="0">
                <a:pos x="11022" y="1323"/>
              </a:cxn>
              <a:cxn ang="0">
                <a:pos x="10743" y="1220"/>
              </a:cxn>
              <a:cxn ang="0">
                <a:pos x="10403" y="1104"/>
              </a:cxn>
              <a:cxn ang="0">
                <a:pos x="10002" y="980"/>
              </a:cxn>
              <a:cxn ang="0">
                <a:pos x="9662" y="886"/>
              </a:cxn>
              <a:cxn ang="0">
                <a:pos x="9416" y="821"/>
              </a:cxn>
              <a:cxn ang="0">
                <a:pos x="9155" y="758"/>
              </a:cxn>
              <a:cxn ang="0">
                <a:pos x="8879" y="695"/>
              </a:cxn>
              <a:cxn ang="0">
                <a:pos x="8586" y="632"/>
              </a:cxn>
              <a:cxn ang="0">
                <a:pos x="8280" y="572"/>
              </a:cxn>
              <a:cxn ang="0">
                <a:pos x="7959" y="515"/>
              </a:cxn>
              <a:cxn ang="0">
                <a:pos x="7623" y="460"/>
              </a:cxn>
              <a:cxn ang="0">
                <a:pos x="7274" y="409"/>
              </a:cxn>
              <a:cxn ang="0">
                <a:pos x="6908" y="361"/>
              </a:cxn>
              <a:cxn ang="0">
                <a:pos x="6527" y="318"/>
              </a:cxn>
              <a:cxn ang="0">
                <a:pos x="6132" y="279"/>
              </a:cxn>
              <a:cxn ang="0">
                <a:pos x="5723" y="244"/>
              </a:cxn>
              <a:cxn ang="0">
                <a:pos x="5298" y="216"/>
              </a:cxn>
              <a:cxn ang="0">
                <a:pos x="4859" y="195"/>
              </a:cxn>
              <a:cxn ang="0">
                <a:pos x="4406" y="180"/>
              </a:cxn>
              <a:cxn ang="0">
                <a:pos x="3938" y="172"/>
              </a:cxn>
              <a:cxn ang="0">
                <a:pos x="3698" y="171"/>
              </a:cxn>
              <a:cxn ang="0">
                <a:pos x="3252" y="174"/>
              </a:cxn>
              <a:cxn ang="0">
                <a:pos x="2835" y="183"/>
              </a:cxn>
              <a:cxn ang="0">
                <a:pos x="2447" y="196"/>
              </a:cxn>
              <a:cxn ang="0">
                <a:pos x="2087" y="214"/>
              </a:cxn>
              <a:cxn ang="0">
                <a:pos x="1755" y="234"/>
              </a:cxn>
              <a:cxn ang="0">
                <a:pos x="1452" y="258"/>
              </a:cxn>
              <a:cxn ang="0">
                <a:pos x="1176" y="282"/>
              </a:cxn>
              <a:cxn ang="0">
                <a:pos x="713" y="333"/>
              </a:cxn>
              <a:cxn ang="0">
                <a:pos x="365" y="381"/>
              </a:cxn>
              <a:cxn ang="0">
                <a:pos x="132" y="418"/>
              </a:cxn>
              <a:cxn ang="0">
                <a:pos x="0" y="444"/>
              </a:cxn>
            </a:cxnLst>
            <a:rect l="0" t="0" r="r" b="b"/>
            <a:pathLst>
              <a:path w="11520" h="1536">
                <a:moveTo>
                  <a:pt x="0" y="0"/>
                </a:moveTo>
                <a:lnTo>
                  <a:pt x="11520" y="0"/>
                </a:lnTo>
                <a:lnTo>
                  <a:pt x="11520" y="1536"/>
                </a:lnTo>
                <a:lnTo>
                  <a:pt x="11520" y="1536"/>
                </a:lnTo>
                <a:lnTo>
                  <a:pt x="11489" y="1521"/>
                </a:lnTo>
                <a:lnTo>
                  <a:pt x="11396" y="1478"/>
                </a:lnTo>
                <a:lnTo>
                  <a:pt x="11325" y="1446"/>
                </a:lnTo>
                <a:lnTo>
                  <a:pt x="11240" y="1410"/>
                </a:lnTo>
                <a:lnTo>
                  <a:pt x="11139" y="1368"/>
                </a:lnTo>
                <a:lnTo>
                  <a:pt x="11022" y="1323"/>
                </a:lnTo>
                <a:lnTo>
                  <a:pt x="10890" y="1272"/>
                </a:lnTo>
                <a:lnTo>
                  <a:pt x="10743" y="1220"/>
                </a:lnTo>
                <a:lnTo>
                  <a:pt x="10581" y="1163"/>
                </a:lnTo>
                <a:lnTo>
                  <a:pt x="10403" y="1104"/>
                </a:lnTo>
                <a:lnTo>
                  <a:pt x="10211" y="1043"/>
                </a:lnTo>
                <a:lnTo>
                  <a:pt x="10002" y="980"/>
                </a:lnTo>
                <a:lnTo>
                  <a:pt x="9779" y="917"/>
                </a:lnTo>
                <a:lnTo>
                  <a:pt x="9662" y="886"/>
                </a:lnTo>
                <a:lnTo>
                  <a:pt x="9540" y="853"/>
                </a:lnTo>
                <a:lnTo>
                  <a:pt x="9416" y="821"/>
                </a:lnTo>
                <a:lnTo>
                  <a:pt x="9287" y="790"/>
                </a:lnTo>
                <a:lnTo>
                  <a:pt x="9155" y="758"/>
                </a:lnTo>
                <a:lnTo>
                  <a:pt x="9018" y="727"/>
                </a:lnTo>
                <a:lnTo>
                  <a:pt x="8879" y="695"/>
                </a:lnTo>
                <a:lnTo>
                  <a:pt x="8735" y="664"/>
                </a:lnTo>
                <a:lnTo>
                  <a:pt x="8586" y="632"/>
                </a:lnTo>
                <a:lnTo>
                  <a:pt x="8436" y="602"/>
                </a:lnTo>
                <a:lnTo>
                  <a:pt x="8280" y="572"/>
                </a:lnTo>
                <a:lnTo>
                  <a:pt x="8123" y="544"/>
                </a:lnTo>
                <a:lnTo>
                  <a:pt x="7959" y="515"/>
                </a:lnTo>
                <a:lnTo>
                  <a:pt x="7794" y="487"/>
                </a:lnTo>
                <a:lnTo>
                  <a:pt x="7623" y="460"/>
                </a:lnTo>
                <a:lnTo>
                  <a:pt x="7451" y="435"/>
                </a:lnTo>
                <a:lnTo>
                  <a:pt x="7274" y="409"/>
                </a:lnTo>
                <a:lnTo>
                  <a:pt x="7092" y="384"/>
                </a:lnTo>
                <a:lnTo>
                  <a:pt x="6908" y="361"/>
                </a:lnTo>
                <a:lnTo>
                  <a:pt x="6719" y="339"/>
                </a:lnTo>
                <a:lnTo>
                  <a:pt x="6527" y="318"/>
                </a:lnTo>
                <a:lnTo>
                  <a:pt x="6332" y="297"/>
                </a:lnTo>
                <a:lnTo>
                  <a:pt x="6132" y="279"/>
                </a:lnTo>
                <a:lnTo>
                  <a:pt x="5930" y="261"/>
                </a:lnTo>
                <a:lnTo>
                  <a:pt x="5723" y="244"/>
                </a:lnTo>
                <a:lnTo>
                  <a:pt x="5513" y="229"/>
                </a:lnTo>
                <a:lnTo>
                  <a:pt x="5298" y="216"/>
                </a:lnTo>
                <a:lnTo>
                  <a:pt x="5081" y="205"/>
                </a:lnTo>
                <a:lnTo>
                  <a:pt x="4859" y="195"/>
                </a:lnTo>
                <a:lnTo>
                  <a:pt x="4634" y="186"/>
                </a:lnTo>
                <a:lnTo>
                  <a:pt x="4406" y="180"/>
                </a:lnTo>
                <a:lnTo>
                  <a:pt x="4173" y="175"/>
                </a:lnTo>
                <a:lnTo>
                  <a:pt x="3938" y="172"/>
                </a:lnTo>
                <a:lnTo>
                  <a:pt x="3698" y="171"/>
                </a:lnTo>
                <a:lnTo>
                  <a:pt x="3698" y="171"/>
                </a:lnTo>
                <a:lnTo>
                  <a:pt x="3471" y="172"/>
                </a:lnTo>
                <a:lnTo>
                  <a:pt x="3252" y="174"/>
                </a:lnTo>
                <a:lnTo>
                  <a:pt x="3041" y="178"/>
                </a:lnTo>
                <a:lnTo>
                  <a:pt x="2835" y="183"/>
                </a:lnTo>
                <a:lnTo>
                  <a:pt x="2637" y="189"/>
                </a:lnTo>
                <a:lnTo>
                  <a:pt x="2447" y="196"/>
                </a:lnTo>
                <a:lnTo>
                  <a:pt x="2264" y="204"/>
                </a:lnTo>
                <a:lnTo>
                  <a:pt x="2087" y="214"/>
                </a:lnTo>
                <a:lnTo>
                  <a:pt x="1917" y="223"/>
                </a:lnTo>
                <a:lnTo>
                  <a:pt x="1755" y="234"/>
                </a:lnTo>
                <a:lnTo>
                  <a:pt x="1599" y="246"/>
                </a:lnTo>
                <a:lnTo>
                  <a:pt x="1452" y="258"/>
                </a:lnTo>
                <a:lnTo>
                  <a:pt x="1311" y="270"/>
                </a:lnTo>
                <a:lnTo>
                  <a:pt x="1176" y="282"/>
                </a:lnTo>
                <a:lnTo>
                  <a:pt x="930" y="307"/>
                </a:lnTo>
                <a:lnTo>
                  <a:pt x="713" y="333"/>
                </a:lnTo>
                <a:lnTo>
                  <a:pt x="525" y="358"/>
                </a:lnTo>
                <a:lnTo>
                  <a:pt x="365" y="381"/>
                </a:lnTo>
                <a:lnTo>
                  <a:pt x="234" y="402"/>
                </a:lnTo>
                <a:lnTo>
                  <a:pt x="132" y="418"/>
                </a:lnTo>
                <a:lnTo>
                  <a:pt x="59" y="432"/>
                </a:lnTo>
                <a:lnTo>
                  <a:pt x="0" y="444"/>
                </a:lnTo>
                <a:lnTo>
                  <a:pt x="0" y="0"/>
                </a:lnTo>
                <a:close/>
              </a:path>
            </a:pathLst>
          </a:custGeom>
          <a:solidFill>
            <a:srgbClr val="535A5D"/>
          </a:solidFill>
          <a:ln w="9525">
            <a:noFill/>
            <a:round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7" name="Rectangle 6"/>
          <p:cNvSpPr>
            <a:spLocks noGrp="1" noChangeArrowheads="1"/>
          </p:cNvSpPr>
          <p:nvPr userDrawn="1">
            <p:ph type="sldNum" sz="quarter" idx="4"/>
          </p:nvPr>
        </p:nvSpPr>
        <p:spPr bwMode="auto">
          <a:xfrm>
            <a:off x="244475" y="6208713"/>
            <a:ext cx="427038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1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7A890855-9B5A-4116-AF89-2330DB2008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</p:sldLayoutIdLst>
  <p:hf hdr="0" ftr="0" dt="0"/>
  <p:txStyles>
    <p:titleStyle>
      <a:lvl1pPr algn="l" rtl="0" eaLnBrk="0" fontAlgn="base" hangingPunct="0">
        <a:lnSpc>
          <a:spcPts val="2775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/>
          <a:ea typeface="ヒラギノ角ゴ Pro W3" charset="-128"/>
          <a:cs typeface="Arial"/>
        </a:defRPr>
      </a:lvl1pPr>
      <a:lvl2pPr algn="l" rtl="0" eaLnBrk="0" fontAlgn="base" hangingPunct="0">
        <a:lnSpc>
          <a:spcPts val="2775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08" charset="0"/>
          <a:ea typeface="ヒラギノ角ゴ Pro W3" charset="-128"/>
          <a:cs typeface="Arial" pitchFamily="-108" charset="0"/>
        </a:defRPr>
      </a:lvl2pPr>
      <a:lvl3pPr algn="l" rtl="0" eaLnBrk="0" fontAlgn="base" hangingPunct="0">
        <a:lnSpc>
          <a:spcPts val="2775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08" charset="0"/>
          <a:ea typeface="ヒラギノ角ゴ Pro W3" charset="-128"/>
          <a:cs typeface="Arial" pitchFamily="-108" charset="0"/>
        </a:defRPr>
      </a:lvl3pPr>
      <a:lvl4pPr algn="l" rtl="0" eaLnBrk="0" fontAlgn="base" hangingPunct="0">
        <a:lnSpc>
          <a:spcPts val="2775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08" charset="0"/>
          <a:ea typeface="ヒラギノ角ゴ Pro W3" charset="-128"/>
          <a:cs typeface="Arial" pitchFamily="-108" charset="0"/>
        </a:defRPr>
      </a:lvl4pPr>
      <a:lvl5pPr algn="l" rtl="0" eaLnBrk="0" fontAlgn="base" hangingPunct="0">
        <a:lnSpc>
          <a:spcPts val="2775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08" charset="0"/>
          <a:ea typeface="ヒラギノ角ゴ Pro W3" charset="-128"/>
          <a:cs typeface="Arial" pitchFamily="-10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72A5E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72A5E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72A5E"/>
          </a:solidFill>
          <a:latin typeface="+mn-lt"/>
          <a:ea typeface="ＭＳ Ｐゴシック" pitchFamily="-109" charset="-128"/>
          <a:cs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72A5E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72A5E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itle 1"/>
          <p:cNvSpPr>
            <a:spLocks noGrp="1"/>
          </p:cNvSpPr>
          <p:nvPr>
            <p:ph type="subTitle" idx="1"/>
          </p:nvPr>
        </p:nvSpPr>
        <p:spPr bwMode="auto">
          <a:xfrm>
            <a:off x="1222375" y="4473575"/>
            <a:ext cx="7473950" cy="10207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Lananh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 Nguyen, M.D.</a:t>
            </a:r>
          </a:p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Division of Neuropathology</a:t>
            </a:r>
          </a:p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University of Pittsburgh Medical Center</a:t>
            </a:r>
          </a:p>
          <a:p>
            <a:pPr algn="r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7" name="Title 2"/>
          <p:cNvSpPr>
            <a:spLocks noGrp="1"/>
          </p:cNvSpPr>
          <p:nvPr>
            <p:ph type="title"/>
          </p:nvPr>
        </p:nvSpPr>
        <p:spPr>
          <a:xfrm>
            <a:off x="707366" y="1939925"/>
            <a:ext cx="7988959" cy="2249488"/>
          </a:xfrm>
          <a:solidFill>
            <a:schemeClr val="bg1"/>
          </a:solidFill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r">
              <a:spcBef>
                <a:spcPct val="0"/>
              </a:spcBef>
            </a:pP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57-year-old male with worsening dizziness and </a:t>
            </a:r>
            <a:r>
              <a:rPr lang="en-US" altLang="en-US" dirty="0">
                <a:latin typeface="Arial" pitchFamily="34" charset="0"/>
                <a:cs typeface="Arial" pitchFamily="34" charset="0"/>
              </a:rPr>
              <a:t>balance 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problems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first question to ask yourself?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50B27-8AE7-4A45-A13F-9D70D7D10ED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7067550" y="6124575"/>
            <a:ext cx="184785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60" y="938109"/>
            <a:ext cx="7165840" cy="537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646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Lesional tissue or not i.e. did the surgeon hit the target?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50B27-8AE7-4A45-A13F-9D70D7D10ED4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7067550" y="6124575"/>
            <a:ext cx="184785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60" y="938109"/>
            <a:ext cx="7165840" cy="537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120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second question?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50B27-8AE7-4A45-A13F-9D70D7D10ED4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7067550" y="6124575"/>
            <a:ext cx="184785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60" y="938109"/>
            <a:ext cx="7165840" cy="537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508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Benign or malignant? Here are more images.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50B27-8AE7-4A45-A13F-9D70D7D10ED4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7067550" y="6124575"/>
            <a:ext cx="184785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377" y="3199160"/>
            <a:ext cx="4878623" cy="365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782"/>
            <a:ext cx="5781296" cy="433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03" y="658675"/>
            <a:ext cx="417844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949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third question?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50B27-8AE7-4A45-A13F-9D70D7D10ED4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7067550" y="6124575"/>
            <a:ext cx="184785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377" y="3199160"/>
            <a:ext cx="4878623" cy="365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782"/>
            <a:ext cx="5781296" cy="433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03" y="658675"/>
            <a:ext cx="417844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496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or metastatic lesion?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50B27-8AE7-4A45-A13F-9D70D7D10ED4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7067550" y="6124575"/>
            <a:ext cx="184785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377" y="3199160"/>
            <a:ext cx="4878623" cy="365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782"/>
            <a:ext cx="5781296" cy="433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03" y="658675"/>
            <a:ext cx="417844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47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 are the permanent slides. What do you think?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50B27-8AE7-4A45-A13F-9D70D7D10ED4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7067550" y="6124575"/>
            <a:ext cx="184785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28640"/>
            <a:ext cx="7867650" cy="590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118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stains would you order?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50B27-8AE7-4A45-A13F-9D70D7D10ED4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7067550" y="6124575"/>
            <a:ext cx="184785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28640"/>
            <a:ext cx="7867650" cy="590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148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pathologist ordered pankeratin.  What is the </a:t>
            </a:r>
            <a:r>
              <a:rPr lang="en-US" dirty="0" err="1" smtClean="0"/>
              <a:t>DDx</a:t>
            </a:r>
            <a:r>
              <a:rPr lang="en-US" dirty="0" smtClean="0"/>
              <a:t> and what other stains would your order?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50B27-8AE7-4A45-A13F-9D70D7D10ED4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7067550" y="6124575"/>
            <a:ext cx="184785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914400"/>
            <a:ext cx="79250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857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These are the results of the stains ordered.  What is your final diagnosis?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50B27-8AE7-4A45-A13F-9D70D7D10ED4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7067550" y="6124575"/>
            <a:ext cx="184785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226154" y="1144634"/>
            <a:ext cx="8689518" cy="4798052"/>
          </a:xfrm>
        </p:spPr>
        <p:txBody>
          <a:bodyPr/>
          <a:lstStyle/>
          <a:p>
            <a:r>
              <a:rPr lang="en-US" dirty="0" smtClean="0"/>
              <a:t>CK 5/6 positive</a:t>
            </a:r>
          </a:p>
          <a:p>
            <a:r>
              <a:rPr lang="en-US" dirty="0" smtClean="0"/>
              <a:t>CK7 negative</a:t>
            </a:r>
          </a:p>
          <a:p>
            <a:r>
              <a:rPr lang="en-US" dirty="0" smtClean="0"/>
              <a:t>CK20 negative</a:t>
            </a:r>
          </a:p>
          <a:p>
            <a:r>
              <a:rPr lang="en-US" dirty="0" smtClean="0"/>
              <a:t>TTF1 negative</a:t>
            </a:r>
          </a:p>
          <a:p>
            <a:r>
              <a:rPr lang="en-US" dirty="0" err="1" smtClean="0"/>
              <a:t>S100</a:t>
            </a:r>
            <a:r>
              <a:rPr lang="en-US" dirty="0" smtClean="0"/>
              <a:t> negative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457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The patient has been in his usual state of health until about a week </a:t>
            </a:r>
            <a:r>
              <a:rPr lang="en-US" sz="2000" dirty="0" smtClean="0"/>
              <a:t>ago when </a:t>
            </a:r>
            <a:r>
              <a:rPr lang="en-US" sz="2000" dirty="0"/>
              <a:t>he noticed worsening dizziness, balance </a:t>
            </a:r>
            <a:r>
              <a:rPr lang="en-US" sz="2000" dirty="0" smtClean="0"/>
              <a:t>problems, and </a:t>
            </a:r>
            <a:r>
              <a:rPr lang="en-US" sz="2000" dirty="0"/>
              <a:t>being unsteady on his feet.  </a:t>
            </a:r>
            <a:endParaRPr lang="en-US" sz="2000" dirty="0" smtClean="0"/>
          </a:p>
          <a:p>
            <a:r>
              <a:rPr lang="en-US" sz="2000" dirty="0" smtClean="0"/>
              <a:t>In addition, he had headache, nausea</a:t>
            </a:r>
            <a:r>
              <a:rPr lang="en-US" sz="2000" dirty="0"/>
              <a:t>, vomiting </a:t>
            </a:r>
            <a:r>
              <a:rPr lang="en-US" sz="2000" dirty="0" smtClean="0"/>
              <a:t>and very poor </a:t>
            </a:r>
            <a:r>
              <a:rPr lang="en-US" sz="2000" dirty="0"/>
              <a:t>appetite. </a:t>
            </a:r>
            <a:endParaRPr lang="en-US" sz="2000" dirty="0" smtClean="0"/>
          </a:p>
          <a:p>
            <a:r>
              <a:rPr lang="en-US" sz="2000" dirty="0" smtClean="0"/>
              <a:t>These </a:t>
            </a:r>
            <a:r>
              <a:rPr lang="en-US" sz="2000" dirty="0"/>
              <a:t>symptoms </a:t>
            </a:r>
            <a:r>
              <a:rPr lang="en-US" sz="2000" dirty="0" smtClean="0"/>
              <a:t>became </a:t>
            </a:r>
            <a:r>
              <a:rPr lang="en-US" sz="2000" dirty="0"/>
              <a:t>significantly </a:t>
            </a:r>
            <a:r>
              <a:rPr lang="en-US" sz="2000" dirty="0" smtClean="0"/>
              <a:t>worse and </a:t>
            </a:r>
            <a:r>
              <a:rPr lang="en-US" sz="2000" dirty="0"/>
              <a:t>he presented </a:t>
            </a:r>
            <a:r>
              <a:rPr lang="en-US" sz="2000" dirty="0" smtClean="0"/>
              <a:t>to Emergency </a:t>
            </a:r>
            <a:r>
              <a:rPr lang="en-US" sz="2000" dirty="0"/>
              <a:t>Department for </a:t>
            </a:r>
            <a:r>
              <a:rPr lang="en-US" sz="2000" dirty="0" smtClean="0"/>
              <a:t>evaluation.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50B27-8AE7-4A45-A13F-9D70D7D10ED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7067550" y="6124575"/>
            <a:ext cx="184785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7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These are the results of the stains ordered.  What is your final diagnosis?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50B27-8AE7-4A45-A13F-9D70D7D10ED4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7067550" y="6124575"/>
            <a:ext cx="184785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226154" y="1144634"/>
            <a:ext cx="8689518" cy="4798052"/>
          </a:xfrm>
        </p:spPr>
        <p:txBody>
          <a:bodyPr/>
          <a:lstStyle/>
          <a:p>
            <a:r>
              <a:rPr lang="en-US" dirty="0" smtClean="0"/>
              <a:t>CK 5/6 positive</a:t>
            </a:r>
          </a:p>
          <a:p>
            <a:r>
              <a:rPr lang="en-US" dirty="0" smtClean="0"/>
              <a:t>CK7 negative</a:t>
            </a:r>
          </a:p>
          <a:p>
            <a:r>
              <a:rPr lang="en-US" dirty="0" smtClean="0"/>
              <a:t>CK20 negative</a:t>
            </a:r>
          </a:p>
          <a:p>
            <a:r>
              <a:rPr lang="en-US" dirty="0" smtClean="0"/>
              <a:t>TTF1 negative</a:t>
            </a:r>
          </a:p>
          <a:p>
            <a:r>
              <a:rPr lang="en-US" dirty="0" err="1" smtClean="0"/>
              <a:t>S100</a:t>
            </a:r>
            <a:r>
              <a:rPr lang="en-US" dirty="0" smtClean="0"/>
              <a:t> negative</a:t>
            </a:r>
          </a:p>
          <a:p>
            <a:endParaRPr lang="en-US" dirty="0"/>
          </a:p>
          <a:p>
            <a:r>
              <a:rPr lang="en-US" dirty="0" smtClean="0"/>
              <a:t>Based on the immunophenotype, this suggests a metastatic lesion from a lung primary, likely squamous cell carcinoma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133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the final diagnosis rendered below, are you done?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50B27-8AE7-4A45-A13F-9D70D7D10ED4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7067550" y="6124575"/>
            <a:ext cx="184785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226154" y="1144634"/>
            <a:ext cx="8689518" cy="4798052"/>
          </a:xfrm>
        </p:spPr>
        <p:txBody>
          <a:bodyPr/>
          <a:lstStyle/>
          <a:p>
            <a:r>
              <a:rPr lang="en-US" dirty="0" smtClean="0"/>
              <a:t>Metastatic carcinoma, likely squamous cell carcinoma of lung origin.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188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the final diagnosis rendered, are you done?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50B27-8AE7-4A45-A13F-9D70D7D10ED4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7067550" y="6124575"/>
            <a:ext cx="184785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226154" y="1144634"/>
            <a:ext cx="8689518" cy="4798052"/>
          </a:xfrm>
        </p:spPr>
        <p:txBody>
          <a:bodyPr/>
          <a:lstStyle/>
          <a:p>
            <a:r>
              <a:rPr lang="en-US" dirty="0" smtClean="0"/>
              <a:t>No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end slides for molecular analysis for mutational identification which is integral to therapy and </a:t>
            </a:r>
            <a:r>
              <a:rPr lang="en-US" dirty="0" smtClean="0"/>
              <a:t>prognosis</a:t>
            </a:r>
          </a:p>
          <a:p>
            <a:pPr lvl="2"/>
            <a:r>
              <a:rPr lang="en-US" dirty="0" smtClean="0"/>
              <a:t>Lung carcinomas have many oncogenes for which there is targeted therapy.  </a:t>
            </a:r>
          </a:p>
          <a:p>
            <a:pPr lvl="3"/>
            <a:r>
              <a:rPr lang="en-US" dirty="0" smtClean="0"/>
              <a:t>For adenocarcinomas, </a:t>
            </a:r>
            <a:r>
              <a:rPr lang="en-US" dirty="0" err="1" smtClean="0"/>
              <a:t>KRAS</a:t>
            </a:r>
            <a:r>
              <a:rPr lang="en-US" dirty="0" smtClean="0"/>
              <a:t> mutations are most common followed by </a:t>
            </a:r>
            <a:r>
              <a:rPr lang="en-US" dirty="0" err="1" smtClean="0"/>
              <a:t>EGFR</a:t>
            </a:r>
            <a:r>
              <a:rPr lang="en-US" dirty="0" smtClean="0"/>
              <a:t>, </a:t>
            </a:r>
            <a:r>
              <a:rPr lang="en-US" dirty="0" err="1" smtClean="0"/>
              <a:t>ALK</a:t>
            </a:r>
            <a:r>
              <a:rPr lang="en-US" dirty="0" smtClean="0"/>
              <a:t>, and MET, among many others</a:t>
            </a:r>
          </a:p>
          <a:p>
            <a:pPr lvl="4"/>
            <a:r>
              <a:rPr lang="en-US" dirty="0" smtClean="0"/>
              <a:t>For </a:t>
            </a:r>
            <a:r>
              <a:rPr lang="en-US" dirty="0"/>
              <a:t>example, </a:t>
            </a:r>
            <a:r>
              <a:rPr lang="en-US" dirty="0" err="1"/>
              <a:t>EGFR</a:t>
            </a:r>
            <a:r>
              <a:rPr lang="en-US" dirty="0"/>
              <a:t> mutated carcinomas are treated with tyrosine kinase inhibitors </a:t>
            </a:r>
            <a:endParaRPr lang="en-US" dirty="0" smtClean="0"/>
          </a:p>
          <a:p>
            <a:pPr lvl="5"/>
            <a:r>
              <a:rPr lang="en-US" dirty="0" smtClean="0"/>
              <a:t>These studies </a:t>
            </a:r>
            <a:r>
              <a:rPr lang="en-US" dirty="0"/>
              <a:t>have shown an improved prognosis and </a:t>
            </a:r>
            <a:r>
              <a:rPr lang="en-US" dirty="0" smtClean="0"/>
              <a:t>survival</a:t>
            </a:r>
          </a:p>
          <a:p>
            <a:pPr lvl="3"/>
            <a:r>
              <a:rPr lang="en-US" dirty="0" smtClean="0"/>
              <a:t>For squamous cell carcinomas, </a:t>
            </a:r>
            <a:r>
              <a:rPr lang="en-US" dirty="0" err="1" smtClean="0"/>
              <a:t>FGFR1</a:t>
            </a:r>
            <a:r>
              <a:rPr lang="en-US" dirty="0" smtClean="0"/>
              <a:t> mutations are most common followed by </a:t>
            </a:r>
            <a:r>
              <a:rPr lang="en-US" dirty="0" err="1" smtClean="0"/>
              <a:t>PIK3CA</a:t>
            </a:r>
            <a:r>
              <a:rPr lang="en-US" dirty="0" smtClean="0"/>
              <a:t> and many yet unknown mutations.</a:t>
            </a:r>
          </a:p>
          <a:p>
            <a:pPr lvl="3"/>
            <a:endParaRPr lang="en-US" dirty="0"/>
          </a:p>
          <a:p>
            <a:pPr lvl="1"/>
            <a:r>
              <a:rPr lang="en-US" dirty="0" smtClean="0"/>
              <a:t>Correlate with chest imaging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709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what was found on further imaging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50B27-8AE7-4A45-A13F-9D70D7D10ED4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7067550" y="6124575"/>
            <a:ext cx="184785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885824"/>
            <a:ext cx="37433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5776" y="4705348"/>
            <a:ext cx="8067673" cy="169545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Chest CT			</a:t>
            </a:r>
            <a:r>
              <a:rPr lang="en-US" dirty="0"/>
              <a:t>	</a:t>
            </a:r>
            <a:r>
              <a:rPr lang="en-US" dirty="0" smtClean="0"/>
              <a:t>Abdomen CT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Correlates with the pathologic findings of lung carcinoma and clinical history of smoking</a:t>
            </a:r>
          </a:p>
          <a:p>
            <a:pPr algn="ctr"/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4" y="885824"/>
            <a:ext cx="381952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3381375" y="2524125"/>
            <a:ext cx="676275" cy="190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125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other information would you like to obtain?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50B27-8AE7-4A45-A13F-9D70D7D10ED4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7067550" y="6124575"/>
            <a:ext cx="184785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7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PAST </a:t>
            </a:r>
            <a:r>
              <a:rPr lang="en-US" sz="2000" dirty="0"/>
              <a:t>MEDICAL HISTORY:  </a:t>
            </a:r>
            <a:r>
              <a:rPr lang="en-US" sz="2000" dirty="0" smtClean="0"/>
              <a:t>He </a:t>
            </a:r>
            <a:r>
              <a:rPr lang="en-US" sz="2000" dirty="0"/>
              <a:t>denies any diabetes, no </a:t>
            </a:r>
            <a:r>
              <a:rPr lang="en-US" sz="2000" dirty="0" smtClean="0"/>
              <a:t>cardiac disease</a:t>
            </a:r>
            <a:r>
              <a:rPr lang="en-US" sz="2000" dirty="0"/>
              <a:t>, no asthma.  He does not use any inhalers.  He had an injury </a:t>
            </a:r>
            <a:r>
              <a:rPr lang="en-US" sz="2000" dirty="0" smtClean="0"/>
              <a:t>4 years </a:t>
            </a:r>
            <a:r>
              <a:rPr lang="en-US" sz="2000" dirty="0"/>
              <a:t>ago for which he needed an MRI, but the details are not </a:t>
            </a:r>
            <a:r>
              <a:rPr lang="en-US" sz="2000" dirty="0" smtClean="0"/>
              <a:t>clear.</a:t>
            </a:r>
          </a:p>
          <a:p>
            <a:r>
              <a:rPr lang="en-US" sz="2000" dirty="0" smtClean="0"/>
              <a:t>FAMILY HISTORY: Noncontributory.</a:t>
            </a:r>
          </a:p>
          <a:p>
            <a:r>
              <a:rPr lang="en-US" sz="2000" dirty="0" smtClean="0"/>
              <a:t>PAST </a:t>
            </a:r>
            <a:r>
              <a:rPr lang="en-US" sz="2000" dirty="0"/>
              <a:t>SURGICAL HISTORY:  None </a:t>
            </a:r>
            <a:r>
              <a:rPr lang="en-US" sz="2000" dirty="0" smtClean="0"/>
              <a:t>reported.</a:t>
            </a:r>
          </a:p>
          <a:p>
            <a:r>
              <a:rPr lang="en-US" sz="2000" dirty="0" smtClean="0"/>
              <a:t>MEDICATIONS</a:t>
            </a:r>
            <a:r>
              <a:rPr lang="en-US" sz="2000" dirty="0"/>
              <a:t>:  </a:t>
            </a:r>
            <a:r>
              <a:rPr lang="en-US" sz="2000" dirty="0" smtClean="0"/>
              <a:t>None.</a:t>
            </a:r>
          </a:p>
          <a:p>
            <a:r>
              <a:rPr lang="en-US" sz="2000" dirty="0" smtClean="0"/>
              <a:t>ALLERGIES</a:t>
            </a:r>
            <a:r>
              <a:rPr lang="en-US" sz="2000" dirty="0"/>
              <a:t>:  NO KNOWN DRUG ALLERGIES.  </a:t>
            </a:r>
          </a:p>
          <a:p>
            <a:r>
              <a:rPr lang="en-US" sz="2000" dirty="0"/>
              <a:t>SOCIAL HISTORY:  The patient is a lifelong smoker about 1 pack per day.  </a:t>
            </a:r>
            <a:r>
              <a:rPr lang="en-US" sz="2000" dirty="0" smtClean="0"/>
              <a:t>He drinks </a:t>
            </a:r>
            <a:r>
              <a:rPr lang="en-US" sz="2000" dirty="0"/>
              <a:t>alcohol, maybe a few beers a day, but his last drink was about </a:t>
            </a:r>
            <a:r>
              <a:rPr lang="en-US" sz="2000" dirty="0" smtClean="0"/>
              <a:t>2 weeks </a:t>
            </a:r>
            <a:r>
              <a:rPr lang="en-US" sz="2000" dirty="0"/>
              <a:t>ago.</a:t>
            </a:r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other information would you like to obtain?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50B27-8AE7-4A45-A13F-9D70D7D10ED4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7067550" y="6124575"/>
            <a:ext cx="184785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24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 imaging and the findings?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4378F6-8CBF-4B0E-B80A-F6A3D02AA600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152525"/>
            <a:ext cx="42291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49" y="1152524"/>
            <a:ext cx="42386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067550" y="6124575"/>
            <a:ext cx="184785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67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 imaging and the findings?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4378F6-8CBF-4B0E-B80A-F6A3D02AA600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152525"/>
            <a:ext cx="42291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49" y="1152524"/>
            <a:ext cx="42386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067550" y="6124575"/>
            <a:ext cx="184785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216356" y="5315864"/>
            <a:ext cx="8689518" cy="145641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/>
                <a:ea typeface="ＭＳ Ｐゴシック" pitchFamily="-109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/>
                <a:ea typeface="ＭＳ Ｐゴシック" pitchFamily="-109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/>
                <a:ea typeface="ＭＳ Ｐゴシック" pitchFamily="-109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kern="0" dirty="0" smtClean="0"/>
              <a:t>MRI with contrast (left) </a:t>
            </a:r>
            <a:r>
              <a:rPr lang="en-US" sz="1600" b="0" kern="0" dirty="0"/>
              <a:t>shows </a:t>
            </a:r>
            <a:r>
              <a:rPr lang="en-US" sz="1600" b="0" kern="0" dirty="0" smtClean="0"/>
              <a:t>ring enhancing </a:t>
            </a:r>
            <a:r>
              <a:rPr lang="en-US" sz="1600" b="0" kern="0" dirty="0"/>
              <a:t>mass lesion at the left inferior cerebellum </a:t>
            </a:r>
            <a:r>
              <a:rPr lang="en-US" sz="1600" b="0" kern="0" dirty="0" smtClean="0"/>
              <a:t>with </a:t>
            </a:r>
            <a:r>
              <a:rPr lang="en-US" sz="1600" b="0" kern="0" dirty="0"/>
              <a:t>significant mass effect on the fourth ventricle resulting in </a:t>
            </a:r>
            <a:r>
              <a:rPr lang="en-US" sz="1600" b="0" kern="0" dirty="0" smtClean="0"/>
              <a:t>obstruction </a:t>
            </a:r>
            <a:r>
              <a:rPr lang="en-US" sz="1600" b="0" kern="0" dirty="0"/>
              <a:t>of the aqueduct with mild ventricular </a:t>
            </a:r>
            <a:r>
              <a:rPr lang="en-US" sz="1600" b="0" kern="0" dirty="0" smtClean="0"/>
              <a:t>dilation. </a:t>
            </a:r>
          </a:p>
          <a:p>
            <a:r>
              <a:rPr lang="en-US" sz="1600" b="0" kern="0" dirty="0" smtClean="0"/>
              <a:t>MRI T2 FLAIR (right) shows extensive edema surrounding the mass lesion.</a:t>
            </a:r>
            <a:br>
              <a:rPr lang="en-US" sz="1600" b="0" kern="0" dirty="0" smtClean="0"/>
            </a:br>
            <a:endParaRPr lang="en-US" sz="1600" b="0" kern="0" dirty="0"/>
          </a:p>
        </p:txBody>
      </p:sp>
    </p:spTree>
    <p:extLst>
      <p:ext uri="{BB962C8B-B14F-4D97-AF65-F5344CB8AC3E}">
        <p14:creationId xmlns:p14="http://schemas.microsoft.com/office/powerpoint/2010/main" val="3816768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other information would you like to obtain?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50B27-8AE7-4A45-A13F-9D70D7D10ED4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7067550" y="6124575"/>
            <a:ext cx="184785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54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Do a biopsy</a:t>
            </a:r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other information would you like to obtain?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50B27-8AE7-4A45-A13F-9D70D7D10ED4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7067550" y="6124575"/>
            <a:ext cx="184785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88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Intraoperative evaluation by the pathologist shows the following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50B27-8AE7-4A45-A13F-9D70D7D10ED4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7067550" y="6124575"/>
            <a:ext cx="184785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60" y="938109"/>
            <a:ext cx="7165840" cy="537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28613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UPMC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235A"/>
      </a:accent1>
      <a:accent2>
        <a:srgbClr val="3E73BE"/>
      </a:accent2>
      <a:accent3>
        <a:srgbClr val="661400"/>
      </a:accent3>
      <a:accent4>
        <a:srgbClr val="A94300"/>
      </a:accent4>
      <a:accent5>
        <a:srgbClr val="D28E00"/>
      </a:accent5>
      <a:accent6>
        <a:srgbClr val="505500"/>
      </a:accent6>
      <a:hlink>
        <a:srgbClr val="7D6C69"/>
      </a:hlink>
      <a:folHlink>
        <a:srgbClr val="99CC00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 Document" ma:contentTypeID="0x010100C20E1767218EB34A96D96C85997C1F6F0400E467419ABAD0BB498E7A887CBC7853E2" ma:contentTypeVersion="3" ma:contentTypeDescription="Create a new document." ma:contentTypeScope="" ma:versionID="bd5a5cb610c39e6350d984b8b2f35152">
  <xsd:schema xmlns:xsd="http://www.w3.org/2001/XMLSchema" xmlns:xs="http://www.w3.org/2001/XMLSchema" xmlns:p="http://schemas.microsoft.com/office/2006/metadata/properties" xmlns:ns1="http://schemas.microsoft.com/sharepoint/v3" xmlns:ns2="425cce39-fc9a-412f-b041-e8a3e85fd055" targetNamespace="http://schemas.microsoft.com/office/2006/metadata/properties" ma:root="true" ma:fieldsID="8d362af3c994f8f893d5b0a0ec414492" ns1:_="" ns2:_="">
    <xsd:import namespace="http://schemas.microsoft.com/sharepoint/v3"/>
    <xsd:import namespace="425cce39-fc9a-412f-b041-e8a3e85fd055"/>
    <xsd:element name="properties">
      <xsd:complexType>
        <xsd:sequence>
          <xsd:element name="documentManagement">
            <xsd:complexType>
              <xsd:all>
                <xsd:element ref="ns2:FacilityTaxHTField0" minOccurs="0"/>
                <xsd:element ref="ns2:GatewayTaxHTField0" minOccurs="0"/>
                <xsd:element ref="ns2:UPMC_x0020_DepartmentTaxHTField0" minOccurs="0"/>
                <xsd:element ref="ns2:Weight"/>
                <xsd:element ref="ns2:Template_x0020_TypeTaxHTField0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7" nillable="true" ma:displayName="Scheduling Start Date" ma:internalName="PublishingStartDate">
      <xsd:simpleType>
        <xsd:restriction base="dms:Unknown"/>
      </xsd:simpleType>
    </xsd:element>
    <xsd:element name="PublishingExpirationDate" ma:index="18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5cce39-fc9a-412f-b041-e8a3e85fd055" elementFormDefault="qualified">
    <xsd:import namespace="http://schemas.microsoft.com/office/2006/documentManagement/types"/>
    <xsd:import namespace="http://schemas.microsoft.com/office/infopath/2007/PartnerControls"/>
    <xsd:element name="FacilityTaxHTField0" ma:index="8" nillable="true" ma:taxonomy="true" ma:internalName="FacilityTaxHTField0" ma:taxonomyFieldName="Facility" ma:displayName="Facility" ma:fieldId="{8eacca07-f0ae-4405-9959-9e98417bffe8}" ma:taxonomyMulti="true" ma:sspId="9896d5b5-4a3f-4a7f-b09a-8df82b715671" ma:termSetId="d1528b56-5766-4b12-9d89-b37e77ea807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atewayTaxHTField0" ma:index="10" nillable="true" ma:taxonomy="true" ma:internalName="GatewayTaxHTField0" ma:taxonomyFieldName="Gateway" ma:displayName="Gateway" ma:fieldId="{3b3f59b5-a1df-4729-9add-dd86f3637a4c}" ma:taxonomyMulti="true" ma:sspId="9896d5b5-4a3f-4a7f-b09a-8df82b715671" ma:termSetId="48935a26-4dc4-4513-a7a2-ceee1912b23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UPMC_x0020_DepartmentTaxHTField0" ma:index="12" nillable="true" ma:taxonomy="true" ma:internalName="UPMC_x0020_DepartmentTaxHTField0" ma:taxonomyFieldName="UPMC_x0020_Department" ma:displayName="Department" ma:fieldId="{675a0c6b-a88c-4d1b-af30-880f602acbd9}" ma:taxonomyMulti="true" ma:sspId="9896d5b5-4a3f-4a7f-b09a-8df82b715671" ma:termSetId="54a634e8-8f38-4748-894a-e26845d7a3b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Weight" ma:index="14" ma:displayName="Weight" ma:decimals="0" ma:default="1" ma:description="The higher the weight, the higher the item will be displayed in lists." ma:internalName="Weight" ma:percentage="FALSE">
      <xsd:simpleType>
        <xsd:restriction base="dms:Number">
          <xsd:maxInclusive value="5"/>
          <xsd:minInclusive value="1"/>
        </xsd:restriction>
      </xsd:simpleType>
    </xsd:element>
    <xsd:element name="Template_x0020_TypeTaxHTField0" ma:index="15" ma:taxonomy="true" ma:internalName="Template_x0020_TypeTaxHTField0" ma:taxonomyFieldName="Template_x0020_Type" ma:displayName="Template Type" ma:fieldId="{b1cac134-817d-4680-8de8-f3405c741a1e}" ma:sspId="9896d5b5-4a3f-4a7f-b09a-8df82b715671" ma:termSetId="a412f835-4d75-4374-a61b-dbd0e54934ce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4.xml><?xml version="1.0" encoding="utf-8"?>
<p:properties xmlns:p="http://schemas.microsoft.com/office/2006/metadata/properties" xmlns:xsi="http://www.w3.org/2001/XMLSchema-instance">
  <documentManagement>
    <Weight xmlns="425cce39-fc9a-412f-b041-e8a3e85fd055">1</Weight>
    <UPMC_x0020_DepartmentTaxHTField0 xmlns="425cce39-fc9a-412f-b041-e8a3e85fd055">Communications and Marketing|0499690b-e96c-4388-8b9d-f935931774b1</UPMC_x0020_DepartmentTaxHTField0>
    <GatewayTaxHTField0 xmlns="425cce39-fc9a-412f-b041-e8a3e85fd055" xsi:nil="true"/>
    <PublishingExpirationDate xmlns="http://schemas.microsoft.com/sharepoint/v3" xsi:nil="true"/>
    <Template_x0020_TypeTaxHTField0 xmlns="425cce39-fc9a-412f-b041-e8a3e85fd055">PowerPoint|53014d65-2a80-4bb9-a8d0-3481f0cda7bc</Template_x0020_TypeTaxHTField0>
    <PublishingStartDate xmlns="http://schemas.microsoft.com/sharepoint/v3" xsi:nil="true"/>
    <FacilityTaxHTField0 xmlns="425cce39-fc9a-412f-b041-e8a3e85fd055" xsi:nil="true"/>
  </documentManagement>
</p:properties>
</file>

<file path=customXml/itemProps1.xml><?xml version="1.0" encoding="utf-8"?>
<ds:datastoreItem xmlns:ds="http://schemas.openxmlformats.org/officeDocument/2006/customXml" ds:itemID="{E30CAEDD-B155-472B-97E3-DBE024C754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B6792E-FFBF-48D2-9613-E97BFA6EE4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25cce39-fc9a-412f-b041-e8a3e85fd0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353146A-E811-4950-A3FC-06CA6387B299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46C6F40E-67E7-4073-8B16-A1DE36A7DCC3}">
  <ds:schemaRefs>
    <ds:schemaRef ds:uri="http://schemas.microsoft.com/office/2006/metadata/properties"/>
    <ds:schemaRef ds:uri="425cce39-fc9a-412f-b041-e8a3e85fd055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1578</TotalTime>
  <Words>606</Words>
  <Application>Microsoft Office PowerPoint</Application>
  <PresentationFormat>On-screen Show (4:3)</PresentationFormat>
  <Paragraphs>85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Default Design</vt:lpstr>
      <vt:lpstr>57-year-old male with worsening dizziness and balance problems</vt:lpstr>
      <vt:lpstr>History</vt:lpstr>
      <vt:lpstr>What other information would you like to obtain?</vt:lpstr>
      <vt:lpstr>What other information would you like to obtain?</vt:lpstr>
      <vt:lpstr>What is this imaging and the findings?</vt:lpstr>
      <vt:lpstr>What is this imaging and the findings?</vt:lpstr>
      <vt:lpstr>What other information would you like to obtain?</vt:lpstr>
      <vt:lpstr>What other information would you like to obtain?</vt:lpstr>
      <vt:lpstr>Intraoperative evaluation by the pathologist shows the following</vt:lpstr>
      <vt:lpstr>What is the first question to ask yourself?</vt:lpstr>
      <vt:lpstr>Lesional tissue or not i.e. did the surgeon hit the target?</vt:lpstr>
      <vt:lpstr>What is the second question?</vt:lpstr>
      <vt:lpstr>Benign or malignant? Here are more images.</vt:lpstr>
      <vt:lpstr>What is the third question?</vt:lpstr>
      <vt:lpstr>Primary or metastatic lesion?</vt:lpstr>
      <vt:lpstr>Here are the permanent slides. What do you think?</vt:lpstr>
      <vt:lpstr>What stains would you order?</vt:lpstr>
      <vt:lpstr>The pathologist ordered pankeratin.  What is the DDx and what other stains would your order?</vt:lpstr>
      <vt:lpstr>These are the results of the stains ordered.  What is your final diagnosis?</vt:lpstr>
      <vt:lpstr>These are the results of the stains ordered.  What is your final diagnosis?</vt:lpstr>
      <vt:lpstr>With the final diagnosis rendered below, are you done?</vt:lpstr>
      <vt:lpstr>With the final diagnosis rendered, are you done?</vt:lpstr>
      <vt:lpstr>This is what was found on further imaging </vt:lpstr>
    </vt:vector>
  </TitlesOfParts>
  <Company>UPMC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UPMC PowerPoint</dc:title>
  <dc:creator>munnellkw</dc:creator>
  <cp:lastModifiedBy>nguyenl</cp:lastModifiedBy>
  <cp:revision>177</cp:revision>
  <cp:lastPrinted>2010-10-06T15:06:27Z</cp:lastPrinted>
  <dcterms:created xsi:type="dcterms:W3CDTF">2010-10-11T14:46:55Z</dcterms:created>
  <dcterms:modified xsi:type="dcterms:W3CDTF">2013-11-13T20:01:45Z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acility">
    <vt:lpwstr/>
  </property>
  <property fmtid="{D5CDD505-2E9C-101B-9397-08002B2CF9AE}" pid="3" name="Template Type">
    <vt:lpwstr>109;#PowerPoint|53014d65-2a80-4bb9-a8d0-3481f0cda7bc</vt:lpwstr>
  </property>
  <property fmtid="{D5CDD505-2E9C-101B-9397-08002B2CF9AE}" pid="4" name="UPMC Department">
    <vt:lpwstr>25;#Communications and Marketing|0499690b-e96c-4388-8b9d-f935931774b1</vt:lpwstr>
  </property>
  <property fmtid="{D5CDD505-2E9C-101B-9397-08002B2CF9AE}" pid="5" name="ContentTypeId">
    <vt:lpwstr>0x010100C20E1767218EB34A96D96C85997C1F6F0400E467419ABAD0BB498E7A887CBC7853E2</vt:lpwstr>
  </property>
  <property fmtid="{D5CDD505-2E9C-101B-9397-08002B2CF9AE}" pid="6" name="Gateway">
    <vt:lpwstr/>
  </property>
  <property fmtid="{D5CDD505-2E9C-101B-9397-08002B2CF9AE}" pid="7" name="TaxCatchAll">
    <vt:lpwstr>109;#PowerPoint|53014d65-2a80-4bb9-a8d0-3481f0cda7bc;#25;#Communications and Marketing|0499690b-e96c-4388-8b9d-f935931774b1</vt:lpwstr>
  </property>
  <property fmtid="{D5CDD505-2E9C-101B-9397-08002B2CF9AE}" pid="8" name="xd_Signature">
    <vt:lpwstr/>
  </property>
  <property fmtid="{D5CDD505-2E9C-101B-9397-08002B2CF9AE}" pid="9" name="Guide Type">
    <vt:lpwstr/>
  </property>
  <property fmtid="{D5CDD505-2E9C-101B-9397-08002B2CF9AE}" pid="10" name="Guide TypeTaxHTField0">
    <vt:lpwstr/>
  </property>
  <property fmtid="{D5CDD505-2E9C-101B-9397-08002B2CF9AE}" pid="11" name="display_urn:schemas-microsoft-com:office:office#Editor">
    <vt:lpwstr>System Account</vt:lpwstr>
  </property>
  <property fmtid="{D5CDD505-2E9C-101B-9397-08002B2CF9AE}" pid="12" name="Order">
    <vt:lpwstr>2400.00000000000</vt:lpwstr>
  </property>
  <property fmtid="{D5CDD505-2E9C-101B-9397-08002B2CF9AE}" pid="13" name="xd_ProgID">
    <vt:lpwstr/>
  </property>
  <property fmtid="{D5CDD505-2E9C-101B-9397-08002B2CF9AE}" pid="14" name="display_urn:schemas-microsoft-com:office:office#Author">
    <vt:lpwstr>System Account</vt:lpwstr>
  </property>
  <property fmtid="{D5CDD505-2E9C-101B-9397-08002B2CF9AE}" pid="15" name="TemplateUrl">
    <vt:lpwstr/>
  </property>
  <property fmtid="{D5CDD505-2E9C-101B-9397-08002B2CF9AE}" pid="16" name="Manual TypeTaxHTField0">
    <vt:lpwstr/>
  </property>
  <property fmtid="{D5CDD505-2E9C-101B-9397-08002B2CF9AE}" pid="17" name="Manual Type">
    <vt:lpwstr/>
  </property>
  <property fmtid="{D5CDD505-2E9C-101B-9397-08002B2CF9AE}" pid="18" name="Form TypeTaxHTField0">
    <vt:lpwstr/>
  </property>
  <property fmtid="{D5CDD505-2E9C-101B-9397-08002B2CF9AE}" pid="19" name="Form Type">
    <vt:lpwstr/>
  </property>
  <property fmtid="{D5CDD505-2E9C-101B-9397-08002B2CF9AE}" pid="20" name="_SourceUrl">
    <vt:lpwstr/>
  </property>
</Properties>
</file>