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slides/slide38.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Override PartName="/ppt/slideLayouts/slideLayout5.xml" ContentType="application/vnd.openxmlformats-officedocument.presentationml.slideLayout+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852" r:id="rId1"/>
  </p:sldMasterIdLst>
  <p:notesMasterIdLst>
    <p:notesMasterId r:id="rId40"/>
  </p:notesMasterIdLst>
  <p:sldIdLst>
    <p:sldId id="256" r:id="rId2"/>
    <p:sldId id="257" r:id="rId3"/>
    <p:sldId id="258" r:id="rId4"/>
    <p:sldId id="259" r:id="rId5"/>
    <p:sldId id="260" r:id="rId6"/>
    <p:sldId id="261" r:id="rId7"/>
    <p:sldId id="292" r:id="rId8"/>
    <p:sldId id="262" r:id="rId9"/>
    <p:sldId id="264" r:id="rId10"/>
    <p:sldId id="265" r:id="rId11"/>
    <p:sldId id="266" r:id="rId12"/>
    <p:sldId id="267" r:id="rId13"/>
    <p:sldId id="268" r:id="rId14"/>
    <p:sldId id="269" r:id="rId15"/>
    <p:sldId id="271" r:id="rId16"/>
    <p:sldId id="290" r:id="rId17"/>
    <p:sldId id="270" r:id="rId18"/>
    <p:sldId id="263" r:id="rId19"/>
    <p:sldId id="284" r:id="rId20"/>
    <p:sldId id="272" r:id="rId21"/>
    <p:sldId id="277" r:id="rId22"/>
    <p:sldId id="273" r:id="rId23"/>
    <p:sldId id="276" r:id="rId24"/>
    <p:sldId id="274" r:id="rId25"/>
    <p:sldId id="275" r:id="rId26"/>
    <p:sldId id="291" r:id="rId27"/>
    <p:sldId id="285" r:id="rId28"/>
    <p:sldId id="282" r:id="rId29"/>
    <p:sldId id="279" r:id="rId30"/>
    <p:sldId id="281" r:id="rId31"/>
    <p:sldId id="278" r:id="rId32"/>
    <p:sldId id="283" r:id="rId33"/>
    <p:sldId id="280" r:id="rId34"/>
    <p:sldId id="286" r:id="rId35"/>
    <p:sldId id="293" r:id="rId36"/>
    <p:sldId id="294" r:id="rId37"/>
    <p:sldId id="295" r:id="rId38"/>
    <p:sldId id="289"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varScale="1">
        <p:scale>
          <a:sx n="150" d="100"/>
          <a:sy n="150" d="100"/>
        </p:scale>
        <p:origin x="-1152"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249837-D4CB-413F-BBA3-E01F43FA2D70}" type="datetimeFigureOut">
              <a:rPr lang="en-US" smtClean="0"/>
              <a:pPr/>
              <a:t>6/22/16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FDDDA5-FAAE-499F-B430-D85A30E84B02}"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07463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FDDDA5-FAAE-499F-B430-D85A30E84B02}" type="slidenum">
              <a:rPr lang="en-US" smtClean="0"/>
              <a:pPr/>
              <a:t>24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80893878"/>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FDDDA5-FAAE-499F-B430-D85A30E84B02}" type="slidenum">
              <a:rPr lang="en-US" smtClean="0"/>
              <a:pPr/>
              <a:t>26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36878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36EF080B-F762-4F33-A175-0D5FC74C3835}" type="datetimeFigureOut">
              <a:rPr lang="en-US" smtClean="0"/>
              <a:pPr/>
              <a:t>6/22/16</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831EBF45-5B50-4459-A33D-2A5407DD972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6EF080B-F762-4F33-A175-0D5FC74C3835}" type="datetimeFigureOut">
              <a:rPr lang="en-US" smtClean="0"/>
              <a:pPr/>
              <a:t>6/22/16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EBF45-5B50-4459-A33D-2A5407DD972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6EF080B-F762-4F33-A175-0D5FC74C3835}" type="datetimeFigureOut">
              <a:rPr lang="en-US" smtClean="0"/>
              <a:pPr/>
              <a:t>6/22/16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EBF45-5B50-4459-A33D-2A5407DD972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6EF080B-F762-4F33-A175-0D5FC74C3835}" type="datetimeFigureOut">
              <a:rPr lang="en-US" smtClean="0"/>
              <a:pPr/>
              <a:t>6/22/16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EBF45-5B50-4459-A33D-2A5407DD972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6EF080B-F762-4F33-A175-0D5FC74C3835}" type="datetimeFigureOut">
              <a:rPr lang="en-US" smtClean="0"/>
              <a:pPr/>
              <a:t>6/22/16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EBF45-5B50-4459-A33D-2A5407DD972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6EF080B-F762-4F33-A175-0D5FC74C3835}" type="datetimeFigureOut">
              <a:rPr lang="en-US" smtClean="0"/>
              <a:pPr/>
              <a:t>6/22/16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1EBF45-5B50-4459-A33D-2A5407DD972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36EF080B-F762-4F33-A175-0D5FC74C3835}" type="datetimeFigureOut">
              <a:rPr lang="en-US" smtClean="0"/>
              <a:pPr/>
              <a:t>6/22/16</a:t>
            </a:fld>
            <a:endParaRPr lang="en-US"/>
          </a:p>
        </p:txBody>
      </p:sp>
      <p:sp>
        <p:nvSpPr>
          <p:cNvPr id="27" name="Slide Number Placeholder 26"/>
          <p:cNvSpPr>
            <a:spLocks noGrp="1"/>
          </p:cNvSpPr>
          <p:nvPr>
            <p:ph type="sldNum" sz="quarter" idx="11"/>
          </p:nvPr>
        </p:nvSpPr>
        <p:spPr/>
        <p:txBody>
          <a:bodyPr rtlCol="0"/>
          <a:lstStyle/>
          <a:p>
            <a:fld id="{831EBF45-5B50-4459-A33D-2A5407DD972E}"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36EF080B-F762-4F33-A175-0D5FC74C3835}" type="datetimeFigureOut">
              <a:rPr lang="en-US" smtClean="0"/>
              <a:pPr/>
              <a:t>6/22/16</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831EBF45-5B50-4459-A33D-2A5407DD972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EF080B-F762-4F33-A175-0D5FC74C3835}" type="datetimeFigureOut">
              <a:rPr lang="en-US" smtClean="0"/>
              <a:pPr/>
              <a:t>6/22/16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1EBF45-5B50-4459-A33D-2A5407DD972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6EF080B-F762-4F33-A175-0D5FC74C3835}" type="datetimeFigureOut">
              <a:rPr lang="en-US" smtClean="0"/>
              <a:pPr/>
              <a:t>6/22/16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1EBF45-5B50-4459-A33D-2A5407DD972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6EF080B-F762-4F33-A175-0D5FC74C3835}" type="datetimeFigureOut">
              <a:rPr lang="en-US" smtClean="0"/>
              <a:pPr/>
              <a:t>6/22/16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1EBF45-5B50-4459-A33D-2A5407DD972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36EF080B-F762-4F33-A175-0D5FC74C3835}" type="datetimeFigureOut">
              <a:rPr lang="en-US" smtClean="0"/>
              <a:pPr/>
              <a:t>6/22/16</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831EBF45-5B50-4459-A33D-2A5407DD972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image.upmc.edu:8080/NeuroPathology/NonGlialTumors/NonGlialTumors9/ng.271a.svs/view.apml" TargetMode="External"/><Relationship Id="rId3"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hyperlink" Target="http://image.upmc.edu:8080/NeuroPathology/NonGlialTumors/NonGlialTumors9/ng.271b.svs/view.apml" TargetMode="External"/><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image.upmc.edu:8080/NeuroPathology/NonGlialTumors/NonGlialTumors9/ng.271d.svs/view.apml" TargetMode="External"/><Relationship Id="rId3"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hyperlink" Target="http://image.upmc.edu:8080/NeuroPathology/NonGlialTumors/NonGlialTumors9/ng.271c.svs/view.apml" TargetMode="External"/><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hyperlink" Target="http://image.upmc.edu:8080/NeuroPathology/NonGlialTumors/NonGlialTumors9/ng.271e.svs/view.apml" TargetMode="Externa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uptodate.com/contents/chondrosarcoma?source=search_result&amp;search=maffucci+syndrome&amp;selectedTitle=2~3" TargetMode="External"/><Relationship Id="rId4" Type="http://schemas.openxmlformats.org/officeDocument/2006/relationships/hyperlink" Target="http://www.uptodate.com/contents/chordoma-and-chondrosarcoma-of-the-skull-base?source=see_link" TargetMode="External"/><Relationship Id="rId5" Type="http://schemas.openxmlformats.org/officeDocument/2006/relationships/hyperlink" Target="http://rarediseases.org/rare-diseases/maffucci-syndrome/" TargetMode="External"/><Relationship Id="rId1" Type="http://schemas.openxmlformats.org/officeDocument/2006/relationships/slideLayout" Target="../slideLayouts/slideLayout2.xml"/><Relationship Id="rId2" Type="http://schemas.openxmlformats.org/officeDocument/2006/relationships/hyperlink" Target="http://www.uptodate.com/contents/benign-bone-tumors-in-children-and-adolescents-an-overview?source=search_result&amp;search=maffucci+syndrome&amp;selectedTitle=1~3%23H15"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Case Study 113</a:t>
            </a:r>
            <a:br>
              <a:rPr lang="en-US" dirty="0" smtClean="0"/>
            </a:br>
            <a:r>
              <a:rPr lang="en-US" dirty="0" err="1" smtClean="0"/>
              <a:t>Ophthalmoplegia</a:t>
            </a:r>
            <a:r>
              <a:rPr lang="en-US" dirty="0" smtClean="0"/>
              <a:t> </a:t>
            </a:r>
            <a:endParaRPr lang="en-US" dirty="0"/>
          </a:p>
        </p:txBody>
      </p:sp>
      <p:sp>
        <p:nvSpPr>
          <p:cNvPr id="3" name="Subtitle 2"/>
          <p:cNvSpPr>
            <a:spLocks noGrp="1"/>
          </p:cNvSpPr>
          <p:nvPr>
            <p:ph type="subTitle" idx="1"/>
          </p:nvPr>
        </p:nvSpPr>
        <p:spPr/>
        <p:txBody>
          <a:bodyPr>
            <a:normAutofit/>
          </a:bodyPr>
          <a:lstStyle/>
          <a:p>
            <a:r>
              <a:rPr lang="en-US" dirty="0" smtClean="0"/>
              <a:t>Swati </a:t>
            </a:r>
            <a:r>
              <a:rPr lang="en-US" dirty="0" err="1" smtClean="0"/>
              <a:t>Laroia</a:t>
            </a:r>
            <a:r>
              <a:rPr lang="en-US" dirty="0" smtClean="0"/>
              <a:t>, DO</a:t>
            </a:r>
          </a:p>
          <a:p>
            <a:r>
              <a:rPr lang="en-US" dirty="0" smtClean="0"/>
              <a:t>PGY III-Neurology</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75061855"/>
      </p:ext>
    </p:extLst>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Work-UP</a:t>
            </a:r>
            <a:endParaRPr lang="en-US" dirty="0"/>
          </a:p>
        </p:txBody>
      </p:sp>
      <p:sp>
        <p:nvSpPr>
          <p:cNvPr id="3" name="Content Placeholder 2"/>
          <p:cNvSpPr>
            <a:spLocks noGrp="1"/>
          </p:cNvSpPr>
          <p:nvPr>
            <p:ph idx="1"/>
          </p:nvPr>
        </p:nvSpPr>
        <p:spPr/>
        <p:txBody>
          <a:bodyPr>
            <a:normAutofit/>
          </a:bodyPr>
          <a:lstStyle/>
          <a:p>
            <a:r>
              <a:rPr lang="en-US" dirty="0"/>
              <a:t>	-CT and CTA head and neck </a:t>
            </a:r>
            <a:endParaRPr lang="en-US" dirty="0" smtClean="0"/>
          </a:p>
          <a:p>
            <a:r>
              <a:rPr lang="en-US" dirty="0"/>
              <a:t>	</a:t>
            </a:r>
            <a:r>
              <a:rPr lang="en-US" dirty="0" smtClean="0"/>
              <a:t>-MRI </a:t>
            </a:r>
            <a:r>
              <a:rPr lang="en-US" dirty="0"/>
              <a:t>brain with and without contrast</a:t>
            </a:r>
          </a:p>
          <a:p>
            <a:r>
              <a:rPr lang="en-US" dirty="0"/>
              <a:t>	</a:t>
            </a:r>
            <a:r>
              <a:rPr lang="en-US" dirty="0" smtClean="0"/>
              <a:t>-Echo</a:t>
            </a:r>
            <a:r>
              <a:rPr lang="en-US" dirty="0"/>
              <a:t>, Carotid </a:t>
            </a:r>
            <a:r>
              <a:rPr lang="en-US" dirty="0" smtClean="0"/>
              <a:t>U/S, </a:t>
            </a:r>
            <a:r>
              <a:rPr lang="en-US" dirty="0"/>
              <a:t>A1c, and Lipid </a:t>
            </a:r>
            <a:r>
              <a:rPr lang="en-US" dirty="0" smtClean="0"/>
              <a:t>panel</a:t>
            </a:r>
            <a:endParaRPr lang="en-US" dirty="0"/>
          </a:p>
          <a:p>
            <a:r>
              <a:rPr lang="en-US" dirty="0"/>
              <a:t>	-ACE, ANA, RF, TSH, Lyme titer, ESR, CRP, SSA, SSB ordered</a:t>
            </a:r>
          </a:p>
          <a:p>
            <a:r>
              <a:rPr lang="en-US" dirty="0"/>
              <a:t>	</a:t>
            </a:r>
            <a:r>
              <a:rPr lang="en-US" dirty="0" smtClean="0"/>
              <a:t>-Ophthalmology consulted</a:t>
            </a:r>
            <a:endParaRPr lang="en-US" dirty="0"/>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25249611"/>
      </p:ext>
    </p:extLst>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CTA Head: Negative</a:t>
            </a:r>
          </a:p>
          <a:p>
            <a:r>
              <a:rPr lang="en-US" dirty="0" smtClean="0"/>
              <a:t>MRI Brain w/ and w/o contrast: Unable to perform secondary to body habitus</a:t>
            </a:r>
          </a:p>
          <a:p>
            <a:r>
              <a:rPr lang="en-US" dirty="0" smtClean="0"/>
              <a:t>Echo: EF 60%, no shunt or </a:t>
            </a:r>
            <a:r>
              <a:rPr lang="en-US" dirty="0" err="1" smtClean="0"/>
              <a:t>valvular</a:t>
            </a:r>
            <a:r>
              <a:rPr lang="en-US" dirty="0" smtClean="0"/>
              <a:t> pathology noted</a:t>
            </a:r>
          </a:p>
          <a:p>
            <a:r>
              <a:rPr lang="en-US" dirty="0" smtClean="0"/>
              <a:t>Carotid US: Normal</a:t>
            </a:r>
          </a:p>
          <a:p>
            <a:r>
              <a:rPr lang="en-US" dirty="0" smtClean="0">
                <a:solidFill>
                  <a:srgbClr val="FF0000"/>
                </a:solidFill>
              </a:rPr>
              <a:t>A1c: 8.4</a:t>
            </a:r>
          </a:p>
          <a:p>
            <a:r>
              <a:rPr lang="en-US" dirty="0" smtClean="0"/>
              <a:t>LDL: 83</a:t>
            </a:r>
          </a:p>
          <a:p>
            <a:r>
              <a:rPr lang="en-US" dirty="0" smtClean="0"/>
              <a:t>ACE: Negative</a:t>
            </a:r>
          </a:p>
          <a:p>
            <a:r>
              <a:rPr lang="en-US" dirty="0" smtClean="0"/>
              <a:t>ANA: Negative</a:t>
            </a:r>
          </a:p>
          <a:p>
            <a:r>
              <a:rPr lang="en-US" dirty="0" smtClean="0"/>
              <a:t>RF: Negative</a:t>
            </a:r>
          </a:p>
          <a:p>
            <a:r>
              <a:rPr lang="en-US" dirty="0" smtClean="0"/>
              <a:t>TSH: Negative</a:t>
            </a:r>
          </a:p>
          <a:p>
            <a:r>
              <a:rPr lang="en-US" dirty="0" smtClean="0"/>
              <a:t>Lyme Titer: Negative</a:t>
            </a:r>
          </a:p>
          <a:p>
            <a:r>
              <a:rPr lang="en-US" dirty="0" smtClean="0"/>
              <a:t>ESR: Negative</a:t>
            </a:r>
          </a:p>
          <a:p>
            <a:r>
              <a:rPr lang="en-US" dirty="0" smtClean="0"/>
              <a:t>CRP: Negative</a:t>
            </a:r>
          </a:p>
          <a:p>
            <a:r>
              <a:rPr lang="en-US" dirty="0" smtClean="0"/>
              <a:t>SSA: Negative</a:t>
            </a:r>
          </a:p>
          <a:p>
            <a:r>
              <a:rPr lang="en-US" dirty="0" smtClean="0"/>
              <a:t>SSB: Negative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65473236"/>
      </p:ext>
    </p:extLst>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next?</a:t>
            </a:r>
            <a:endParaRPr lang="en-US" dirty="0"/>
          </a:p>
        </p:txBody>
      </p:sp>
      <p:sp>
        <p:nvSpPr>
          <p:cNvPr id="3" name="Content Placeholder 2"/>
          <p:cNvSpPr>
            <a:spLocks noGrp="1"/>
          </p:cNvSpPr>
          <p:nvPr>
            <p:ph idx="1"/>
          </p:nvPr>
        </p:nvSpPr>
        <p:spPr/>
        <p:txBody>
          <a:bodyPr/>
          <a:lstStyle/>
          <a:p>
            <a:r>
              <a:rPr lang="en-US" dirty="0" smtClean="0"/>
              <a:t>Cerebral Angiogram</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29229044"/>
      </p:ext>
    </p:extLst>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Content Placeholder 5" descr="Screen Clipping"/>
          <p:cNvPicPr>
            <a:picLocks noGrp="1" noChangeAspect="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600200" y="838200"/>
            <a:ext cx="5392894" cy="5715608"/>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05730886"/>
      </p:ext>
    </p:extLst>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Discharge</a:t>
            </a:r>
            <a:endParaRPr lang="en-US" dirty="0"/>
          </a:p>
        </p:txBody>
      </p:sp>
      <p:sp>
        <p:nvSpPr>
          <p:cNvPr id="3" name="Content Placeholder 2"/>
          <p:cNvSpPr>
            <a:spLocks noGrp="1"/>
          </p:cNvSpPr>
          <p:nvPr>
            <p:ph idx="1"/>
          </p:nvPr>
        </p:nvSpPr>
        <p:spPr/>
        <p:txBody>
          <a:bodyPr/>
          <a:lstStyle/>
          <a:p>
            <a:r>
              <a:rPr lang="en-US" dirty="0" smtClean="0"/>
              <a:t>With a negative study, patient sent home. Etiology thought to be secondary to poorly controlled DM II.</a:t>
            </a:r>
          </a:p>
          <a:p>
            <a:r>
              <a:rPr lang="en-US" dirty="0" smtClean="0"/>
              <a:t>Follow up at Northshore Neurology. </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37152050"/>
      </p:ext>
    </p:extLst>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Office Visits</a:t>
            </a:r>
            <a:endParaRPr lang="en-US" dirty="0"/>
          </a:p>
        </p:txBody>
      </p:sp>
      <p:sp>
        <p:nvSpPr>
          <p:cNvPr id="3" name="Content Placeholder 2"/>
          <p:cNvSpPr>
            <a:spLocks noGrp="1"/>
          </p:cNvSpPr>
          <p:nvPr>
            <p:ph idx="1"/>
          </p:nvPr>
        </p:nvSpPr>
        <p:spPr/>
        <p:txBody>
          <a:bodyPr>
            <a:normAutofit fontScale="40000" lnSpcReduction="20000"/>
          </a:bodyPr>
          <a:lstStyle/>
          <a:p>
            <a:r>
              <a:rPr lang="en-US" sz="3700" dirty="0" smtClean="0"/>
              <a:t>May 2015</a:t>
            </a:r>
          </a:p>
          <a:p>
            <a:pPr lvl="1"/>
            <a:r>
              <a:rPr lang="en-US" sz="3400" dirty="0"/>
              <a:t>CN: Right Pupil Equal, Round, Reactive to Direct and Indirect Light. Left Pupil Not reactive to Direct or Indirect Light. EOMI Right Eye only. Left Pupil is down and out. Cannot Adduct, </a:t>
            </a:r>
            <a:r>
              <a:rPr lang="en-US" sz="3400" dirty="0" err="1"/>
              <a:t>Upgaze</a:t>
            </a:r>
            <a:r>
              <a:rPr lang="en-US" sz="3400" dirty="0"/>
              <a:t>, Downgaze. Can only move down and out. Facial Expression Intact B/L. Facial Sensation Intact to Gross Touch B/L. Tongue Midline. Optic Discs Intact B/L. </a:t>
            </a:r>
          </a:p>
          <a:p>
            <a:pPr lvl="1"/>
            <a:r>
              <a:rPr lang="fr-FR" sz="3400" dirty="0"/>
              <a:t>MSK: 4/5 UE B/L, 4/5 LE B/L</a:t>
            </a:r>
          </a:p>
          <a:p>
            <a:pPr lvl="1"/>
            <a:r>
              <a:rPr lang="en-US" sz="3400" dirty="0"/>
              <a:t>Cerebellar: intact to finger to nose, finger to finger B/L</a:t>
            </a:r>
          </a:p>
          <a:p>
            <a:pPr lvl="1"/>
            <a:r>
              <a:rPr lang="en-US" sz="3400" dirty="0"/>
              <a:t>Sensory: intact to gross touch B/L</a:t>
            </a:r>
          </a:p>
          <a:p>
            <a:pPr lvl="1"/>
            <a:r>
              <a:rPr lang="fr-FR" sz="3400" dirty="0"/>
              <a:t>Reflexes: 1/4 </a:t>
            </a:r>
            <a:r>
              <a:rPr lang="fr-FR" sz="3400" dirty="0" err="1"/>
              <a:t>ue</a:t>
            </a:r>
            <a:r>
              <a:rPr lang="fr-FR" sz="3400" dirty="0"/>
              <a:t> and le B/L</a:t>
            </a:r>
          </a:p>
          <a:p>
            <a:pPr lvl="1"/>
            <a:r>
              <a:rPr lang="en-US" sz="3400" dirty="0"/>
              <a:t>MS: Alert, Oriented to time, place, </a:t>
            </a:r>
            <a:r>
              <a:rPr lang="en-US" sz="3400" dirty="0" smtClean="0"/>
              <a:t>self</a:t>
            </a:r>
          </a:p>
          <a:p>
            <a:r>
              <a:rPr lang="en-US" sz="3700" dirty="0" smtClean="0"/>
              <a:t>August 2015</a:t>
            </a:r>
          </a:p>
          <a:p>
            <a:pPr lvl="1"/>
            <a:r>
              <a:rPr lang="en-US" sz="3400" dirty="0"/>
              <a:t>CN: Right Pupil &lt; Left Pupil. Left Pupil sluggish to react, Right Pupil reacts more briskly to direct light. Left Eye is midline, Left Ptosis, Left Eye does not </a:t>
            </a:r>
            <a:r>
              <a:rPr lang="en-US" sz="3400" dirty="0" err="1"/>
              <a:t>UPgaze</a:t>
            </a:r>
            <a:r>
              <a:rPr lang="en-US" sz="3400" dirty="0"/>
              <a:t>, Downgaze, Adduct. </a:t>
            </a:r>
            <a:r>
              <a:rPr lang="en-US" sz="3400" b="1" i="1" u="sng" dirty="0" err="1">
                <a:solidFill>
                  <a:srgbClr val="FF0000"/>
                </a:solidFill>
              </a:rPr>
              <a:t>ABduction</a:t>
            </a:r>
            <a:r>
              <a:rPr lang="en-US" sz="3400" dirty="0"/>
              <a:t> is also limited today on exam. Right Eye EOMI fully. Optic Discs Visualized, no Papilledema noted. Optic discs intact. Facial Sensation intact to Gross Touch. Facial Expression Intact B/L. Tongue and Uvula Midline </a:t>
            </a:r>
          </a:p>
          <a:p>
            <a:pPr lvl="1"/>
            <a:r>
              <a:rPr lang="en-US" sz="3400" dirty="0"/>
              <a:t>MSK: 5/5 UE and LE B/L </a:t>
            </a:r>
          </a:p>
          <a:p>
            <a:pPr lvl="1"/>
            <a:r>
              <a:rPr lang="fr-FR" sz="3400" dirty="0"/>
              <a:t>Reflexes: 1/4 LE B/L, 1/4 UE B/L </a:t>
            </a:r>
          </a:p>
          <a:p>
            <a:pPr lvl="1"/>
            <a:r>
              <a:rPr lang="en-US" sz="3400" dirty="0"/>
              <a:t>Sensory: UE and LE intact to gross touch </a:t>
            </a:r>
          </a:p>
          <a:p>
            <a:pPr lvl="1"/>
            <a:r>
              <a:rPr lang="en-US" sz="3400" dirty="0"/>
              <a:t>Cerebellar: Intact to heel to shin, finger to nose</a:t>
            </a:r>
          </a:p>
          <a:p>
            <a:pPr lvl="1"/>
            <a:r>
              <a:rPr lang="en-US" sz="3400" dirty="0" smtClean="0">
                <a:solidFill>
                  <a:srgbClr val="FF0000"/>
                </a:solidFill>
              </a:rPr>
              <a:t>MRI Ordered: ABNORMAL</a:t>
            </a:r>
          </a:p>
          <a:p>
            <a:pPr marL="457200" lvl="1" indent="0">
              <a:buNone/>
            </a:pPr>
            <a:endParaRPr lang="en-US" dirty="0" smtClean="0"/>
          </a:p>
          <a:p>
            <a:pPr lvl="1"/>
            <a:endParaRPr lang="en-US" dirty="0" smtClean="0"/>
          </a:p>
          <a:p>
            <a:pPr lvl="1"/>
            <a:endParaRPr lang="en-US" sz="14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85679667"/>
      </p:ext>
    </p:extLst>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Office Visits</a:t>
            </a:r>
            <a:endParaRPr lang="en-US" dirty="0"/>
          </a:p>
        </p:txBody>
      </p:sp>
      <p:sp>
        <p:nvSpPr>
          <p:cNvPr id="3" name="Content Placeholder 2"/>
          <p:cNvSpPr>
            <a:spLocks noGrp="1"/>
          </p:cNvSpPr>
          <p:nvPr>
            <p:ph idx="1"/>
          </p:nvPr>
        </p:nvSpPr>
        <p:spPr/>
        <p:txBody>
          <a:bodyPr/>
          <a:lstStyle/>
          <a:p>
            <a:pPr lvl="0">
              <a:buClr>
                <a:srgbClr val="A04DA3"/>
              </a:buClr>
            </a:pPr>
            <a:r>
              <a:rPr lang="en-US" sz="1600" dirty="0">
                <a:solidFill>
                  <a:prstClr val="black"/>
                </a:solidFill>
              </a:rPr>
              <a:t>September/October 2015</a:t>
            </a:r>
          </a:p>
          <a:p>
            <a:pPr lvl="1">
              <a:buClr>
                <a:srgbClr val="438086"/>
              </a:buClr>
            </a:pPr>
            <a:r>
              <a:rPr lang="en-US" sz="1400" dirty="0">
                <a:solidFill>
                  <a:srgbClr val="438086"/>
                </a:solidFill>
              </a:rPr>
              <a:t>CN:  Left Pupil &gt; Right Pupil. </a:t>
            </a:r>
            <a:r>
              <a:rPr lang="en-US" sz="1400" b="1" dirty="0">
                <a:solidFill>
                  <a:srgbClr val="FF0000"/>
                </a:solidFill>
              </a:rPr>
              <a:t>Left pupil is unreactive to light</a:t>
            </a:r>
            <a:r>
              <a:rPr lang="en-US" sz="1400" dirty="0">
                <a:solidFill>
                  <a:srgbClr val="438086"/>
                </a:solidFill>
              </a:rPr>
              <a:t>. Optic Discs intact</a:t>
            </a:r>
            <a:r>
              <a:rPr lang="en-US" sz="1400" b="1" dirty="0">
                <a:solidFill>
                  <a:srgbClr val="FF0000"/>
                </a:solidFill>
              </a:rPr>
              <a:t>. Left EOM limited to adduction, abduction, </a:t>
            </a:r>
            <a:r>
              <a:rPr lang="en-US" sz="1400" b="1" dirty="0" err="1">
                <a:solidFill>
                  <a:srgbClr val="FF0000"/>
                </a:solidFill>
              </a:rPr>
              <a:t>upgaze</a:t>
            </a:r>
            <a:r>
              <a:rPr lang="en-US" sz="1400" b="1" dirty="0">
                <a:solidFill>
                  <a:srgbClr val="FF0000"/>
                </a:solidFill>
              </a:rPr>
              <a:t> and downgaze</a:t>
            </a:r>
            <a:r>
              <a:rPr lang="en-US" sz="1400" dirty="0">
                <a:solidFill>
                  <a:srgbClr val="438086"/>
                </a:solidFill>
              </a:rPr>
              <a:t>. </a:t>
            </a:r>
            <a:r>
              <a:rPr lang="en-US" sz="1400" dirty="0" err="1">
                <a:solidFill>
                  <a:srgbClr val="438086"/>
                </a:solidFill>
              </a:rPr>
              <a:t>Intorsion</a:t>
            </a:r>
            <a:r>
              <a:rPr lang="en-US" sz="1400" dirty="0">
                <a:solidFill>
                  <a:srgbClr val="438086"/>
                </a:solidFill>
              </a:rPr>
              <a:t> intact. Right EOMI. Tongue and Uvula </a:t>
            </a:r>
            <a:r>
              <a:rPr lang="en-US" sz="1400" dirty="0" smtClean="0">
                <a:solidFill>
                  <a:srgbClr val="438086"/>
                </a:solidFill>
              </a:rPr>
              <a:t>midline</a:t>
            </a:r>
            <a:r>
              <a:rPr lang="en-US" sz="1400" dirty="0">
                <a:solidFill>
                  <a:srgbClr val="FF0000"/>
                </a:solidFill>
              </a:rPr>
              <a:t>. </a:t>
            </a:r>
            <a:r>
              <a:rPr lang="en-US" sz="1400" b="1" dirty="0">
                <a:solidFill>
                  <a:srgbClr val="FF0000"/>
                </a:solidFill>
              </a:rPr>
              <a:t>Decreased Sensation V1-V3 Left side only</a:t>
            </a:r>
            <a:r>
              <a:rPr lang="en-US" sz="1400" dirty="0">
                <a:solidFill>
                  <a:srgbClr val="FF0000"/>
                </a:solidFill>
              </a:rPr>
              <a:t>.</a:t>
            </a:r>
            <a:r>
              <a:rPr lang="en-US" sz="1400" dirty="0">
                <a:solidFill>
                  <a:srgbClr val="438086"/>
                </a:solidFill>
              </a:rPr>
              <a:t> Shoulder  Shrug 5/5 B/L. Facial Expression Symmetrical</a:t>
            </a:r>
          </a:p>
          <a:p>
            <a:pPr lvl="1">
              <a:buClr>
                <a:srgbClr val="438086"/>
              </a:buClr>
            </a:pPr>
            <a:r>
              <a:rPr lang="en-US" sz="1400" dirty="0">
                <a:solidFill>
                  <a:srgbClr val="438086"/>
                </a:solidFill>
              </a:rPr>
              <a:t>Follow up with MRI results</a:t>
            </a:r>
          </a:p>
          <a:p>
            <a:pPr lvl="1">
              <a:buClr>
                <a:srgbClr val="438086"/>
              </a:buClr>
            </a:pPr>
            <a:r>
              <a:rPr lang="en-US" sz="1400" dirty="0">
                <a:solidFill>
                  <a:srgbClr val="438086"/>
                </a:solidFill>
              </a:rPr>
              <a:t>Saw Neurosurgery in Erie, PA</a:t>
            </a:r>
          </a:p>
          <a:p>
            <a:pPr lvl="2">
              <a:buClr>
                <a:srgbClr val="53548A"/>
              </a:buClr>
            </a:pPr>
            <a:r>
              <a:rPr lang="en-US" sz="1400" dirty="0">
                <a:solidFill>
                  <a:srgbClr val="FF0000"/>
                </a:solidFill>
              </a:rPr>
              <a:t>Ordered repeat CTA Head: ABNORMAL</a:t>
            </a:r>
          </a:p>
          <a:p>
            <a:pPr lvl="1">
              <a:buClr>
                <a:srgbClr val="438086"/>
              </a:buClr>
            </a:pPr>
            <a:r>
              <a:rPr lang="en-US" sz="1400" dirty="0">
                <a:solidFill>
                  <a:srgbClr val="438086"/>
                </a:solidFill>
              </a:rPr>
              <a:t>Referred STAT to UPMC </a:t>
            </a:r>
            <a:r>
              <a:rPr lang="en-US" sz="1400" dirty="0" err="1">
                <a:solidFill>
                  <a:srgbClr val="438086"/>
                </a:solidFill>
              </a:rPr>
              <a:t>Presby</a:t>
            </a:r>
            <a:endParaRPr lang="en-US" sz="1400" dirty="0">
              <a:solidFill>
                <a:srgbClr val="438086"/>
              </a:solidFill>
            </a:endParaRP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79786906"/>
      </p:ext>
    </p:extLst>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Screen Clippi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752600" y="573424"/>
            <a:ext cx="5486400" cy="6055976"/>
          </a:xfrm>
          <a:prstGeom prst="rect">
            <a:avLst/>
          </a:prstGeom>
        </p:spPr>
      </p:pic>
      <p:sp>
        <p:nvSpPr>
          <p:cNvPr id="2" name="Left Arrow 1"/>
          <p:cNvSpPr/>
          <p:nvPr/>
        </p:nvSpPr>
        <p:spPr>
          <a:xfrm>
            <a:off x="5209309" y="2832100"/>
            <a:ext cx="990600" cy="3810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49303225"/>
      </p:ext>
    </p:extLst>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CT - \\Remote"/>
          <p:cNvPicPr>
            <a:picLocks noGrp="1" noChangeAspect="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113423" y="2249488"/>
            <a:ext cx="4917153" cy="4324350"/>
          </a:xfrm>
        </p:spPr>
      </p:pic>
      <p:pic>
        <p:nvPicPr>
          <p:cNvPr id="5" name="Picture 4" descr="Screen Clippi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4074"/>
          <a:stretch>
            <a:fillRect/>
          </a:stretch>
        </p:blipFill>
        <p:spPr>
          <a:xfrm>
            <a:off x="1417327" y="381000"/>
            <a:ext cx="6460788" cy="6354062"/>
          </a:xfrm>
          <a:prstGeom prst="rect">
            <a:avLst/>
          </a:prstGeom>
        </p:spPr>
      </p:pic>
      <p:sp>
        <p:nvSpPr>
          <p:cNvPr id="3" name="Left Arrow 2"/>
          <p:cNvSpPr/>
          <p:nvPr/>
        </p:nvSpPr>
        <p:spPr>
          <a:xfrm>
            <a:off x="5029200" y="2781300"/>
            <a:ext cx="6096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7515843"/>
      </p:ext>
    </p:extLst>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600200" y="454675"/>
            <a:ext cx="5320257" cy="640332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5" name="Oval 4"/>
          <p:cNvSpPr/>
          <p:nvPr/>
        </p:nvSpPr>
        <p:spPr>
          <a:xfrm>
            <a:off x="1828800" y="2133600"/>
            <a:ext cx="13716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60138126"/>
      </p:ext>
    </p:extLst>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HPI</a:t>
            </a:r>
            <a:endParaRPr lang="en-US" dirty="0"/>
          </a:p>
        </p:txBody>
      </p:sp>
      <p:sp>
        <p:nvSpPr>
          <p:cNvPr id="3" name="Content Placeholder 2"/>
          <p:cNvSpPr>
            <a:spLocks noGrp="1"/>
          </p:cNvSpPr>
          <p:nvPr>
            <p:ph idx="1"/>
          </p:nvPr>
        </p:nvSpPr>
        <p:spPr/>
        <p:txBody>
          <a:bodyPr/>
          <a:lstStyle/>
          <a:p>
            <a:r>
              <a:rPr lang="en-US" dirty="0" smtClean="0"/>
              <a:t>A 59 </a:t>
            </a:r>
            <a:r>
              <a:rPr lang="en-US" dirty="0" err="1" smtClean="0"/>
              <a:t>yr</a:t>
            </a:r>
            <a:r>
              <a:rPr lang="en-US" dirty="0" smtClean="0"/>
              <a:t> old AA F presented in March 2015 to the ED with left sided headaches, blurry vision and double vision of the left eye that began when she woke up one morning three weeks prior. </a:t>
            </a:r>
          </a:p>
          <a:p>
            <a:r>
              <a:rPr lang="en-US" dirty="0" smtClean="0"/>
              <a:t>She visited her optometrist who recommended she visit the ER.</a:t>
            </a:r>
          </a:p>
          <a:p>
            <a:pPr marL="0" indent="0">
              <a:buNone/>
            </a:pP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23689930"/>
      </p:ext>
    </p:extLst>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Cavernous Sinus</a:t>
            </a:r>
            <a:endParaRPr lang="en-US" dirty="0"/>
          </a:p>
        </p:txBody>
      </p:sp>
      <p:pic>
        <p:nvPicPr>
          <p:cNvPr id="6" name="Content Placeholder 5" descr="Screen Clipping"/>
          <p:cNvPicPr>
            <a:picLocks noGrp="1" noChangeAspect="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93923" y="2249488"/>
            <a:ext cx="4556153" cy="4324350"/>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4757009"/>
      </p:ext>
    </p:extLst>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a:t>
            </a:r>
            <a:endParaRPr lang="en-US" dirty="0"/>
          </a:p>
        </p:txBody>
      </p:sp>
      <p:sp>
        <p:nvSpPr>
          <p:cNvPr id="3" name="Content Placeholder 2"/>
          <p:cNvSpPr>
            <a:spLocks noGrp="1"/>
          </p:cNvSpPr>
          <p:nvPr>
            <p:ph idx="1"/>
          </p:nvPr>
        </p:nvSpPr>
        <p:spPr/>
        <p:txBody>
          <a:bodyPr>
            <a:normAutofit/>
          </a:bodyPr>
          <a:lstStyle/>
          <a:p>
            <a:r>
              <a:rPr lang="en-US" dirty="0" smtClean="0"/>
              <a:t>The patient underwent a endoscopic </a:t>
            </a:r>
            <a:r>
              <a:rPr lang="en-US" dirty="0" err="1" smtClean="0"/>
              <a:t>endonasal</a:t>
            </a:r>
            <a:r>
              <a:rPr lang="en-US" dirty="0" smtClean="0"/>
              <a:t> tumor resection</a:t>
            </a:r>
          </a:p>
          <a:p>
            <a:r>
              <a:rPr lang="en-US" dirty="0" smtClean="0"/>
              <a:t>Per Operative Report: Removed the Tumor from the Internal Carotid Artery, Inferior, Cavernous Sinus Compartment and Medial Wall of the Cavernous Sinus.</a:t>
            </a:r>
          </a:p>
          <a:p>
            <a:r>
              <a:rPr lang="en-US" dirty="0" smtClean="0"/>
              <a:t>Post OP Diagnosis: </a:t>
            </a:r>
            <a:r>
              <a:rPr lang="en-US" dirty="0" err="1" smtClean="0"/>
              <a:t>Petroclival</a:t>
            </a:r>
            <a:r>
              <a:rPr lang="en-US" dirty="0" smtClean="0"/>
              <a:t> Chondrosarcoma with Cavernous Sinus Invasion</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71205371"/>
      </p:ext>
    </p:extLst>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 OP CT Scans</a:t>
            </a:r>
            <a:endParaRPr lang="en-US" dirty="0"/>
          </a:p>
        </p:txBody>
      </p:sp>
      <p:pic>
        <p:nvPicPr>
          <p:cNvPr id="6" name="Content Placeholder 5" descr="Screen Clipping"/>
          <p:cNvPicPr>
            <a:picLocks noGrp="1" noChangeAspect="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1120"/>
          <a:stretch>
            <a:fillRect/>
          </a:stretch>
        </p:blipFill>
        <p:spPr>
          <a:xfrm>
            <a:off x="533400" y="2133600"/>
            <a:ext cx="3474569" cy="4410075"/>
          </a:xfrm>
        </p:spPr>
      </p:pic>
      <p:pic>
        <p:nvPicPr>
          <p:cNvPr id="7" name="Picture 6" descr="Screen Clippi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7529"/>
          <a:stretch>
            <a:fillRect/>
          </a:stretch>
        </p:blipFill>
        <p:spPr>
          <a:xfrm>
            <a:off x="4800600" y="2057400"/>
            <a:ext cx="3713166" cy="4495800"/>
          </a:xfrm>
          <a:prstGeom prst="rect">
            <a:avLst/>
          </a:prstGeom>
        </p:spPr>
      </p:pic>
      <p:sp>
        <p:nvSpPr>
          <p:cNvPr id="3" name="Left Arrow 2"/>
          <p:cNvSpPr/>
          <p:nvPr/>
        </p:nvSpPr>
        <p:spPr>
          <a:xfrm>
            <a:off x="2329279" y="4128367"/>
            <a:ext cx="533400" cy="22398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Left Arrow 3"/>
          <p:cNvSpPr/>
          <p:nvPr/>
        </p:nvSpPr>
        <p:spPr>
          <a:xfrm>
            <a:off x="6738014" y="4081318"/>
            <a:ext cx="381000" cy="22398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53967104"/>
      </p:ext>
    </p:extLst>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Smear</a:t>
            </a:r>
            <a:endParaRPr lang="en-US" dirty="0"/>
          </a:p>
        </p:txBody>
      </p:sp>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676400" y="2057400"/>
            <a:ext cx="5408936" cy="4324350"/>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24783851"/>
      </p:ext>
    </p:extLst>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54614" y="609600"/>
            <a:ext cx="8229600" cy="1066800"/>
          </a:xfrm>
        </p:spPr>
        <p:txBody>
          <a:bodyPr/>
          <a:lstStyle/>
          <a:p>
            <a:r>
              <a:rPr lang="en-US" dirty="0" smtClean="0">
                <a:hlinkClick r:id="rId3"/>
              </a:rPr>
              <a:t>Paraffin</a:t>
            </a:r>
            <a:r>
              <a:rPr lang="en-US" dirty="0" smtClean="0"/>
              <a:t> </a:t>
            </a:r>
            <a:endParaRPr lang="en-US" dirty="0"/>
          </a:p>
        </p:txBody>
      </p:sp>
      <p:pic>
        <p:nvPicPr>
          <p:cNvPr id="4" name="Picture 3" descr="Screen Clippin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3400" y="1447800"/>
            <a:ext cx="7872028" cy="4715894"/>
          </a:xfrm>
          <a:prstGeom prst="rect">
            <a:avLst/>
          </a:prstGeom>
        </p:spPr>
      </p:pic>
      <p:sp>
        <p:nvSpPr>
          <p:cNvPr id="5" name="Right Arrow 4"/>
          <p:cNvSpPr/>
          <p:nvPr/>
        </p:nvSpPr>
        <p:spPr>
          <a:xfrm>
            <a:off x="2057400" y="5257800"/>
            <a:ext cx="609600" cy="3048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5"/>
          <p:cNvSpPr/>
          <p:nvPr/>
        </p:nvSpPr>
        <p:spPr>
          <a:xfrm>
            <a:off x="7756572" y="3048000"/>
            <a:ext cx="648855" cy="3048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99655" y="6198330"/>
            <a:ext cx="3581400" cy="523220"/>
          </a:xfrm>
          <a:prstGeom prst="rect">
            <a:avLst/>
          </a:prstGeom>
          <a:noFill/>
        </p:spPr>
        <p:txBody>
          <a:bodyPr wrap="square" rtlCol="0">
            <a:spAutoFit/>
          </a:bodyPr>
          <a:lstStyle/>
          <a:p>
            <a:r>
              <a:rPr lang="en-US" sz="1400" dirty="0" smtClean="0"/>
              <a:t>Left Arrow: Large Chondrocytes</a:t>
            </a:r>
          </a:p>
          <a:p>
            <a:r>
              <a:rPr lang="en-US" sz="1400" dirty="0" smtClean="0"/>
              <a:t>Right Arrow: </a:t>
            </a:r>
            <a:r>
              <a:rPr lang="en-US" sz="1400" dirty="0" err="1" smtClean="0"/>
              <a:t>Binucleated</a:t>
            </a:r>
            <a:r>
              <a:rPr lang="en-US" sz="1400" dirty="0" smtClean="0"/>
              <a:t> Cell</a:t>
            </a:r>
            <a:endParaRPr lang="en-US" sz="14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53765570"/>
      </p:ext>
    </p:extLst>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hlinkClick r:id="rId2"/>
              </a:rPr>
              <a:t>Brachyury</a:t>
            </a:r>
            <a:r>
              <a:rPr lang="en-US" dirty="0" smtClean="0"/>
              <a:t> (-)</a:t>
            </a:r>
            <a:endParaRPr lang="en-US"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85799" y="2057400"/>
            <a:ext cx="7162801" cy="4382088"/>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39987596"/>
      </p:ext>
    </p:extLst>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229600" cy="1066800"/>
          </a:xfrm>
        </p:spPr>
        <p:txBody>
          <a:bodyPr/>
          <a:lstStyle/>
          <a:p>
            <a:r>
              <a:rPr lang="en-US" dirty="0" smtClean="0">
                <a:hlinkClick r:id="rId3"/>
              </a:rPr>
              <a:t>S-100</a:t>
            </a:r>
            <a:r>
              <a:rPr lang="en-US" dirty="0" smtClean="0"/>
              <a:t> (+)</a:t>
            </a:r>
            <a:endParaRPr lang="en-US" dirty="0"/>
          </a:p>
        </p:txBody>
      </p:sp>
      <p:pic>
        <p:nvPicPr>
          <p:cNvPr id="6" name="Content Placeholder 5" descr="Screen Clipping"/>
          <p:cNvPicPr>
            <a:picLocks noGrp="1" noChangeAspect="1"/>
          </p:cNvPicPr>
          <p:nvPr>
            <p:ph idx="1"/>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3299" y="2133600"/>
            <a:ext cx="4356301" cy="4073188"/>
          </a:xfrm>
        </p:spPr>
      </p:pic>
      <p:sp>
        <p:nvSpPr>
          <p:cNvPr id="5" name="Right Arrow 4"/>
          <p:cNvSpPr/>
          <p:nvPr/>
        </p:nvSpPr>
        <p:spPr>
          <a:xfrm>
            <a:off x="1564064" y="4178067"/>
            <a:ext cx="762000" cy="241533"/>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Screen Clipping"/>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554239" y="2176292"/>
            <a:ext cx="4485581" cy="4038600"/>
          </a:xfrm>
          <a:prstGeom prst="rect">
            <a:avLst/>
          </a:prstGeom>
        </p:spPr>
      </p:pic>
      <p:sp>
        <p:nvSpPr>
          <p:cNvPr id="8" name="Right Arrow 7"/>
          <p:cNvSpPr/>
          <p:nvPr/>
        </p:nvSpPr>
        <p:spPr>
          <a:xfrm>
            <a:off x="5715000" y="4876800"/>
            <a:ext cx="762000" cy="2286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81000" y="6455569"/>
            <a:ext cx="1380418" cy="369332"/>
          </a:xfrm>
          <a:prstGeom prst="rect">
            <a:avLst/>
          </a:prstGeom>
          <a:noFill/>
        </p:spPr>
        <p:txBody>
          <a:bodyPr wrap="none" rtlCol="0">
            <a:spAutoFit/>
          </a:bodyPr>
          <a:lstStyle/>
          <a:p>
            <a:r>
              <a:rPr lang="en-US" dirty="0" smtClean="0">
                <a:hlinkClick r:id="rId6"/>
              </a:rPr>
              <a:t>Cytokeratin</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79135046"/>
      </p:ext>
    </p:extLst>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Gross Pathology</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371600" y="2362200"/>
            <a:ext cx="6578600" cy="42799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63600678"/>
      </p:ext>
    </p:extLst>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Chordoma vs Chondrosarcoma</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There are no pathognomonic imaging findings that distinguish chordoma from chondrosarcoma</a:t>
            </a:r>
          </a:p>
          <a:p>
            <a:r>
              <a:rPr lang="en-US" dirty="0" smtClean="0"/>
              <a:t>Chordomas are rare, slow growing, locally aggressive neoplasms of bone that arise from embryonic remnants of the notochord</a:t>
            </a:r>
          </a:p>
          <a:p>
            <a:r>
              <a:rPr lang="en-US" dirty="0" smtClean="0"/>
              <a:t>On gross examination, chordomas are gelatinous, pink or gray masses with solid and cystic areas</a:t>
            </a:r>
          </a:p>
          <a:p>
            <a:r>
              <a:rPr lang="en-US" dirty="0" smtClean="0"/>
              <a:t>Chordoma’s are composed of lobules that contain epithelioid cells arranged in cords or clusters and separated by fibrous strands in mucinous matrix</a:t>
            </a:r>
          </a:p>
          <a:p>
            <a:r>
              <a:rPr lang="en-US" dirty="0" smtClean="0"/>
              <a:t>Chordoma:</a:t>
            </a:r>
          </a:p>
          <a:p>
            <a:pPr lvl="1"/>
            <a:r>
              <a:rPr lang="en-US" dirty="0" smtClean="0"/>
              <a:t>Abundant vacuolated, soap bubble-like cytoplasm</a:t>
            </a:r>
          </a:p>
          <a:p>
            <a:pPr lvl="1"/>
            <a:r>
              <a:rPr lang="en-US" dirty="0" smtClean="0"/>
              <a:t>(+) Cytokeratin</a:t>
            </a:r>
          </a:p>
          <a:p>
            <a:pPr lvl="1"/>
            <a:r>
              <a:rPr lang="en-US" dirty="0" smtClean="0"/>
              <a:t>(+) S100</a:t>
            </a:r>
          </a:p>
          <a:p>
            <a:pPr lvl="1"/>
            <a:r>
              <a:rPr lang="en-US" dirty="0" smtClean="0"/>
              <a:t>(+) </a:t>
            </a:r>
            <a:r>
              <a:rPr lang="en-US" dirty="0" err="1" smtClean="0"/>
              <a:t>Brachyury</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8004450"/>
      </p:ext>
    </p:extLst>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Chondrosarcoma</a:t>
            </a:r>
            <a:endParaRPr lang="en-US" dirty="0"/>
          </a:p>
        </p:txBody>
      </p:sp>
      <p:sp>
        <p:nvSpPr>
          <p:cNvPr id="3" name="Content Placeholder 2"/>
          <p:cNvSpPr>
            <a:spLocks noGrp="1"/>
          </p:cNvSpPr>
          <p:nvPr>
            <p:ph idx="1"/>
          </p:nvPr>
        </p:nvSpPr>
        <p:spPr/>
        <p:txBody>
          <a:bodyPr>
            <a:normAutofit lnSpcReduction="10000"/>
          </a:bodyPr>
          <a:lstStyle/>
          <a:p>
            <a:r>
              <a:rPr lang="en-US" dirty="0" smtClean="0"/>
              <a:t>Malignant tumor that produces cartilaginous material</a:t>
            </a:r>
          </a:p>
          <a:p>
            <a:r>
              <a:rPr lang="en-US" dirty="0" smtClean="0"/>
              <a:t>3</a:t>
            </a:r>
            <a:r>
              <a:rPr lang="en-US" baseline="30000" dirty="0" smtClean="0"/>
              <a:t>rd</a:t>
            </a:r>
            <a:r>
              <a:rPr lang="en-US" dirty="0" smtClean="0"/>
              <a:t> most common primary malignancy of bone</a:t>
            </a:r>
          </a:p>
          <a:p>
            <a:r>
              <a:rPr lang="en-US" dirty="0"/>
              <a:t>The most commonly involved skeletal sites are the proximal femur, bones of the pelvis (particularly the ilium), and proximal </a:t>
            </a:r>
            <a:r>
              <a:rPr lang="en-US" dirty="0" err="1"/>
              <a:t>humerus</a:t>
            </a:r>
            <a:r>
              <a:rPr lang="en-US" dirty="0"/>
              <a:t> </a:t>
            </a:r>
            <a:r>
              <a:rPr lang="en-US" dirty="0" smtClean="0"/>
              <a:t>followed </a:t>
            </a:r>
            <a:r>
              <a:rPr lang="en-US" dirty="0"/>
              <a:t>by distal femur, ribs, tibia, and metacarpal and </a:t>
            </a:r>
            <a:r>
              <a:rPr lang="en-US" dirty="0">
                <a:solidFill>
                  <a:srgbClr val="FF0000"/>
                </a:solidFill>
              </a:rPr>
              <a:t>metatarsal bones </a:t>
            </a:r>
            <a:endParaRPr lang="en-US" dirty="0" smtClean="0">
              <a:solidFill>
                <a:srgbClr val="FF0000"/>
              </a:solidFill>
            </a:endParaRPr>
          </a:p>
          <a:p>
            <a:r>
              <a:rPr lang="en-US" dirty="0" smtClean="0"/>
              <a:t>Other </a:t>
            </a:r>
            <a:r>
              <a:rPr lang="en-US" dirty="0"/>
              <a:t>less frequently involved sites include the spine, the </a:t>
            </a:r>
            <a:r>
              <a:rPr lang="en-US" dirty="0">
                <a:solidFill>
                  <a:srgbClr val="FF0000"/>
                </a:solidFill>
              </a:rPr>
              <a:t>skull base</a:t>
            </a:r>
            <a:r>
              <a:rPr lang="en-US" dirty="0"/>
              <a:t>, and the craniofacial bones.</a:t>
            </a:r>
            <a:endParaRPr lang="en-US" dirty="0" smtClean="0"/>
          </a:p>
          <a:p>
            <a:endParaRPr lang="en-US" dirty="0" smtClean="0"/>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4552591"/>
      </p:ext>
    </p:extLst>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HPI</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Review of Symptoms: </a:t>
            </a:r>
          </a:p>
          <a:p>
            <a:pPr marL="457200" lvl="1" indent="0">
              <a:buNone/>
            </a:pPr>
            <a:r>
              <a:rPr lang="en-US" dirty="0" smtClean="0"/>
              <a:t>(-)Numbness</a:t>
            </a:r>
          </a:p>
          <a:p>
            <a:pPr marL="457200" lvl="1" indent="0">
              <a:buNone/>
            </a:pPr>
            <a:r>
              <a:rPr lang="en-US" dirty="0" smtClean="0"/>
              <a:t>(-)Focal Weakness</a:t>
            </a:r>
          </a:p>
          <a:p>
            <a:pPr marL="457200" lvl="1" indent="0">
              <a:buNone/>
            </a:pPr>
            <a:r>
              <a:rPr lang="en-US" dirty="0" smtClean="0"/>
              <a:t>(-) Ataxia</a:t>
            </a:r>
          </a:p>
          <a:p>
            <a:pPr marL="457200" lvl="1" indent="0">
              <a:buNone/>
            </a:pPr>
            <a:r>
              <a:rPr lang="en-US" dirty="0" smtClean="0"/>
              <a:t>(-) Speech Changes</a:t>
            </a:r>
          </a:p>
          <a:p>
            <a:pPr marL="457200" lvl="1" indent="0">
              <a:buNone/>
            </a:pPr>
            <a:r>
              <a:rPr lang="en-US" dirty="0" smtClean="0"/>
              <a:t>(-) CP</a:t>
            </a:r>
          </a:p>
          <a:p>
            <a:pPr marL="457200" lvl="1" indent="0">
              <a:buNone/>
            </a:pPr>
            <a:r>
              <a:rPr lang="en-US" dirty="0" smtClean="0"/>
              <a:t>(-) Vertigo</a:t>
            </a:r>
          </a:p>
          <a:p>
            <a:pPr marL="457200" lvl="1" indent="0">
              <a:buNone/>
            </a:pPr>
            <a:r>
              <a:rPr lang="en-US" dirty="0" smtClean="0"/>
              <a:t>(-) </a:t>
            </a:r>
            <a:r>
              <a:rPr lang="en-US" dirty="0" err="1" smtClean="0"/>
              <a:t>Parasthesias</a:t>
            </a:r>
            <a:endParaRPr lang="en-US" dirty="0" smtClean="0"/>
          </a:p>
          <a:p>
            <a:pPr marL="457200" lvl="1" indent="0">
              <a:buNone/>
            </a:pPr>
            <a:r>
              <a:rPr lang="en-US" dirty="0" smtClean="0">
                <a:solidFill>
                  <a:srgbClr val="FF0000"/>
                </a:solidFill>
              </a:rPr>
              <a:t>(+) Headache</a:t>
            </a:r>
          </a:p>
          <a:p>
            <a:pPr marL="457200" lvl="1" indent="0">
              <a:buNone/>
            </a:pPr>
            <a:r>
              <a:rPr lang="en-US" dirty="0" smtClean="0">
                <a:solidFill>
                  <a:srgbClr val="FF0000"/>
                </a:solidFill>
              </a:rPr>
              <a:t>(+) Double Vision OS</a:t>
            </a:r>
          </a:p>
          <a:p>
            <a:pPr marL="457200" lvl="1" indent="0">
              <a:buNone/>
            </a:pPr>
            <a:r>
              <a:rPr lang="en-US" dirty="0" smtClean="0"/>
              <a:t>(-) Double Vision OD</a:t>
            </a:r>
          </a:p>
          <a:p>
            <a:pPr marL="457200" lvl="1" indent="0">
              <a:buNone/>
            </a:pPr>
            <a:r>
              <a:rPr lang="en-US" dirty="0" smtClean="0">
                <a:solidFill>
                  <a:srgbClr val="FF0000"/>
                </a:solidFill>
              </a:rPr>
              <a:t>(+) Blurry Vision OS</a:t>
            </a:r>
          </a:p>
          <a:p>
            <a:pPr marL="457200" lvl="1" indent="0">
              <a:buNone/>
            </a:pPr>
            <a:r>
              <a:rPr lang="en-US" dirty="0" smtClean="0"/>
              <a:t>(-) Blurry Vision OD</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11711333"/>
      </p:ext>
    </p:extLst>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Chondrosarcoma: Skull Base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Most patients with skull based tumors complain of </a:t>
            </a:r>
            <a:r>
              <a:rPr lang="en-US" dirty="0" smtClean="0">
                <a:solidFill>
                  <a:srgbClr val="FF0000"/>
                </a:solidFill>
              </a:rPr>
              <a:t>headache</a:t>
            </a:r>
            <a:r>
              <a:rPr lang="en-US" dirty="0" smtClean="0"/>
              <a:t> and intermittent diplopia</a:t>
            </a:r>
          </a:p>
          <a:p>
            <a:r>
              <a:rPr lang="en-US" dirty="0" smtClean="0"/>
              <a:t>Invasion of the cavernous sinus can produce </a:t>
            </a:r>
            <a:r>
              <a:rPr lang="en-US" dirty="0" smtClean="0">
                <a:solidFill>
                  <a:srgbClr val="FF0000"/>
                </a:solidFill>
              </a:rPr>
              <a:t>diplopia </a:t>
            </a:r>
            <a:r>
              <a:rPr lang="en-US" dirty="0" smtClean="0"/>
              <a:t>and </a:t>
            </a:r>
            <a:r>
              <a:rPr lang="en-US" dirty="0" smtClean="0">
                <a:solidFill>
                  <a:srgbClr val="FF0000"/>
                </a:solidFill>
              </a:rPr>
              <a:t>facial numbness</a:t>
            </a:r>
          </a:p>
          <a:p>
            <a:r>
              <a:rPr lang="en-US" dirty="0" smtClean="0"/>
              <a:t>Chordomas tend to originate from the </a:t>
            </a:r>
            <a:r>
              <a:rPr lang="en-US" dirty="0" err="1" smtClean="0"/>
              <a:t>clivus</a:t>
            </a:r>
            <a:r>
              <a:rPr lang="en-US" dirty="0" smtClean="0"/>
              <a:t> while chondrosarcomas from the </a:t>
            </a:r>
            <a:r>
              <a:rPr lang="en-US" dirty="0" err="1" smtClean="0">
                <a:solidFill>
                  <a:srgbClr val="FF0000"/>
                </a:solidFill>
              </a:rPr>
              <a:t>petroclival</a:t>
            </a:r>
            <a:r>
              <a:rPr lang="en-US" dirty="0" smtClean="0">
                <a:solidFill>
                  <a:srgbClr val="FF0000"/>
                </a:solidFill>
              </a:rPr>
              <a:t> fissure</a:t>
            </a:r>
          </a:p>
          <a:p>
            <a:r>
              <a:rPr lang="en-US" dirty="0" smtClean="0"/>
              <a:t>Will often seen calcifications associated with chondrosarcomas</a:t>
            </a:r>
          </a:p>
          <a:p>
            <a:r>
              <a:rPr lang="en-US" dirty="0" smtClean="0">
                <a:solidFill>
                  <a:srgbClr val="FF0000"/>
                </a:solidFill>
              </a:rPr>
              <a:t>Ring forming calcifications seen on CT scans </a:t>
            </a:r>
            <a:r>
              <a:rPr lang="en-US" dirty="0" smtClean="0"/>
              <a:t>can be correlated with the histological pattern of calcification</a:t>
            </a:r>
          </a:p>
          <a:p>
            <a:pPr marL="0" indent="0">
              <a:buNone/>
            </a:pPr>
            <a:endParaRPr lang="en-US"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77396700"/>
      </p:ext>
    </p:extLst>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Chondrosarcoma</a:t>
            </a:r>
            <a:endParaRPr lang="en-US" dirty="0"/>
          </a:p>
        </p:txBody>
      </p:sp>
      <p:sp>
        <p:nvSpPr>
          <p:cNvPr id="3" name="Content Placeholder 2"/>
          <p:cNvSpPr>
            <a:spLocks noGrp="1"/>
          </p:cNvSpPr>
          <p:nvPr>
            <p:ph idx="1"/>
          </p:nvPr>
        </p:nvSpPr>
        <p:spPr/>
        <p:txBody>
          <a:bodyPr/>
          <a:lstStyle/>
          <a:p>
            <a:r>
              <a:rPr lang="en-US" dirty="0" smtClean="0"/>
              <a:t>Biphasic pattern of spindle shaped cells</a:t>
            </a:r>
          </a:p>
          <a:p>
            <a:r>
              <a:rPr lang="en-US" dirty="0" smtClean="0"/>
              <a:t>Well-differentiated cartilage</a:t>
            </a:r>
          </a:p>
          <a:p>
            <a:r>
              <a:rPr lang="en-US" dirty="0" smtClean="0">
                <a:solidFill>
                  <a:schemeClr val="accent2"/>
                </a:solidFill>
              </a:rPr>
              <a:t>(+) S-100</a:t>
            </a:r>
          </a:p>
          <a:p>
            <a:r>
              <a:rPr lang="en-US" dirty="0" smtClean="0">
                <a:solidFill>
                  <a:schemeClr val="accent2"/>
                </a:solidFill>
              </a:rPr>
              <a:t>(-) </a:t>
            </a:r>
            <a:r>
              <a:rPr lang="en-US" dirty="0" err="1" smtClean="0">
                <a:solidFill>
                  <a:schemeClr val="accent2"/>
                </a:solidFill>
              </a:rPr>
              <a:t>Brachyury</a:t>
            </a:r>
            <a:endParaRPr lang="en-US" dirty="0" smtClean="0">
              <a:solidFill>
                <a:schemeClr val="accent2"/>
              </a:solidFill>
            </a:endParaRPr>
          </a:p>
          <a:p>
            <a:r>
              <a:rPr lang="en-US" dirty="0" smtClean="0">
                <a:solidFill>
                  <a:schemeClr val="accent2"/>
                </a:solidFill>
              </a:rPr>
              <a:t>(-) Keratin</a:t>
            </a:r>
          </a:p>
          <a:p>
            <a:pPr marL="0" indent="0">
              <a:buNone/>
            </a:pP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0948175"/>
      </p:ext>
    </p:extLst>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Chondrosarcoma</a:t>
            </a:r>
            <a:endParaRPr lang="en-US" dirty="0"/>
          </a:p>
        </p:txBody>
      </p:sp>
      <p:sp>
        <p:nvSpPr>
          <p:cNvPr id="3" name="Content Placeholder 2"/>
          <p:cNvSpPr>
            <a:spLocks noGrp="1"/>
          </p:cNvSpPr>
          <p:nvPr>
            <p:ph idx="1"/>
          </p:nvPr>
        </p:nvSpPr>
        <p:spPr/>
        <p:txBody>
          <a:bodyPr/>
          <a:lstStyle/>
          <a:p>
            <a:r>
              <a:rPr lang="en-US" dirty="0" smtClean="0"/>
              <a:t>Smooth, lobulated, hard tumors</a:t>
            </a:r>
          </a:p>
          <a:p>
            <a:r>
              <a:rPr lang="en-US" dirty="0" smtClean="0"/>
              <a:t>Will show </a:t>
            </a:r>
            <a:r>
              <a:rPr lang="en-US" dirty="0" err="1" smtClean="0"/>
              <a:t>binucleated</a:t>
            </a:r>
            <a:r>
              <a:rPr lang="en-US" dirty="0"/>
              <a:t> </a:t>
            </a:r>
            <a:r>
              <a:rPr lang="en-US" dirty="0" smtClean="0"/>
              <a:t>pattern, not seen in chordomas</a:t>
            </a:r>
          </a:p>
          <a:p>
            <a:r>
              <a:rPr lang="en-US" dirty="0" smtClean="0"/>
              <a:t>Most common are ACT/CS1 or grade 2</a:t>
            </a: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0042184"/>
      </p:ext>
    </p:extLst>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09600" y="762000"/>
            <a:ext cx="8174721" cy="55626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61675531"/>
      </p:ext>
    </p:extLst>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Maffucci</a:t>
            </a:r>
            <a:r>
              <a:rPr lang="en-US" dirty="0" smtClean="0"/>
              <a:t> Syndrome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Caused by a mutation in the gene(s) </a:t>
            </a:r>
            <a:r>
              <a:rPr lang="en-US" dirty="0" err="1" smtClean="0"/>
              <a:t>Isocitrate</a:t>
            </a:r>
            <a:r>
              <a:rPr lang="en-US" dirty="0" smtClean="0"/>
              <a:t> Dehydrogenase 1 (IDH1)/ (IDH2)</a:t>
            </a:r>
          </a:p>
          <a:p>
            <a:r>
              <a:rPr lang="en-US" dirty="0" smtClean="0"/>
              <a:t>First sign usually appears in childhood, with growth of a </a:t>
            </a:r>
            <a:r>
              <a:rPr lang="en-US" dirty="0" err="1" smtClean="0"/>
              <a:t>enchondroma</a:t>
            </a:r>
            <a:endParaRPr lang="en-US" dirty="0" smtClean="0"/>
          </a:p>
          <a:p>
            <a:r>
              <a:rPr lang="en-US" dirty="0" err="1" smtClean="0"/>
              <a:t>Enchondromas</a:t>
            </a:r>
            <a:r>
              <a:rPr lang="en-US" dirty="0" smtClean="0"/>
              <a:t> </a:t>
            </a:r>
            <a:r>
              <a:rPr lang="en-US" dirty="0"/>
              <a:t>distort and weaken the affected bones, thus presentation with a pathologic fracture is </a:t>
            </a:r>
            <a:r>
              <a:rPr lang="en-US" dirty="0" smtClean="0"/>
              <a:t>common</a:t>
            </a:r>
          </a:p>
          <a:p>
            <a:r>
              <a:rPr lang="en-US" dirty="0" smtClean="0"/>
              <a:t>The more </a:t>
            </a:r>
            <a:r>
              <a:rPr lang="en-US" dirty="0" err="1" smtClean="0"/>
              <a:t>enchondromas</a:t>
            </a:r>
            <a:r>
              <a:rPr lang="en-US" dirty="0" smtClean="0"/>
              <a:t>, the higher the risk of developing </a:t>
            </a:r>
            <a:r>
              <a:rPr lang="en-US" dirty="0" smtClean="0">
                <a:solidFill>
                  <a:srgbClr val="FF0000"/>
                </a:solidFill>
              </a:rPr>
              <a:t>chondrosarcoma</a:t>
            </a:r>
          </a:p>
          <a:p>
            <a:pPr lvl="1"/>
            <a:r>
              <a:rPr lang="en-US" dirty="0" err="1" smtClean="0">
                <a:solidFill>
                  <a:schemeClr val="tx1"/>
                </a:solidFill>
              </a:rPr>
              <a:t>Enchondromas</a:t>
            </a:r>
            <a:r>
              <a:rPr lang="en-US" dirty="0" smtClean="0">
                <a:solidFill>
                  <a:schemeClr val="tx1"/>
                </a:solidFill>
              </a:rPr>
              <a:t> can transform into chondrosarcomas (15%)</a:t>
            </a: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27546416"/>
      </p:ext>
    </p:extLst>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Maffucci</a:t>
            </a:r>
            <a:r>
              <a:rPr lang="en-US" dirty="0" smtClean="0"/>
              <a:t> Syndrome</a:t>
            </a:r>
            <a:endParaRPr lang="en-US" dirty="0"/>
          </a:p>
        </p:txBody>
      </p:sp>
      <p:sp>
        <p:nvSpPr>
          <p:cNvPr id="3" name="Content Placeholder 2"/>
          <p:cNvSpPr>
            <a:spLocks noGrp="1"/>
          </p:cNvSpPr>
          <p:nvPr>
            <p:ph idx="1"/>
          </p:nvPr>
        </p:nvSpPr>
        <p:spPr/>
        <p:txBody>
          <a:bodyPr>
            <a:normAutofit/>
          </a:bodyPr>
          <a:lstStyle/>
          <a:p>
            <a:r>
              <a:rPr lang="en-US" dirty="0" smtClean="0"/>
              <a:t>IDH1/2 mutations also cause gliomas</a:t>
            </a:r>
          </a:p>
          <a:p>
            <a:r>
              <a:rPr lang="en-US" dirty="0" err="1" smtClean="0"/>
              <a:t>Maffucci</a:t>
            </a:r>
            <a:r>
              <a:rPr lang="en-US" dirty="0" smtClean="0"/>
              <a:t> patients are at an increased risk of developing glial tumors due to the IDH1/2 mutation</a:t>
            </a:r>
          </a:p>
          <a:p>
            <a:r>
              <a:rPr lang="en-US" dirty="0" smtClean="0"/>
              <a:t>IDH1/2 mutations in gliomas result in specific amino acid changes that causes the enzyme to change</a:t>
            </a:r>
          </a:p>
          <a:p>
            <a:endParaRPr lang="en-US" dirty="0" smtClean="0"/>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58712519"/>
      </p:ext>
    </p:extLst>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Maffucci</a:t>
            </a:r>
            <a:r>
              <a:rPr lang="en-US" dirty="0" smtClean="0"/>
              <a:t> Syndrome</a:t>
            </a:r>
            <a:endParaRPr lang="en-US" dirty="0"/>
          </a:p>
        </p:txBody>
      </p:sp>
      <p:sp>
        <p:nvSpPr>
          <p:cNvPr id="3" name="Content Placeholder 2"/>
          <p:cNvSpPr>
            <a:spLocks noGrp="1"/>
          </p:cNvSpPr>
          <p:nvPr>
            <p:ph idx="1"/>
          </p:nvPr>
        </p:nvSpPr>
        <p:spPr/>
        <p:txBody>
          <a:bodyPr/>
          <a:lstStyle/>
          <a:p>
            <a:r>
              <a:rPr lang="en-US" dirty="0"/>
              <a:t>The mutant enzyme loses the ability to convert </a:t>
            </a:r>
            <a:r>
              <a:rPr lang="en-US" dirty="0" err="1"/>
              <a:t>isocitrate</a:t>
            </a:r>
            <a:r>
              <a:rPr lang="en-US" dirty="0"/>
              <a:t> to </a:t>
            </a:r>
            <a:r>
              <a:rPr lang="el-GR" dirty="0"/>
              <a:t>α</a:t>
            </a:r>
            <a:r>
              <a:rPr lang="en-US" dirty="0"/>
              <a:t>-ketoglutarate</a:t>
            </a:r>
          </a:p>
          <a:p>
            <a:r>
              <a:rPr lang="en-US" dirty="0"/>
              <a:t>The mutant enzyme then gains a new function that leads to accumulation of </a:t>
            </a:r>
            <a:r>
              <a:rPr lang="el-GR" dirty="0"/>
              <a:t>δ</a:t>
            </a:r>
            <a:r>
              <a:rPr lang="en-US" dirty="0"/>
              <a:t>-2-hydroxyglutarate</a:t>
            </a:r>
          </a:p>
          <a:p>
            <a:r>
              <a:rPr lang="en-US" dirty="0"/>
              <a:t>Increased levels of </a:t>
            </a:r>
            <a:r>
              <a:rPr lang="el-GR" dirty="0"/>
              <a:t>δ</a:t>
            </a:r>
            <a:r>
              <a:rPr lang="en-US" dirty="0"/>
              <a:t>-2-hydroxyglutarate correlate with </a:t>
            </a:r>
            <a:r>
              <a:rPr lang="en-US" dirty="0" err="1"/>
              <a:t>tumourigenesis</a:t>
            </a:r>
            <a:r>
              <a:rPr lang="en-US" dirty="0"/>
              <a:t> </a:t>
            </a:r>
          </a:p>
          <a:p>
            <a:pPr marL="109728" indent="0">
              <a:buNone/>
            </a:pP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16226695"/>
      </p:ext>
    </p:extLst>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Maffucci</a:t>
            </a:r>
            <a:r>
              <a:rPr lang="en-US" dirty="0" smtClean="0"/>
              <a:t> Syndrome</a:t>
            </a:r>
            <a:endParaRPr lang="en-US" dirty="0"/>
          </a:p>
        </p:txBody>
      </p:sp>
      <p:sp>
        <p:nvSpPr>
          <p:cNvPr id="3" name="Content Placeholder 2"/>
          <p:cNvSpPr>
            <a:spLocks noGrp="1"/>
          </p:cNvSpPr>
          <p:nvPr>
            <p:ph idx="1"/>
          </p:nvPr>
        </p:nvSpPr>
        <p:spPr/>
        <p:txBody>
          <a:bodyPr/>
          <a:lstStyle/>
          <a:p>
            <a:r>
              <a:rPr lang="en-US" dirty="0" smtClean="0"/>
              <a:t>Intracranial chondrosarcomas are rare, with only 15 cases of skull base chondrosarcomas reported in association with </a:t>
            </a:r>
            <a:r>
              <a:rPr lang="en-US" dirty="0" err="1" smtClean="0"/>
              <a:t>Maffucci</a:t>
            </a:r>
            <a:r>
              <a:rPr lang="en-US" dirty="0" smtClean="0"/>
              <a:t> syndrome</a:t>
            </a:r>
          </a:p>
          <a:p>
            <a:r>
              <a:rPr lang="en-US" dirty="0" smtClean="0"/>
              <a:t>The mean age of patients at the time of being diagnosed with an intracranial malignancy in </a:t>
            </a:r>
            <a:r>
              <a:rPr lang="en-US" dirty="0" err="1" smtClean="0"/>
              <a:t>Maffucci</a:t>
            </a:r>
            <a:r>
              <a:rPr lang="en-US" dirty="0" smtClean="0"/>
              <a:t> syndrome is 36</a:t>
            </a: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76393852"/>
      </p:ext>
    </p:extLst>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55000" lnSpcReduction="20000"/>
          </a:bodyPr>
          <a:lstStyle/>
          <a:p>
            <a:r>
              <a:rPr lang="en-US" dirty="0" err="1" smtClean="0"/>
              <a:t>Amary</a:t>
            </a:r>
            <a:r>
              <a:rPr lang="en-US" dirty="0" smtClean="0"/>
              <a:t>, Fernanda M. “IDH1 and IDH2 mutations are frequent events in central chondrosarcoma and central and periosteal </a:t>
            </a:r>
            <a:r>
              <a:rPr lang="en-US" dirty="0" err="1" smtClean="0"/>
              <a:t>chondromas</a:t>
            </a:r>
            <a:r>
              <a:rPr lang="en-US" dirty="0" smtClean="0"/>
              <a:t> but not in other mesenchymal tumors.” Journal of Pathology 224 (2011): 334-343. Web. 13 June. 2016.</a:t>
            </a:r>
          </a:p>
          <a:p>
            <a:r>
              <a:rPr lang="en-US" dirty="0" err="1"/>
              <a:t>Burrowes</a:t>
            </a:r>
            <a:r>
              <a:rPr lang="en-US" dirty="0"/>
              <a:t>, David. “</a:t>
            </a:r>
            <a:r>
              <a:rPr lang="en-US" dirty="0" err="1"/>
              <a:t>Maffucci</a:t>
            </a:r>
            <a:r>
              <a:rPr lang="en-US" dirty="0"/>
              <a:t> Syndrome and Intracranial </a:t>
            </a:r>
            <a:r>
              <a:rPr lang="en-US" dirty="0" err="1"/>
              <a:t>Chondrosarcomas:A</a:t>
            </a:r>
            <a:r>
              <a:rPr lang="en-US" dirty="0"/>
              <a:t> Case Report Featuring Spontaneous Resolution of Sixth Nerve Palsy.” Journal of Neuro-Ophthalmology 2015 35:41-44. </a:t>
            </a:r>
            <a:endParaRPr lang="en-US" dirty="0" smtClean="0"/>
          </a:p>
          <a:p>
            <a:r>
              <a:rPr lang="en-US" dirty="0" smtClean="0"/>
              <a:t>Ranger, Adrianna. “Do Intracranial Neoplasms Differ In </a:t>
            </a:r>
            <a:r>
              <a:rPr lang="en-US" dirty="0" err="1" smtClean="0"/>
              <a:t>Ollier</a:t>
            </a:r>
            <a:r>
              <a:rPr lang="en-US" dirty="0" smtClean="0"/>
              <a:t> </a:t>
            </a:r>
            <a:r>
              <a:rPr lang="en-US" dirty="0" err="1" smtClean="0"/>
              <a:t>Diseae</a:t>
            </a:r>
            <a:r>
              <a:rPr lang="en-US" dirty="0" smtClean="0"/>
              <a:t> and </a:t>
            </a:r>
            <a:r>
              <a:rPr lang="en-US" dirty="0" err="1" smtClean="0"/>
              <a:t>Maffucci</a:t>
            </a:r>
            <a:r>
              <a:rPr lang="en-US" dirty="0" smtClean="0"/>
              <a:t> Syndrome?” Neurosurgery-Online. 2009. 65: 1106-1115.</a:t>
            </a:r>
            <a:endParaRPr lang="en-US" dirty="0"/>
          </a:p>
          <a:p>
            <a:r>
              <a:rPr lang="en-US" dirty="0" err="1" smtClean="0"/>
              <a:t>Stenbichler</a:t>
            </a:r>
            <a:r>
              <a:rPr lang="en-US" dirty="0" smtClean="0"/>
              <a:t> et al.: “Chondrosarcoma of the nasal cavity in a patient with </a:t>
            </a:r>
            <a:r>
              <a:rPr lang="en-US" dirty="0" err="1" smtClean="0"/>
              <a:t>Maffucci</a:t>
            </a:r>
            <a:r>
              <a:rPr lang="en-US" dirty="0" smtClean="0"/>
              <a:t> Syndrome: Case Report and Review of the Literature.” World Journal of Surgical Oncology 2014 12:387.</a:t>
            </a:r>
          </a:p>
          <a:p>
            <a:r>
              <a:rPr lang="en-US" dirty="0">
                <a:hlinkClick r:id="rId2"/>
              </a:rPr>
              <a:t>http://www.uptodate.com/contents/benign-bone-tumors-in-children-and-adolescents-an-overview?source=search_result&amp;search=maffucci+syndrome&amp;selectedTitle=1%7E3#H15</a:t>
            </a:r>
            <a:endParaRPr lang="en-US" dirty="0"/>
          </a:p>
          <a:p>
            <a:r>
              <a:rPr lang="en-US" dirty="0">
                <a:hlinkClick r:id="rId3"/>
              </a:rPr>
              <a:t>http://www.uptodate.com/contents/chondrosarcoma?source=search_result&amp;search=maffucci+syndrome&amp;selectedTitle=2%7E3</a:t>
            </a:r>
            <a:endParaRPr lang="en-US" dirty="0"/>
          </a:p>
          <a:p>
            <a:r>
              <a:rPr lang="en-US" dirty="0">
                <a:hlinkClick r:id="rId4"/>
              </a:rPr>
              <a:t>http://www.uptodate.com/contents/chordoma-and-chondrosarcoma-of-the-skull-base?source=see_link</a:t>
            </a:r>
            <a:endParaRPr lang="en-US" dirty="0"/>
          </a:p>
          <a:p>
            <a:r>
              <a:rPr lang="en-US" dirty="0">
                <a:hlinkClick r:id="rId5"/>
              </a:rPr>
              <a:t>http://rarediseases.org/rare-diseases/maffucci-syndrome/</a:t>
            </a:r>
            <a:endParaRPr lang="en-US" dirty="0"/>
          </a:p>
          <a:p>
            <a:pPr marL="109728" indent="0">
              <a:buNone/>
            </a:pPr>
            <a:endParaRPr lang="en-US"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29099624"/>
      </p:ext>
    </p:extLst>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HPI</a:t>
            </a:r>
            <a:endParaRPr lang="en-US" dirty="0"/>
          </a:p>
        </p:txBody>
      </p:sp>
      <p:sp>
        <p:nvSpPr>
          <p:cNvPr id="3" name="Content Placeholder 2"/>
          <p:cNvSpPr>
            <a:spLocks noGrp="1"/>
          </p:cNvSpPr>
          <p:nvPr>
            <p:ph idx="1"/>
          </p:nvPr>
        </p:nvSpPr>
        <p:spPr/>
        <p:txBody>
          <a:bodyPr/>
          <a:lstStyle/>
          <a:p>
            <a:r>
              <a:rPr lang="en-US" dirty="0" err="1" smtClean="0"/>
              <a:t>PMHx</a:t>
            </a:r>
            <a:r>
              <a:rPr lang="en-US" dirty="0" smtClean="0"/>
              <a:t>: HTN, HPL, DM type II with Peripheral Neuropathy, Morbid Obesity, </a:t>
            </a:r>
            <a:r>
              <a:rPr lang="en-US" dirty="0" err="1" smtClean="0"/>
              <a:t>Maffucci</a:t>
            </a:r>
            <a:r>
              <a:rPr lang="en-US" dirty="0" smtClean="0"/>
              <a:t> Syndrome, CKD Stage III, OSA, COPD</a:t>
            </a:r>
          </a:p>
          <a:p>
            <a:r>
              <a:rPr lang="en-US" dirty="0" err="1" smtClean="0"/>
              <a:t>PSurgHx</a:t>
            </a:r>
            <a:r>
              <a:rPr lang="en-US" dirty="0" smtClean="0"/>
              <a:t>: TAH with B/L SBO, Multiple </a:t>
            </a:r>
            <a:r>
              <a:rPr lang="en-US" dirty="0" smtClean="0">
                <a:solidFill>
                  <a:srgbClr val="FF0000"/>
                </a:solidFill>
              </a:rPr>
              <a:t>Foot Surgeries to remove</a:t>
            </a:r>
            <a:r>
              <a:rPr lang="en-US" dirty="0" smtClean="0"/>
              <a:t> </a:t>
            </a:r>
            <a:r>
              <a:rPr lang="en-US" dirty="0" err="1" smtClean="0">
                <a:solidFill>
                  <a:srgbClr val="FF0000"/>
                </a:solidFill>
              </a:rPr>
              <a:t>Maffucci</a:t>
            </a:r>
            <a:r>
              <a:rPr lang="en-US" dirty="0" smtClean="0">
                <a:solidFill>
                  <a:srgbClr val="FF0000"/>
                </a:solidFill>
              </a:rPr>
              <a:t> Lesions</a:t>
            </a:r>
            <a:r>
              <a:rPr lang="en-US" dirty="0" smtClean="0"/>
              <a:t>, Skin Graft RLE</a:t>
            </a:r>
          </a:p>
          <a:p>
            <a:r>
              <a:rPr lang="en-US" dirty="0" err="1" smtClean="0"/>
              <a:t>FamilyHx</a:t>
            </a:r>
            <a:r>
              <a:rPr lang="en-US" dirty="0" smtClean="0"/>
              <a:t>: Bone Cancer (Maternal), MI (Paternal)</a:t>
            </a:r>
          </a:p>
          <a:p>
            <a:endParaRPr lang="en-US"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33038883"/>
      </p:ext>
    </p:extLst>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Physical Exam</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General: morbidly obese female</a:t>
            </a:r>
          </a:p>
          <a:p>
            <a:r>
              <a:rPr lang="en-US" dirty="0" smtClean="0"/>
              <a:t>Cardiac: RRR</a:t>
            </a:r>
          </a:p>
          <a:p>
            <a:r>
              <a:rPr lang="en-US" dirty="0" smtClean="0"/>
              <a:t>Lungs: CTA B/L</a:t>
            </a:r>
          </a:p>
          <a:p>
            <a:r>
              <a:rPr lang="en-US" dirty="0" smtClean="0"/>
              <a:t>GI: Soft, </a:t>
            </a:r>
            <a:r>
              <a:rPr lang="en-US" dirty="0" err="1" smtClean="0"/>
              <a:t>Nontender</a:t>
            </a:r>
            <a:r>
              <a:rPr lang="en-US" dirty="0" smtClean="0"/>
              <a:t>, Non Distended</a:t>
            </a:r>
          </a:p>
          <a:p>
            <a:r>
              <a:rPr lang="en-US" dirty="0" err="1" smtClean="0"/>
              <a:t>Integ</a:t>
            </a:r>
            <a:r>
              <a:rPr lang="en-US" dirty="0" smtClean="0"/>
              <a:t>: Soft, Dry Intact</a:t>
            </a:r>
          </a:p>
          <a:p>
            <a:r>
              <a:rPr lang="en-US" dirty="0" smtClean="0"/>
              <a:t>Neurological:</a:t>
            </a:r>
          </a:p>
          <a:p>
            <a:pPr lvl="1"/>
            <a:r>
              <a:rPr lang="en-US" dirty="0" smtClean="0"/>
              <a:t>Cranial Nerves: </a:t>
            </a:r>
            <a:r>
              <a:rPr lang="en-US" dirty="0" smtClean="0">
                <a:solidFill>
                  <a:srgbClr val="FF0000"/>
                </a:solidFill>
              </a:rPr>
              <a:t>+Ptosis of OS, PERRLA OD, Pupil unreactive to direct and consensual response OS,</a:t>
            </a:r>
            <a:r>
              <a:rPr lang="en-US" dirty="0" smtClean="0"/>
              <a:t> EOMI OD, </a:t>
            </a:r>
            <a:r>
              <a:rPr lang="en-US" dirty="0" smtClean="0">
                <a:solidFill>
                  <a:srgbClr val="FF0000"/>
                </a:solidFill>
              </a:rPr>
              <a:t>EOMI limited OS with inability to adduct or elevate, On neutral gaze OS is abducted, depressed, </a:t>
            </a:r>
            <a:r>
              <a:rPr lang="en-US" dirty="0" err="1" smtClean="0">
                <a:solidFill>
                  <a:srgbClr val="FF0000"/>
                </a:solidFill>
              </a:rPr>
              <a:t>intorted</a:t>
            </a:r>
            <a:r>
              <a:rPr lang="en-US" dirty="0" smtClean="0"/>
              <a:t>, Facial Expression Symmetrical B/L, Facial Sensation to Pinprick B/L Intact, Tongue Midline, Uvula Midline, Shoulder Shrug 5/5</a:t>
            </a:r>
          </a:p>
          <a:p>
            <a:pPr lvl="1"/>
            <a:r>
              <a:rPr lang="en-US" dirty="0" smtClean="0"/>
              <a:t>MSK: 5/5 UE and -5/5 LE B/L</a:t>
            </a:r>
          </a:p>
          <a:p>
            <a:pPr lvl="1"/>
            <a:r>
              <a:rPr lang="en-US" dirty="0" smtClean="0"/>
              <a:t>Reflexes: 2/4 UE and LE B/L, </a:t>
            </a:r>
            <a:r>
              <a:rPr lang="en-US" dirty="0" err="1" smtClean="0"/>
              <a:t>Downgoing</a:t>
            </a:r>
            <a:r>
              <a:rPr lang="en-US" dirty="0" smtClean="0"/>
              <a:t> Toes B/L</a:t>
            </a:r>
          </a:p>
          <a:p>
            <a:pPr lvl="1"/>
            <a:r>
              <a:rPr lang="en-US" dirty="0" smtClean="0"/>
              <a:t>Cerebellar: FNF Intact B/L, Heel to Shin Intact B/L</a:t>
            </a:r>
          </a:p>
          <a:p>
            <a:pPr lvl="1"/>
            <a:r>
              <a:rPr lang="en-US" dirty="0" smtClean="0"/>
              <a:t>Sensory: Intact to Pinprick UE and Le B/L</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70909895"/>
      </p:ext>
    </p:extLst>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CN is affected?</a:t>
            </a:r>
            <a:endParaRPr lang="en-US" dirty="0"/>
          </a:p>
        </p:txBody>
      </p:sp>
      <p:sp>
        <p:nvSpPr>
          <p:cNvPr id="4" name="Action Button: Help 3">
            <a:hlinkClick r:id="" action="ppaction://noaction" highlightClick="1"/>
          </p:cNvPr>
          <p:cNvSpPr/>
          <p:nvPr/>
        </p:nvSpPr>
        <p:spPr>
          <a:xfrm>
            <a:off x="2971800" y="2286000"/>
            <a:ext cx="2979882" cy="3733800"/>
          </a:xfrm>
          <a:prstGeom prst="actionButtonHelp">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53461146"/>
      </p:ext>
    </p:extLst>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CN is affected?</a:t>
            </a:r>
            <a:endParaRPr lang="en-US" dirty="0"/>
          </a:p>
        </p:txBody>
      </p:sp>
      <p:sp>
        <p:nvSpPr>
          <p:cNvPr id="3" name="Content Placeholder 2"/>
          <p:cNvSpPr>
            <a:spLocks noGrp="1"/>
          </p:cNvSpPr>
          <p:nvPr>
            <p:ph idx="1"/>
          </p:nvPr>
        </p:nvSpPr>
        <p:spPr/>
        <p:txBody>
          <a:bodyPr/>
          <a:lstStyle/>
          <a:p>
            <a:r>
              <a:rPr lang="en-US" dirty="0" smtClean="0"/>
              <a:t>CN III</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87206877"/>
      </p:ext>
    </p:extLst>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Differential Diagnosis?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Ischemic CVA</a:t>
            </a:r>
          </a:p>
          <a:p>
            <a:r>
              <a:rPr lang="en-US" dirty="0" smtClean="0"/>
              <a:t>SAH</a:t>
            </a:r>
          </a:p>
          <a:p>
            <a:r>
              <a:rPr lang="en-US" dirty="0" smtClean="0"/>
              <a:t>Aneurysm of PCOM</a:t>
            </a:r>
          </a:p>
          <a:p>
            <a:r>
              <a:rPr lang="en-US" dirty="0" smtClean="0"/>
              <a:t>Aneurysm of ICA</a:t>
            </a:r>
          </a:p>
          <a:p>
            <a:r>
              <a:rPr lang="en-US" dirty="0" smtClean="0"/>
              <a:t>Trauma</a:t>
            </a:r>
          </a:p>
          <a:p>
            <a:r>
              <a:rPr lang="en-US" dirty="0" smtClean="0"/>
              <a:t>Mass</a:t>
            </a:r>
          </a:p>
          <a:p>
            <a:r>
              <a:rPr lang="en-US" dirty="0" smtClean="0"/>
              <a:t>Diabetic </a:t>
            </a:r>
            <a:r>
              <a:rPr lang="en-US" dirty="0" err="1" smtClean="0"/>
              <a:t>Mononeuropathy</a:t>
            </a:r>
            <a:endParaRPr lang="en-US" dirty="0" smtClean="0"/>
          </a:p>
          <a:p>
            <a:r>
              <a:rPr lang="en-US" dirty="0" smtClean="0"/>
              <a:t>Lyme</a:t>
            </a:r>
          </a:p>
          <a:p>
            <a:r>
              <a:rPr lang="en-US" dirty="0" err="1" smtClean="0"/>
              <a:t>Sjogrens</a:t>
            </a:r>
            <a:endParaRPr lang="en-US" dirty="0" smtClean="0"/>
          </a:p>
          <a:p>
            <a:r>
              <a:rPr lang="en-US" dirty="0" smtClean="0"/>
              <a:t>Sarcoid</a:t>
            </a:r>
          </a:p>
          <a:p>
            <a:r>
              <a:rPr lang="en-US" dirty="0" smtClean="0"/>
              <a:t>Migraine</a:t>
            </a:r>
          </a:p>
          <a:p>
            <a:r>
              <a:rPr lang="en-US" dirty="0" smtClean="0"/>
              <a:t>Myasthenia Gravis</a:t>
            </a: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93020547"/>
      </p:ext>
    </p:extLst>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752600" y="518790"/>
            <a:ext cx="4380035" cy="630919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654271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833</TotalTime>
  <Words>1727</Words>
  <Application>Microsoft Macintosh PowerPoint</Application>
  <PresentationFormat>On-screen Show (4:3)</PresentationFormat>
  <Paragraphs>175</Paragraphs>
  <Slides>38</Slides>
  <Notes>2</Notes>
  <HiddenSlides>0</HiddenSlides>
  <MMClips>0</MMClips>
  <ScaleCrop>false</ScaleCrop>
  <HeadingPairs>
    <vt:vector size="4" baseType="variant">
      <vt:variant>
        <vt:lpstr>Design Template</vt:lpstr>
      </vt:variant>
      <vt:variant>
        <vt:i4>1</vt:i4>
      </vt:variant>
      <vt:variant>
        <vt:lpstr>Slide Titles</vt:lpstr>
      </vt:variant>
      <vt:variant>
        <vt:i4>38</vt:i4>
      </vt:variant>
    </vt:vector>
  </HeadingPairs>
  <TitlesOfParts>
    <vt:vector size="39" baseType="lpstr">
      <vt:lpstr>Urban</vt:lpstr>
      <vt:lpstr>Case Study 113 Ophthalmoplegia </vt:lpstr>
      <vt:lpstr>HPI</vt:lpstr>
      <vt:lpstr>HPI</vt:lpstr>
      <vt:lpstr>HPI</vt:lpstr>
      <vt:lpstr>Physical Exam</vt:lpstr>
      <vt:lpstr>What CN is affected?</vt:lpstr>
      <vt:lpstr>What CN is affected?</vt:lpstr>
      <vt:lpstr>Differential Diagnosis?</vt:lpstr>
      <vt:lpstr>Slide 9</vt:lpstr>
      <vt:lpstr>Work-UP</vt:lpstr>
      <vt:lpstr>Results</vt:lpstr>
      <vt:lpstr>What next?</vt:lpstr>
      <vt:lpstr>Slide 13</vt:lpstr>
      <vt:lpstr>Discharge</vt:lpstr>
      <vt:lpstr>Office Visits</vt:lpstr>
      <vt:lpstr>Office Visits</vt:lpstr>
      <vt:lpstr>Slide 17</vt:lpstr>
      <vt:lpstr>Slide 18</vt:lpstr>
      <vt:lpstr>Slide 19</vt:lpstr>
      <vt:lpstr>Cavernous Sinus</vt:lpstr>
      <vt:lpstr>OR</vt:lpstr>
      <vt:lpstr>Post OP CT Scans</vt:lpstr>
      <vt:lpstr>Smear</vt:lpstr>
      <vt:lpstr>Paraffin </vt:lpstr>
      <vt:lpstr>Brachyury (-)</vt:lpstr>
      <vt:lpstr>S-100 (+)</vt:lpstr>
      <vt:lpstr>Gross Pathology</vt:lpstr>
      <vt:lpstr>Chordoma vs Chondrosarcoma</vt:lpstr>
      <vt:lpstr>Chondrosarcoma</vt:lpstr>
      <vt:lpstr>Chondrosarcoma: Skull Base</vt:lpstr>
      <vt:lpstr>Chondrosarcoma</vt:lpstr>
      <vt:lpstr>Chondrosarcoma</vt:lpstr>
      <vt:lpstr>Slide 33</vt:lpstr>
      <vt:lpstr>Maffucci Syndrome</vt:lpstr>
      <vt:lpstr>Maffucci Syndrome</vt:lpstr>
      <vt:lpstr>Maffucci Syndrome</vt:lpstr>
      <vt:lpstr>Maffucci Syndrome</vt:lpstr>
      <vt:lpstr>References</vt:lpstr>
    </vt:vector>
  </TitlesOfParts>
  <Company>UPMC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113 Ophthalmoplegia</dc:title>
  <dc:creator>Laroia, Swati</dc:creator>
  <cp:lastModifiedBy>Karen Weber</cp:lastModifiedBy>
  <cp:revision>76</cp:revision>
  <dcterms:created xsi:type="dcterms:W3CDTF">2016-06-22T11:51:20Z</dcterms:created>
  <dcterms:modified xsi:type="dcterms:W3CDTF">2016-06-22T11:58:17Z</dcterms:modified>
</cp:coreProperties>
</file>