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sldIdLst>
    <p:sldId id="256" r:id="rId2"/>
    <p:sldId id="257" r:id="rId3"/>
    <p:sldId id="272" r:id="rId4"/>
    <p:sldId id="273" r:id="rId5"/>
    <p:sldId id="292" r:id="rId6"/>
    <p:sldId id="258" r:id="rId7"/>
    <p:sldId id="259" r:id="rId8"/>
    <p:sldId id="304" r:id="rId9"/>
    <p:sldId id="298" r:id="rId10"/>
    <p:sldId id="274" r:id="rId11"/>
    <p:sldId id="296" r:id="rId12"/>
    <p:sldId id="299" r:id="rId13"/>
    <p:sldId id="295" r:id="rId14"/>
    <p:sldId id="278" r:id="rId15"/>
    <p:sldId id="284" r:id="rId16"/>
    <p:sldId id="300" r:id="rId17"/>
    <p:sldId id="275" r:id="rId18"/>
    <p:sldId id="281" r:id="rId19"/>
    <p:sldId id="262" r:id="rId20"/>
    <p:sldId id="305" r:id="rId21"/>
    <p:sldId id="271" r:id="rId22"/>
    <p:sldId id="287" r:id="rId23"/>
    <p:sldId id="285" r:id="rId24"/>
    <p:sldId id="286" r:id="rId25"/>
    <p:sldId id="288" r:id="rId26"/>
    <p:sldId id="294" r:id="rId27"/>
    <p:sldId id="290" r:id="rId28"/>
    <p:sldId id="293" r:id="rId29"/>
    <p:sldId id="291" r:id="rId30"/>
    <p:sldId id="266" r:id="rId31"/>
    <p:sldId id="306" r:id="rId32"/>
    <p:sldId id="316" r:id="rId33"/>
    <p:sldId id="302" r:id="rId34"/>
    <p:sldId id="303" r:id="rId35"/>
    <p:sldId id="309" r:id="rId36"/>
    <p:sldId id="307" r:id="rId37"/>
    <p:sldId id="308" r:id="rId38"/>
    <p:sldId id="310" r:id="rId39"/>
    <p:sldId id="311" r:id="rId40"/>
    <p:sldId id="312" r:id="rId41"/>
    <p:sldId id="313" r:id="rId42"/>
    <p:sldId id="314" r:id="rId43"/>
    <p:sldId id="315" r:id="rId44"/>
    <p:sldId id="283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401" autoAdjust="0"/>
  </p:normalViewPr>
  <p:slideViewPr>
    <p:cSldViewPr>
      <p:cViewPr>
        <p:scale>
          <a:sx n="78" d="100"/>
          <a:sy n="78" d="100"/>
        </p:scale>
        <p:origin x="-1560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CA9AC7-650D-456B-B0AC-0CDB88F5BA44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2E773C-9D8E-4E24-965B-BFF8E6FD7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420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E773C-9D8E-4E24-965B-BFF8E6FD79B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915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E773C-9D8E-4E24-965B-BFF8E6FD79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884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E773C-9D8E-4E24-965B-BFF8E6FD79B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884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E773C-9D8E-4E24-965B-BFF8E6FD79B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915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E773C-9D8E-4E24-965B-BFF8E6FD79B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127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E773C-9D8E-4E24-965B-BFF8E6FD79B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77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E773C-9D8E-4E24-965B-BFF8E6FD79B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014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16F21-EF4A-4AEF-8C6A-B875693B7715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03D88-5E92-4CA4-9F63-95B05D8707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16F21-EF4A-4AEF-8C6A-B875693B7715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03D88-5E92-4CA4-9F63-95B05D8707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16F21-EF4A-4AEF-8C6A-B875693B7715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03D88-5E92-4CA4-9F63-95B05D8707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16F21-EF4A-4AEF-8C6A-B875693B7715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03D88-5E92-4CA4-9F63-95B05D8707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16F21-EF4A-4AEF-8C6A-B875693B7715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03D88-5E92-4CA4-9F63-95B05D8707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16F21-EF4A-4AEF-8C6A-B875693B7715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03D88-5E92-4CA4-9F63-95B05D8707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16F21-EF4A-4AEF-8C6A-B875693B7715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03D88-5E92-4CA4-9F63-95B05D8707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16F21-EF4A-4AEF-8C6A-B875693B7715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03D88-5E92-4CA4-9F63-95B05D8707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16F21-EF4A-4AEF-8C6A-B875693B7715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03D88-5E92-4CA4-9F63-95B05D8707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16F21-EF4A-4AEF-8C6A-B875693B7715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03D88-5E92-4CA4-9F63-95B05D87073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16F21-EF4A-4AEF-8C6A-B875693B7715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003D88-5E92-4CA4-9F63-95B05D87073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2C003D88-5E92-4CA4-9F63-95B05D87073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C3416F21-EF4A-4AEF-8C6A-B875693B7715}" type="datetimeFigureOut">
              <a:rPr lang="en-US" smtClean="0"/>
              <a:t>12/6/2017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image.upmc.edu:8080/NeuroPathology/WileyAANP2005/2005-1.svs/view.apml?cwidth=850&amp;cheight=539&amp;chost=image.upmc.edu:8080&amp;csis=0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dc.gov/co/" TargetMode="External"/><Relationship Id="rId2" Type="http://schemas.openxmlformats.org/officeDocument/2006/relationships/hyperlink" Target="http://www.ncbi.nlm.nih.gov/pubmedhealth/PMH0003333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Case Study 111</a:t>
            </a:r>
            <a:br>
              <a:rPr lang="en-US" dirty="0" smtClean="0"/>
            </a:br>
            <a:r>
              <a:rPr lang="en-US" dirty="0" smtClean="0"/>
              <a:t>60 </a:t>
            </a:r>
            <a:r>
              <a:rPr lang="en-US" dirty="0" err="1" smtClean="0"/>
              <a:t>yo</a:t>
            </a:r>
            <a:r>
              <a:rPr lang="en-US" dirty="0" smtClean="0"/>
              <a:t> w/ Depression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Semira</a:t>
            </a:r>
            <a:r>
              <a:rPr lang="en-US" dirty="0" smtClean="0"/>
              <a:t> </a:t>
            </a:r>
            <a:r>
              <a:rPr lang="en-US" dirty="0" err="1" smtClean="0"/>
              <a:t>Ramic</a:t>
            </a:r>
            <a:r>
              <a:rPr lang="en-US" dirty="0" smtClean="0"/>
              <a:t>, DO PGY3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01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 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91200"/>
            <a:ext cx="7620000" cy="609600"/>
          </a:xfrm>
        </p:spPr>
        <p:txBody>
          <a:bodyPr/>
          <a:lstStyle/>
          <a:p>
            <a:r>
              <a:rPr lang="en-US" dirty="0" smtClean="0"/>
              <a:t>What are your findings?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1" t="12132" r="33127" b="9128"/>
          <a:stretch/>
        </p:blipFill>
        <p:spPr bwMode="auto">
          <a:xfrm>
            <a:off x="4038600" y="6547"/>
            <a:ext cx="4419600" cy="547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065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 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acute findings or evidence of anoxic injury. </a:t>
            </a:r>
          </a:p>
        </p:txBody>
      </p:sp>
    </p:spTree>
    <p:extLst>
      <p:ext uri="{BB962C8B-B14F-4D97-AF65-F5344CB8AC3E}">
        <p14:creationId xmlns:p14="http://schemas.microsoft.com/office/powerpoint/2010/main" val="108859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What changes could you see on unenhanced Head CT with anoxic brain injury?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Effacement of sulci</a:t>
            </a:r>
          </a:p>
          <a:p>
            <a:r>
              <a:rPr lang="en-US" dirty="0" smtClean="0"/>
              <a:t>Loss of grey white differentiation</a:t>
            </a:r>
          </a:p>
          <a:p>
            <a:r>
              <a:rPr lang="en-US" dirty="0" smtClean="0"/>
              <a:t>Slit like ventricles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33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Describe the MRI findings.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05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DWI</a:t>
            </a:r>
            <a:endParaRPr lang="en-US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2664183" cy="32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840" y="1371600"/>
            <a:ext cx="2547937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545431"/>
            <a:ext cx="2682378" cy="307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216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DWI</a:t>
            </a:r>
            <a:endParaRPr lang="en-US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2664183" cy="32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840" y="1371600"/>
            <a:ext cx="2547937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838200" y="2444420"/>
            <a:ext cx="12954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545431"/>
            <a:ext cx="2682378" cy="307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3370704" y="2444420"/>
            <a:ext cx="1712208" cy="13625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979990" y="3733800"/>
            <a:ext cx="670422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172200" y="3886200"/>
            <a:ext cx="6858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FLAIR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34" t="7867" r="31200" b="10829"/>
          <a:stretch/>
        </p:blipFill>
        <p:spPr bwMode="auto">
          <a:xfrm>
            <a:off x="555695" y="1219200"/>
            <a:ext cx="2241410" cy="279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9" t="9091" r="31400" b="10996"/>
          <a:stretch/>
        </p:blipFill>
        <p:spPr bwMode="auto">
          <a:xfrm>
            <a:off x="2971800" y="1143000"/>
            <a:ext cx="2438399" cy="292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8" t="5353" r="30605" b="11535"/>
          <a:stretch/>
        </p:blipFill>
        <p:spPr bwMode="auto">
          <a:xfrm>
            <a:off x="5674360" y="1009873"/>
            <a:ext cx="2362200" cy="3004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1143000" y="2115971"/>
            <a:ext cx="1066800" cy="6858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429000" y="2209800"/>
            <a:ext cx="1524000" cy="9144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324600" y="2847491"/>
            <a:ext cx="1371600" cy="6096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9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MRI Brain w/o </a:t>
            </a:r>
            <a:r>
              <a:rPr lang="en-US" dirty="0" err="1" smtClean="0"/>
              <a:t>Cont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Restricted diffusion and edema in BL hippocampi, BL Globus </a:t>
            </a:r>
            <a:r>
              <a:rPr lang="en-US" dirty="0" err="1" smtClean="0"/>
              <a:t>pallidi</a:t>
            </a:r>
            <a:r>
              <a:rPr lang="en-US" dirty="0" smtClean="0"/>
              <a:t>, and cerebellar hemispheres. </a:t>
            </a:r>
          </a:p>
          <a:p>
            <a:r>
              <a:rPr lang="en-US" dirty="0" smtClean="0"/>
              <a:t>No mass effect</a:t>
            </a:r>
          </a:p>
          <a:p>
            <a:endParaRPr lang="en-US" dirty="0"/>
          </a:p>
          <a:p>
            <a:r>
              <a:rPr lang="en-US" dirty="0" smtClean="0"/>
              <a:t>What does DWI measure? What does it mean?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09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>
              <a:buClr>
                <a:schemeClr val="accent1"/>
              </a:buClr>
            </a:pPr>
            <a:r>
              <a:rPr lang="en-US" dirty="0" smtClean="0"/>
              <a:t>DWI Measures </a:t>
            </a:r>
            <a:r>
              <a:rPr lang="en-US" dirty="0"/>
              <a:t>random Brownian motion of water molecules within tissue. Simplified, a stationary water molecule retains it’s signal, a moving water molecule loses it’s signal. When </a:t>
            </a:r>
            <a:r>
              <a:rPr lang="en-US" dirty="0" smtClean="0"/>
              <a:t>cells and tissue are injured </a:t>
            </a:r>
            <a:r>
              <a:rPr lang="en-US" dirty="0"/>
              <a:t>water diffusion does not occur like it did previously. </a:t>
            </a:r>
          </a:p>
          <a:p>
            <a:r>
              <a:rPr lang="en-US" sz="2000" dirty="0" smtClean="0"/>
              <a:t>FLAIR sequence revealed Edema in these same locations.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7866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most likely diagnosis?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Carbon Monoxide Poisoning.</a:t>
            </a:r>
          </a:p>
          <a:p>
            <a:pPr lvl="1"/>
            <a:r>
              <a:rPr lang="en-US" dirty="0" smtClean="0"/>
              <a:t>Patient was found unresponsive in a running car, history of depression, elevated carboxyhemoglobin level with characteristic ischemic changes on MRI in the BL </a:t>
            </a:r>
            <a:r>
              <a:rPr lang="en-US" dirty="0" err="1" smtClean="0"/>
              <a:t>globus</a:t>
            </a:r>
            <a:r>
              <a:rPr lang="en-US" dirty="0" smtClean="0"/>
              <a:t> pallidus. This presentation is very concerning for CO poisoning. </a:t>
            </a:r>
          </a:p>
          <a:p>
            <a:r>
              <a:rPr lang="en-US" dirty="0" smtClean="0"/>
              <a:t> 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67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60 </a:t>
            </a:r>
            <a:r>
              <a:rPr lang="en-US" dirty="0" err="1" smtClean="0"/>
              <a:t>yo</a:t>
            </a:r>
            <a:r>
              <a:rPr lang="en-US" dirty="0" smtClean="0"/>
              <a:t> F presenting to ED unresponsive and intubated s/p CPR in the field after being found in garage with her car running. </a:t>
            </a:r>
          </a:p>
          <a:p>
            <a:r>
              <a:rPr lang="en-US" dirty="0" err="1" smtClean="0"/>
              <a:t>PMHx</a:t>
            </a:r>
            <a:endParaRPr lang="en-US" dirty="0" smtClean="0"/>
          </a:p>
          <a:p>
            <a:pPr lvl="1"/>
            <a:r>
              <a:rPr lang="en-US" dirty="0" smtClean="0"/>
              <a:t>Depression, Anxiety, Previous Psychiatric hospitalization</a:t>
            </a:r>
          </a:p>
          <a:p>
            <a:r>
              <a:rPr lang="en-US" dirty="0" err="1" smtClean="0"/>
              <a:t>PSHx</a:t>
            </a:r>
            <a:endParaRPr lang="en-US" dirty="0" smtClean="0"/>
          </a:p>
          <a:p>
            <a:pPr lvl="1"/>
            <a:r>
              <a:rPr lang="en-US" dirty="0" smtClean="0"/>
              <a:t>C6 Discectomy, thumb, and appendectomy</a:t>
            </a:r>
          </a:p>
          <a:p>
            <a:r>
              <a:rPr lang="en-US" dirty="0" smtClean="0"/>
              <a:t>Social </a:t>
            </a:r>
            <a:r>
              <a:rPr lang="en-US" dirty="0" err="1" smtClean="0"/>
              <a:t>Hx</a:t>
            </a:r>
            <a:endParaRPr lang="en-US" dirty="0" smtClean="0"/>
          </a:p>
          <a:p>
            <a:pPr lvl="1"/>
            <a:r>
              <a:rPr lang="en-US" dirty="0" smtClean="0"/>
              <a:t>Quit smoking 5-10yrs ago, 40 + pack year smoking history. </a:t>
            </a:r>
          </a:p>
          <a:p>
            <a:r>
              <a:rPr lang="en-US" dirty="0" smtClean="0"/>
              <a:t>Family </a:t>
            </a:r>
            <a:r>
              <a:rPr lang="en-US" dirty="0" err="1" smtClean="0"/>
              <a:t>Hx</a:t>
            </a:r>
            <a:endParaRPr lang="en-US" dirty="0" smtClean="0"/>
          </a:p>
          <a:p>
            <a:pPr lvl="1"/>
            <a:r>
              <a:rPr lang="en-US" dirty="0" smtClean="0"/>
              <a:t>unknown</a:t>
            </a:r>
          </a:p>
          <a:p>
            <a:r>
              <a:rPr lang="en-US" dirty="0" smtClean="0"/>
              <a:t>Medications</a:t>
            </a:r>
          </a:p>
          <a:p>
            <a:pPr lvl="1"/>
            <a:r>
              <a:rPr lang="en-US" dirty="0" smtClean="0"/>
              <a:t>Tylenol PRN</a:t>
            </a:r>
          </a:p>
          <a:p>
            <a:pPr lvl="1"/>
            <a:r>
              <a:rPr lang="en-US" dirty="0" smtClean="0"/>
              <a:t>Xanax PRN</a:t>
            </a:r>
          </a:p>
          <a:p>
            <a:pPr lvl="1"/>
            <a:r>
              <a:rPr lang="en-US" dirty="0" smtClean="0"/>
              <a:t>Paxil</a:t>
            </a:r>
          </a:p>
          <a:p>
            <a:r>
              <a:rPr lang="en-US" dirty="0" smtClean="0"/>
              <a:t>Allergies</a:t>
            </a:r>
          </a:p>
          <a:p>
            <a:pPr lvl="1"/>
            <a:r>
              <a:rPr lang="en-US" dirty="0" smtClean="0"/>
              <a:t>NKDA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80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MRI reveals multiple pathologies. </a:t>
            </a:r>
          </a:p>
          <a:p>
            <a:r>
              <a:rPr lang="en-US" dirty="0" smtClean="0"/>
              <a:t>Globus Pallidus is preferentially affected in CO poisoning. </a:t>
            </a:r>
          </a:p>
          <a:p>
            <a:r>
              <a:rPr lang="en-US" dirty="0" smtClean="0"/>
              <a:t>Hippocampus is preferentially affected due to anoxic (perhaps during cardiac arrest in this case)</a:t>
            </a:r>
          </a:p>
          <a:p>
            <a:r>
              <a:rPr lang="en-US" dirty="0" smtClean="0"/>
              <a:t>Cerebellum watershed region was affected due to </a:t>
            </a:r>
            <a:r>
              <a:rPr lang="en-US" dirty="0" err="1" smtClean="0"/>
              <a:t>hypoperfusion</a:t>
            </a:r>
            <a:r>
              <a:rPr lang="en-US" dirty="0" smtClean="0"/>
              <a:t> (patient presented hypotensive).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59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Carbon Monoxide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Colorless, odorless, poisonous gas. </a:t>
            </a:r>
          </a:p>
          <a:p>
            <a:r>
              <a:rPr lang="en-US" dirty="0"/>
              <a:t>L</a:t>
            </a:r>
            <a:r>
              <a:rPr lang="en-US" dirty="0" smtClean="0"/>
              <a:t>eading </a:t>
            </a:r>
            <a:r>
              <a:rPr lang="en-US" dirty="0"/>
              <a:t>cause of poisoning death in the United States.</a:t>
            </a:r>
            <a:r>
              <a:rPr lang="en-US" baseline="30000" dirty="0"/>
              <a:t>[1,2]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err="1" smtClean="0"/>
              <a:t>COHb</a:t>
            </a:r>
            <a:r>
              <a:rPr lang="en-US" dirty="0" smtClean="0"/>
              <a:t> level can be measured: normal range is  </a:t>
            </a:r>
            <a:r>
              <a:rPr lang="en-US" dirty="0"/>
              <a:t>0-5</a:t>
            </a:r>
            <a:r>
              <a:rPr lang="en-US" dirty="0" smtClean="0"/>
              <a:t>%.</a:t>
            </a:r>
          </a:p>
          <a:p>
            <a:r>
              <a:rPr lang="en-US" dirty="0" smtClean="0"/>
              <a:t> Common and early symptoms are usually </a:t>
            </a:r>
            <a:r>
              <a:rPr lang="en-US" dirty="0"/>
              <a:t>nonspecific </a:t>
            </a:r>
            <a:endParaRPr lang="en-US" dirty="0" smtClean="0"/>
          </a:p>
          <a:p>
            <a:pPr lvl="1"/>
            <a:r>
              <a:rPr lang="en-US" dirty="0"/>
              <a:t>H</a:t>
            </a:r>
            <a:r>
              <a:rPr lang="en-US" dirty="0" smtClean="0"/>
              <a:t>eadache</a:t>
            </a:r>
            <a:r>
              <a:rPr lang="en-US" dirty="0"/>
              <a:t>, </a:t>
            </a:r>
            <a:r>
              <a:rPr lang="en-US" dirty="0" smtClean="0"/>
              <a:t>altered mental status, </a:t>
            </a:r>
            <a:r>
              <a:rPr lang="en-US" dirty="0"/>
              <a:t>dizziness, </a:t>
            </a:r>
            <a:r>
              <a:rPr lang="en-US" dirty="0" smtClean="0"/>
              <a:t>generalized weakness</a:t>
            </a:r>
            <a:r>
              <a:rPr lang="en-US" dirty="0"/>
              <a:t>, </a:t>
            </a:r>
            <a:r>
              <a:rPr lang="en-US" dirty="0" smtClean="0"/>
              <a:t>N/V, CP and often attributed to viral syndrome. </a:t>
            </a:r>
          </a:p>
          <a:p>
            <a:r>
              <a:rPr lang="en-US" dirty="0" smtClean="0"/>
              <a:t>Dermatologic manifestation, rare.</a:t>
            </a:r>
          </a:p>
          <a:p>
            <a:pPr lvl="1"/>
            <a:r>
              <a:rPr lang="en-US" dirty="0" smtClean="0"/>
              <a:t>Cherry-red skin</a:t>
            </a:r>
          </a:p>
          <a:p>
            <a:pPr lvl="1"/>
            <a:r>
              <a:rPr lang="en-US" dirty="0" smtClean="0"/>
              <a:t>Cutaneous bullae (excessive exposure). </a:t>
            </a:r>
          </a:p>
          <a:p>
            <a:r>
              <a:rPr lang="en-US" dirty="0" smtClean="0"/>
              <a:t>Treatment</a:t>
            </a:r>
          </a:p>
          <a:p>
            <a:pPr lvl="1"/>
            <a:r>
              <a:rPr lang="en-US" dirty="0" smtClean="0"/>
              <a:t>100% O2 via mask of ETT until patient is symptom free</a:t>
            </a:r>
          </a:p>
          <a:p>
            <a:pPr lvl="1"/>
            <a:r>
              <a:rPr lang="en-US" dirty="0" smtClean="0"/>
              <a:t>Serial Neuro Exams. </a:t>
            </a:r>
          </a:p>
          <a:p>
            <a:pPr lvl="1"/>
            <a:r>
              <a:rPr lang="en-US" dirty="0" smtClean="0"/>
              <a:t>Hyperbaric O2 therapy for severe cases </a:t>
            </a:r>
          </a:p>
          <a:p>
            <a:pPr lvl="2"/>
            <a:r>
              <a:rPr lang="en-US" dirty="0" err="1" smtClean="0"/>
              <a:t>COHb</a:t>
            </a:r>
            <a:r>
              <a:rPr lang="en-US" dirty="0" smtClean="0"/>
              <a:t> level &gt;25-30%, cardiac involvement, neurological impairment. </a:t>
            </a:r>
          </a:p>
        </p:txBody>
      </p:sp>
    </p:spTree>
    <p:extLst>
      <p:ext uri="{BB962C8B-B14F-4D97-AF65-F5344CB8AC3E}">
        <p14:creationId xmlns:p14="http://schemas.microsoft.com/office/powerpoint/2010/main" val="402504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Carbon Monoxide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Eliminated through lungs. </a:t>
            </a:r>
          </a:p>
          <a:p>
            <a:r>
              <a:rPr lang="en-US" dirty="0" smtClean="0"/>
              <a:t>Half Life </a:t>
            </a:r>
          </a:p>
          <a:p>
            <a:pPr lvl="1"/>
            <a:r>
              <a:rPr lang="en-US" dirty="0" smtClean="0"/>
              <a:t>Room temp 3-4 hours</a:t>
            </a:r>
          </a:p>
          <a:p>
            <a:pPr lvl="1"/>
            <a:r>
              <a:rPr lang="en-US" dirty="0" smtClean="0"/>
              <a:t>100% O2: 30-90 min</a:t>
            </a:r>
          </a:p>
          <a:p>
            <a:pPr lvl="1"/>
            <a:r>
              <a:rPr lang="en-US" dirty="0" smtClean="0"/>
              <a:t>Hyperbaric O2 at 2.5 </a:t>
            </a:r>
            <a:r>
              <a:rPr lang="en-US" dirty="0" err="1" smtClean="0"/>
              <a:t>atm</a:t>
            </a:r>
            <a:r>
              <a:rPr lang="en-US" dirty="0" smtClean="0"/>
              <a:t> with 100% O2: 15-23min. </a:t>
            </a:r>
          </a:p>
          <a:p>
            <a:pPr lvl="1"/>
            <a:r>
              <a:rPr lang="en-US" dirty="0" smtClean="0"/>
              <a:t>Therefore, a normal level does not rule out toxicity, especially if a few hours out or if patient received high flow O2.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51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Carbon Monoxide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Impairs oxygen delivery at the cellular level because of 230-270 times higher affinity for Hgb. </a:t>
            </a:r>
          </a:p>
          <a:p>
            <a:r>
              <a:rPr lang="en-US" dirty="0" smtClean="0"/>
              <a:t>Even higher affinity to cardiac myoglobin. 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0" t="26667" r="47886" b="14017"/>
          <a:stretch/>
        </p:blipFill>
        <p:spPr bwMode="auto">
          <a:xfrm>
            <a:off x="2209800" y="2694316"/>
            <a:ext cx="3962400" cy="3422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349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Carbon Monoxide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affects organs with the highest oxygen requirement most profoundly. (Brain and Heart). </a:t>
            </a:r>
          </a:p>
          <a:p>
            <a:r>
              <a:rPr lang="en-US" dirty="0" smtClean="0"/>
              <a:t>After severe intoxication patient’s suffer from CNS pathology including white matter demyelination, leading to edema and focal areas of necrosis [4]. </a:t>
            </a:r>
          </a:p>
          <a:p>
            <a:pPr lvl="1"/>
            <a:r>
              <a:rPr lang="en-US" dirty="0" smtClean="0"/>
              <a:t>Particularly of the bilateral </a:t>
            </a:r>
            <a:r>
              <a:rPr lang="en-US" dirty="0" err="1" smtClean="0"/>
              <a:t>globus</a:t>
            </a:r>
            <a:r>
              <a:rPr lang="en-US" dirty="0" smtClean="0"/>
              <a:t> </a:t>
            </a:r>
            <a:r>
              <a:rPr lang="en-US" dirty="0" err="1" smtClean="0"/>
              <a:t>pallidi</a:t>
            </a:r>
            <a:r>
              <a:rPr lang="en-US" dirty="0" smtClean="0"/>
              <a:t>. </a:t>
            </a:r>
          </a:p>
          <a:p>
            <a:pPr lvl="1"/>
            <a:r>
              <a:rPr lang="en-US" dirty="0" smtClean="0"/>
              <a:t>Lesions tend to be in watershed areas rather and not areas with high oxygen demand. </a:t>
            </a:r>
          </a:p>
          <a:p>
            <a:pPr lvl="1"/>
            <a:r>
              <a:rPr lang="en-US" dirty="0" smtClean="0"/>
              <a:t>Cause is  likely hypo perfusion.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78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Carbon Monoxide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Causes hypoxia by decreasing oxygen-carrying capacity of blood. </a:t>
            </a:r>
          </a:p>
          <a:p>
            <a:pPr lvl="1"/>
            <a:r>
              <a:rPr lang="en-US" dirty="0" smtClean="0"/>
              <a:t>Anemic Hypoxia</a:t>
            </a:r>
          </a:p>
          <a:p>
            <a:r>
              <a:rPr lang="en-US" dirty="0" smtClean="0"/>
              <a:t>If death occurs</a:t>
            </a:r>
          </a:p>
          <a:p>
            <a:pPr lvl="1"/>
            <a:r>
              <a:rPr lang="en-US" dirty="0" smtClean="0"/>
              <a:t>Acute</a:t>
            </a:r>
          </a:p>
          <a:p>
            <a:pPr lvl="2"/>
            <a:r>
              <a:rPr lang="en-US" dirty="0" smtClean="0"/>
              <a:t>High [Carboxyhemoglobin] produces bright red color in the brain prior to formalin fixation. </a:t>
            </a:r>
          </a:p>
          <a:p>
            <a:pPr lvl="2"/>
            <a:r>
              <a:rPr lang="en-US" dirty="0" smtClean="0"/>
              <a:t>Edema as a result of diffuse hypoxia may also be seen</a:t>
            </a:r>
          </a:p>
          <a:p>
            <a:pPr lvl="1"/>
            <a:r>
              <a:rPr lang="en-US" dirty="0" smtClean="0"/>
              <a:t>Subacute/Chronic</a:t>
            </a:r>
          </a:p>
          <a:p>
            <a:pPr lvl="2"/>
            <a:r>
              <a:rPr lang="en-US" dirty="0" smtClean="0"/>
              <a:t>Characteristic pattern </a:t>
            </a:r>
          </a:p>
          <a:p>
            <a:pPr lvl="3"/>
            <a:r>
              <a:rPr lang="en-US" dirty="0" smtClean="0"/>
              <a:t>BL cystic necrosis of </a:t>
            </a:r>
            <a:r>
              <a:rPr lang="en-US" dirty="0" err="1" smtClean="0"/>
              <a:t>globus</a:t>
            </a:r>
            <a:r>
              <a:rPr lang="en-US" dirty="0" smtClean="0"/>
              <a:t> pallidus</a:t>
            </a:r>
          </a:p>
          <a:p>
            <a:pPr lvl="3"/>
            <a:r>
              <a:rPr lang="en-US" dirty="0" err="1" smtClean="0"/>
              <a:t>Grinker’s</a:t>
            </a:r>
            <a:r>
              <a:rPr lang="en-US" dirty="0" smtClean="0"/>
              <a:t> </a:t>
            </a:r>
            <a:r>
              <a:rPr lang="en-US" dirty="0" err="1" smtClean="0"/>
              <a:t>Myelinopathy</a:t>
            </a:r>
            <a:r>
              <a:rPr lang="en-US" dirty="0"/>
              <a:t> </a:t>
            </a:r>
            <a:r>
              <a:rPr lang="en-US" dirty="0" smtClean="0"/>
              <a:t>may also occur</a:t>
            </a:r>
          </a:p>
          <a:p>
            <a:pPr lvl="4"/>
            <a:r>
              <a:rPr lang="en-US" dirty="0" smtClean="0"/>
              <a:t> Multifocal, patchy white matter demyelination and destruction.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21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Patient dies one month after this event, what would you expect to see on gross evaluation of the brain?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75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44" t="37572" r="18943" b="6680"/>
          <a:stretch/>
        </p:blipFill>
        <p:spPr bwMode="auto">
          <a:xfrm>
            <a:off x="1524000" y="838200"/>
            <a:ext cx="5486400" cy="5713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3276600" y="3352800"/>
            <a:ext cx="685800" cy="838200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572000" y="3347049"/>
            <a:ext cx="685800" cy="838200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3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pathologic changes would you expect to see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93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Pathologic Findings of CO Poisoning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Essentially what is seen with Cerebral Hypoxia-Ischemia. </a:t>
            </a:r>
          </a:p>
          <a:p>
            <a:pPr lvl="1"/>
            <a:r>
              <a:rPr lang="en-US" dirty="0" smtClean="0"/>
              <a:t>Acute Changes: </a:t>
            </a:r>
          </a:p>
          <a:p>
            <a:pPr lvl="2"/>
            <a:r>
              <a:rPr lang="en-US" dirty="0" smtClean="0"/>
              <a:t>12-24 hours</a:t>
            </a:r>
          </a:p>
          <a:p>
            <a:pPr lvl="3"/>
            <a:r>
              <a:rPr lang="en-US" dirty="0" smtClean="0"/>
              <a:t>Acute neuronal cell change, eosinophilic cell change. </a:t>
            </a:r>
          </a:p>
          <a:p>
            <a:pPr lvl="1"/>
            <a:r>
              <a:rPr lang="en-US" dirty="0" smtClean="0"/>
              <a:t>Subacute Changes: </a:t>
            </a:r>
          </a:p>
          <a:p>
            <a:pPr lvl="2"/>
            <a:r>
              <a:rPr lang="en-US" dirty="0" smtClean="0"/>
              <a:t>2 days to 2 weeks</a:t>
            </a:r>
          </a:p>
          <a:p>
            <a:pPr lvl="3"/>
            <a:r>
              <a:rPr lang="en-US" dirty="0" smtClean="0"/>
              <a:t>Appearance of macrophages, capillary proliferation, astrocytes</a:t>
            </a:r>
          </a:p>
          <a:p>
            <a:pPr lvl="1"/>
            <a:r>
              <a:rPr lang="en-US" dirty="0" smtClean="0"/>
              <a:t>Chronic Changes: </a:t>
            </a:r>
          </a:p>
          <a:p>
            <a:pPr lvl="2"/>
            <a:r>
              <a:rPr lang="en-US" dirty="0" smtClean="0"/>
              <a:t>Months to years</a:t>
            </a:r>
          </a:p>
          <a:p>
            <a:pPr lvl="3"/>
            <a:r>
              <a:rPr lang="en-US" dirty="0" smtClean="0"/>
              <a:t>Removal of necrosis tissue by macrophages </a:t>
            </a:r>
          </a:p>
          <a:p>
            <a:pPr lvl="3"/>
            <a:r>
              <a:rPr lang="en-US" dirty="0" smtClean="0"/>
              <a:t>Liquefaction necrosis, cavitation of tissue.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99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Unable to obtain secondary to patient’s mental status.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54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H&amp;E of Permanent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H&amp;E</a:t>
            </a:r>
            <a:endParaRPr lang="en-US" dirty="0" smtClean="0"/>
          </a:p>
          <a:p>
            <a:r>
              <a:rPr lang="en-US" dirty="0" smtClean="0"/>
              <a:t>What are your findings?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22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4" t="13556" r="25333" b="7037"/>
          <a:stretch/>
        </p:blipFill>
        <p:spPr bwMode="auto">
          <a:xfrm>
            <a:off x="533400" y="533400"/>
            <a:ext cx="7543800" cy="5796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871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4" t="13556" r="25333" b="7037"/>
          <a:stretch/>
        </p:blipFill>
        <p:spPr bwMode="auto">
          <a:xfrm>
            <a:off x="533400" y="533400"/>
            <a:ext cx="7543800" cy="5796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ular Callout 3"/>
          <p:cNvSpPr/>
          <p:nvPr/>
        </p:nvSpPr>
        <p:spPr>
          <a:xfrm>
            <a:off x="6172200" y="762000"/>
            <a:ext cx="1600200" cy="45720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Insular Cortex</a:t>
            </a:r>
            <a:endParaRPr lang="en-US" dirty="0"/>
          </a:p>
        </p:txBody>
      </p:sp>
      <p:sp>
        <p:nvSpPr>
          <p:cNvPr id="5" name="Rectangular Callout 4"/>
          <p:cNvSpPr/>
          <p:nvPr/>
        </p:nvSpPr>
        <p:spPr>
          <a:xfrm>
            <a:off x="5257800" y="838200"/>
            <a:ext cx="1143000" cy="45720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Extreme Capsule</a:t>
            </a:r>
            <a:endParaRPr lang="en-US" sz="1400" dirty="0"/>
          </a:p>
        </p:txBody>
      </p:sp>
      <p:sp>
        <p:nvSpPr>
          <p:cNvPr id="6" name="Rectangular Callout 5"/>
          <p:cNvSpPr/>
          <p:nvPr/>
        </p:nvSpPr>
        <p:spPr>
          <a:xfrm>
            <a:off x="5257800" y="1600200"/>
            <a:ext cx="1219200" cy="45720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Claustrum</a:t>
            </a:r>
            <a:endParaRPr lang="en-US" dirty="0"/>
          </a:p>
        </p:txBody>
      </p:sp>
      <p:sp>
        <p:nvSpPr>
          <p:cNvPr id="7" name="Rectangular Callout 6"/>
          <p:cNvSpPr/>
          <p:nvPr/>
        </p:nvSpPr>
        <p:spPr>
          <a:xfrm>
            <a:off x="5181600" y="2209800"/>
            <a:ext cx="1219200" cy="43180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External Capsule</a:t>
            </a:r>
            <a:endParaRPr lang="en-US" sz="1200" dirty="0"/>
          </a:p>
        </p:txBody>
      </p:sp>
      <p:sp>
        <p:nvSpPr>
          <p:cNvPr id="8" name="Freeform 7"/>
          <p:cNvSpPr/>
          <p:nvPr/>
        </p:nvSpPr>
        <p:spPr>
          <a:xfrm>
            <a:off x="3271520" y="843280"/>
            <a:ext cx="1798320" cy="2631440"/>
          </a:xfrm>
          <a:custGeom>
            <a:avLst/>
            <a:gdLst>
              <a:gd name="connsiteX0" fmla="*/ 1625600 w 1798320"/>
              <a:gd name="connsiteY0" fmla="*/ 121920 h 2631440"/>
              <a:gd name="connsiteX1" fmla="*/ 1625600 w 1798320"/>
              <a:gd name="connsiteY1" fmla="*/ 121920 h 2631440"/>
              <a:gd name="connsiteX2" fmla="*/ 1534160 w 1798320"/>
              <a:gd name="connsiteY2" fmla="*/ 60960 h 2631440"/>
              <a:gd name="connsiteX3" fmla="*/ 1351280 w 1798320"/>
              <a:gd name="connsiteY3" fmla="*/ 30480 h 2631440"/>
              <a:gd name="connsiteX4" fmla="*/ 1239520 w 1798320"/>
              <a:gd name="connsiteY4" fmla="*/ 10160 h 2631440"/>
              <a:gd name="connsiteX5" fmla="*/ 1148080 w 1798320"/>
              <a:gd name="connsiteY5" fmla="*/ 0 h 2631440"/>
              <a:gd name="connsiteX6" fmla="*/ 873760 w 1798320"/>
              <a:gd name="connsiteY6" fmla="*/ 10160 h 2631440"/>
              <a:gd name="connsiteX7" fmla="*/ 833120 w 1798320"/>
              <a:gd name="connsiteY7" fmla="*/ 30480 h 2631440"/>
              <a:gd name="connsiteX8" fmla="*/ 792480 w 1798320"/>
              <a:gd name="connsiteY8" fmla="*/ 40640 h 2631440"/>
              <a:gd name="connsiteX9" fmla="*/ 680720 w 1798320"/>
              <a:gd name="connsiteY9" fmla="*/ 81280 h 2631440"/>
              <a:gd name="connsiteX10" fmla="*/ 629920 w 1798320"/>
              <a:gd name="connsiteY10" fmla="*/ 121920 h 2631440"/>
              <a:gd name="connsiteX11" fmla="*/ 579120 w 1798320"/>
              <a:gd name="connsiteY11" fmla="*/ 152400 h 2631440"/>
              <a:gd name="connsiteX12" fmla="*/ 518160 w 1798320"/>
              <a:gd name="connsiteY12" fmla="*/ 193040 h 2631440"/>
              <a:gd name="connsiteX13" fmla="*/ 457200 w 1798320"/>
              <a:gd name="connsiteY13" fmla="*/ 213360 h 2631440"/>
              <a:gd name="connsiteX14" fmla="*/ 386080 w 1798320"/>
              <a:gd name="connsiteY14" fmla="*/ 243840 h 2631440"/>
              <a:gd name="connsiteX15" fmla="*/ 345440 w 1798320"/>
              <a:gd name="connsiteY15" fmla="*/ 274320 h 2631440"/>
              <a:gd name="connsiteX16" fmla="*/ 304800 w 1798320"/>
              <a:gd name="connsiteY16" fmla="*/ 335280 h 2631440"/>
              <a:gd name="connsiteX17" fmla="*/ 233680 w 1798320"/>
              <a:gd name="connsiteY17" fmla="*/ 467360 h 2631440"/>
              <a:gd name="connsiteX18" fmla="*/ 223520 w 1798320"/>
              <a:gd name="connsiteY18" fmla="*/ 508000 h 2631440"/>
              <a:gd name="connsiteX19" fmla="*/ 193040 w 1798320"/>
              <a:gd name="connsiteY19" fmla="*/ 558800 h 2631440"/>
              <a:gd name="connsiteX20" fmla="*/ 182880 w 1798320"/>
              <a:gd name="connsiteY20" fmla="*/ 589280 h 2631440"/>
              <a:gd name="connsiteX21" fmla="*/ 162560 w 1798320"/>
              <a:gd name="connsiteY21" fmla="*/ 640080 h 2631440"/>
              <a:gd name="connsiteX22" fmla="*/ 142240 w 1798320"/>
              <a:gd name="connsiteY22" fmla="*/ 701040 h 2631440"/>
              <a:gd name="connsiteX23" fmla="*/ 101600 w 1798320"/>
              <a:gd name="connsiteY23" fmla="*/ 772160 h 2631440"/>
              <a:gd name="connsiteX24" fmla="*/ 91440 w 1798320"/>
              <a:gd name="connsiteY24" fmla="*/ 802640 h 2631440"/>
              <a:gd name="connsiteX25" fmla="*/ 71120 w 1798320"/>
              <a:gd name="connsiteY25" fmla="*/ 843280 h 2631440"/>
              <a:gd name="connsiteX26" fmla="*/ 60960 w 1798320"/>
              <a:gd name="connsiteY26" fmla="*/ 883920 h 2631440"/>
              <a:gd name="connsiteX27" fmla="*/ 20320 w 1798320"/>
              <a:gd name="connsiteY27" fmla="*/ 1005840 h 2631440"/>
              <a:gd name="connsiteX28" fmla="*/ 0 w 1798320"/>
              <a:gd name="connsiteY28" fmla="*/ 1087120 h 2631440"/>
              <a:gd name="connsiteX29" fmla="*/ 10160 w 1798320"/>
              <a:gd name="connsiteY29" fmla="*/ 1524000 h 2631440"/>
              <a:gd name="connsiteX30" fmla="*/ 20320 w 1798320"/>
              <a:gd name="connsiteY30" fmla="*/ 1564640 h 2631440"/>
              <a:gd name="connsiteX31" fmla="*/ 40640 w 1798320"/>
              <a:gd name="connsiteY31" fmla="*/ 1696720 h 2631440"/>
              <a:gd name="connsiteX32" fmla="*/ 50800 w 1798320"/>
              <a:gd name="connsiteY32" fmla="*/ 1747520 h 2631440"/>
              <a:gd name="connsiteX33" fmla="*/ 71120 w 1798320"/>
              <a:gd name="connsiteY33" fmla="*/ 1778000 h 2631440"/>
              <a:gd name="connsiteX34" fmla="*/ 81280 w 1798320"/>
              <a:gd name="connsiteY34" fmla="*/ 1818640 h 2631440"/>
              <a:gd name="connsiteX35" fmla="*/ 91440 w 1798320"/>
              <a:gd name="connsiteY35" fmla="*/ 1869440 h 2631440"/>
              <a:gd name="connsiteX36" fmla="*/ 111760 w 1798320"/>
              <a:gd name="connsiteY36" fmla="*/ 1920240 h 2631440"/>
              <a:gd name="connsiteX37" fmla="*/ 142240 w 1798320"/>
              <a:gd name="connsiteY37" fmla="*/ 2042160 h 2631440"/>
              <a:gd name="connsiteX38" fmla="*/ 152400 w 1798320"/>
              <a:gd name="connsiteY38" fmla="*/ 2092960 h 2631440"/>
              <a:gd name="connsiteX39" fmla="*/ 172720 w 1798320"/>
              <a:gd name="connsiteY39" fmla="*/ 2133600 h 2631440"/>
              <a:gd name="connsiteX40" fmla="*/ 193040 w 1798320"/>
              <a:gd name="connsiteY40" fmla="*/ 2194560 h 2631440"/>
              <a:gd name="connsiteX41" fmla="*/ 213360 w 1798320"/>
              <a:gd name="connsiteY41" fmla="*/ 2225040 h 2631440"/>
              <a:gd name="connsiteX42" fmla="*/ 233680 w 1798320"/>
              <a:gd name="connsiteY42" fmla="*/ 2265680 h 2631440"/>
              <a:gd name="connsiteX43" fmla="*/ 243840 w 1798320"/>
              <a:gd name="connsiteY43" fmla="*/ 2296160 h 2631440"/>
              <a:gd name="connsiteX44" fmla="*/ 325120 w 1798320"/>
              <a:gd name="connsiteY44" fmla="*/ 2438400 h 2631440"/>
              <a:gd name="connsiteX45" fmla="*/ 365760 w 1798320"/>
              <a:gd name="connsiteY45" fmla="*/ 2479040 h 2631440"/>
              <a:gd name="connsiteX46" fmla="*/ 477520 w 1798320"/>
              <a:gd name="connsiteY46" fmla="*/ 2529840 h 2631440"/>
              <a:gd name="connsiteX47" fmla="*/ 558800 w 1798320"/>
              <a:gd name="connsiteY47" fmla="*/ 2560320 h 2631440"/>
              <a:gd name="connsiteX48" fmla="*/ 589280 w 1798320"/>
              <a:gd name="connsiteY48" fmla="*/ 2590800 h 2631440"/>
              <a:gd name="connsiteX49" fmla="*/ 650240 w 1798320"/>
              <a:gd name="connsiteY49" fmla="*/ 2600960 h 2631440"/>
              <a:gd name="connsiteX50" fmla="*/ 680720 w 1798320"/>
              <a:gd name="connsiteY50" fmla="*/ 2611120 h 2631440"/>
              <a:gd name="connsiteX51" fmla="*/ 873760 w 1798320"/>
              <a:gd name="connsiteY51" fmla="*/ 2631440 h 2631440"/>
              <a:gd name="connsiteX52" fmla="*/ 1198880 w 1798320"/>
              <a:gd name="connsiteY52" fmla="*/ 2621280 h 2631440"/>
              <a:gd name="connsiteX53" fmla="*/ 1229360 w 1798320"/>
              <a:gd name="connsiteY53" fmla="*/ 2611120 h 2631440"/>
              <a:gd name="connsiteX54" fmla="*/ 1300480 w 1798320"/>
              <a:gd name="connsiteY54" fmla="*/ 2600960 h 2631440"/>
              <a:gd name="connsiteX55" fmla="*/ 1330960 w 1798320"/>
              <a:gd name="connsiteY55" fmla="*/ 2590800 h 2631440"/>
              <a:gd name="connsiteX56" fmla="*/ 1361440 w 1798320"/>
              <a:gd name="connsiteY56" fmla="*/ 2570480 h 2631440"/>
              <a:gd name="connsiteX57" fmla="*/ 1493520 w 1798320"/>
              <a:gd name="connsiteY57" fmla="*/ 2448560 h 2631440"/>
              <a:gd name="connsiteX58" fmla="*/ 1544320 w 1798320"/>
              <a:gd name="connsiteY58" fmla="*/ 2397760 h 2631440"/>
              <a:gd name="connsiteX59" fmla="*/ 1584960 w 1798320"/>
              <a:gd name="connsiteY59" fmla="*/ 2346960 h 2631440"/>
              <a:gd name="connsiteX60" fmla="*/ 1595120 w 1798320"/>
              <a:gd name="connsiteY60" fmla="*/ 2316480 h 2631440"/>
              <a:gd name="connsiteX61" fmla="*/ 1635760 w 1798320"/>
              <a:gd name="connsiteY61" fmla="*/ 2225040 h 2631440"/>
              <a:gd name="connsiteX62" fmla="*/ 1666240 w 1798320"/>
              <a:gd name="connsiteY62" fmla="*/ 2103120 h 2631440"/>
              <a:gd name="connsiteX63" fmla="*/ 1686560 w 1798320"/>
              <a:gd name="connsiteY63" fmla="*/ 1971040 h 2631440"/>
              <a:gd name="connsiteX64" fmla="*/ 1696720 w 1798320"/>
              <a:gd name="connsiteY64" fmla="*/ 1930400 h 2631440"/>
              <a:gd name="connsiteX65" fmla="*/ 1706880 w 1798320"/>
              <a:gd name="connsiteY65" fmla="*/ 1818640 h 2631440"/>
              <a:gd name="connsiteX66" fmla="*/ 1727200 w 1798320"/>
              <a:gd name="connsiteY66" fmla="*/ 1727200 h 2631440"/>
              <a:gd name="connsiteX67" fmla="*/ 1747520 w 1798320"/>
              <a:gd name="connsiteY67" fmla="*/ 1046480 h 2631440"/>
              <a:gd name="connsiteX68" fmla="*/ 1767840 w 1798320"/>
              <a:gd name="connsiteY68" fmla="*/ 934720 h 2631440"/>
              <a:gd name="connsiteX69" fmla="*/ 1778000 w 1798320"/>
              <a:gd name="connsiteY69" fmla="*/ 863600 h 2631440"/>
              <a:gd name="connsiteX70" fmla="*/ 1798320 w 1798320"/>
              <a:gd name="connsiteY70" fmla="*/ 751840 h 2631440"/>
              <a:gd name="connsiteX71" fmla="*/ 1767840 w 1798320"/>
              <a:gd name="connsiteY71" fmla="*/ 396240 h 2631440"/>
              <a:gd name="connsiteX72" fmla="*/ 1676400 w 1798320"/>
              <a:gd name="connsiteY72" fmla="*/ 254000 h 2631440"/>
              <a:gd name="connsiteX73" fmla="*/ 1625600 w 1798320"/>
              <a:gd name="connsiteY73" fmla="*/ 182880 h 2631440"/>
              <a:gd name="connsiteX74" fmla="*/ 1605280 w 1798320"/>
              <a:gd name="connsiteY74" fmla="*/ 121920 h 2631440"/>
              <a:gd name="connsiteX75" fmla="*/ 1574800 w 1798320"/>
              <a:gd name="connsiteY75" fmla="*/ 71120 h 2631440"/>
              <a:gd name="connsiteX76" fmla="*/ 1584960 w 1798320"/>
              <a:gd name="connsiteY76" fmla="*/ 91440 h 2631440"/>
              <a:gd name="connsiteX77" fmla="*/ 1513840 w 1798320"/>
              <a:gd name="connsiteY77" fmla="*/ 182880 h 2631440"/>
              <a:gd name="connsiteX78" fmla="*/ 1625600 w 1798320"/>
              <a:gd name="connsiteY78" fmla="*/ 121920 h 263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798320" h="2631440">
                <a:moveTo>
                  <a:pt x="1625600" y="121920"/>
                </a:moveTo>
                <a:lnTo>
                  <a:pt x="1625600" y="121920"/>
                </a:lnTo>
                <a:cubicBezTo>
                  <a:pt x="1595120" y="101600"/>
                  <a:pt x="1568913" y="72544"/>
                  <a:pt x="1534160" y="60960"/>
                </a:cubicBezTo>
                <a:cubicBezTo>
                  <a:pt x="1475531" y="41417"/>
                  <a:pt x="1412167" y="41069"/>
                  <a:pt x="1351280" y="30480"/>
                </a:cubicBezTo>
                <a:cubicBezTo>
                  <a:pt x="1288342" y="19534"/>
                  <a:pt x="1307896" y="19277"/>
                  <a:pt x="1239520" y="10160"/>
                </a:cubicBezTo>
                <a:cubicBezTo>
                  <a:pt x="1209121" y="6107"/>
                  <a:pt x="1178560" y="3387"/>
                  <a:pt x="1148080" y="0"/>
                </a:cubicBezTo>
                <a:cubicBezTo>
                  <a:pt x="1056640" y="3387"/>
                  <a:pt x="964837" y="1346"/>
                  <a:pt x="873760" y="10160"/>
                </a:cubicBezTo>
                <a:cubicBezTo>
                  <a:pt x="858685" y="11619"/>
                  <a:pt x="847301" y="25162"/>
                  <a:pt x="833120" y="30480"/>
                </a:cubicBezTo>
                <a:cubicBezTo>
                  <a:pt x="820045" y="35383"/>
                  <a:pt x="805855" y="36628"/>
                  <a:pt x="792480" y="40640"/>
                </a:cubicBezTo>
                <a:cubicBezTo>
                  <a:pt x="778259" y="44906"/>
                  <a:pt x="696878" y="71585"/>
                  <a:pt x="680720" y="81280"/>
                </a:cubicBezTo>
                <a:cubicBezTo>
                  <a:pt x="662125" y="92437"/>
                  <a:pt x="647685" y="109484"/>
                  <a:pt x="629920" y="121920"/>
                </a:cubicBezTo>
                <a:cubicBezTo>
                  <a:pt x="613742" y="133244"/>
                  <a:pt x="595780" y="141798"/>
                  <a:pt x="579120" y="152400"/>
                </a:cubicBezTo>
                <a:cubicBezTo>
                  <a:pt x="558516" y="165511"/>
                  <a:pt x="541328" y="185317"/>
                  <a:pt x="518160" y="193040"/>
                </a:cubicBezTo>
                <a:lnTo>
                  <a:pt x="457200" y="213360"/>
                </a:lnTo>
                <a:cubicBezTo>
                  <a:pt x="427570" y="223237"/>
                  <a:pt x="414777" y="225905"/>
                  <a:pt x="386080" y="243840"/>
                </a:cubicBezTo>
                <a:cubicBezTo>
                  <a:pt x="371721" y="252815"/>
                  <a:pt x="356690" y="261664"/>
                  <a:pt x="345440" y="274320"/>
                </a:cubicBezTo>
                <a:cubicBezTo>
                  <a:pt x="329215" y="292573"/>
                  <a:pt x="318347" y="314960"/>
                  <a:pt x="304800" y="335280"/>
                </a:cubicBezTo>
                <a:cubicBezTo>
                  <a:pt x="277992" y="375493"/>
                  <a:pt x="244932" y="422351"/>
                  <a:pt x="233680" y="467360"/>
                </a:cubicBezTo>
                <a:cubicBezTo>
                  <a:pt x="230293" y="480907"/>
                  <a:pt x="229191" y="495240"/>
                  <a:pt x="223520" y="508000"/>
                </a:cubicBezTo>
                <a:cubicBezTo>
                  <a:pt x="215500" y="526045"/>
                  <a:pt x="201871" y="541137"/>
                  <a:pt x="193040" y="558800"/>
                </a:cubicBezTo>
                <a:cubicBezTo>
                  <a:pt x="188251" y="568379"/>
                  <a:pt x="186640" y="579252"/>
                  <a:pt x="182880" y="589280"/>
                </a:cubicBezTo>
                <a:cubicBezTo>
                  <a:pt x="176476" y="606357"/>
                  <a:pt x="168793" y="622940"/>
                  <a:pt x="162560" y="640080"/>
                </a:cubicBezTo>
                <a:cubicBezTo>
                  <a:pt x="155240" y="660210"/>
                  <a:pt x="154121" y="683218"/>
                  <a:pt x="142240" y="701040"/>
                </a:cubicBezTo>
                <a:cubicBezTo>
                  <a:pt x="121833" y="731651"/>
                  <a:pt x="117069" y="736067"/>
                  <a:pt x="101600" y="772160"/>
                </a:cubicBezTo>
                <a:cubicBezTo>
                  <a:pt x="97381" y="782004"/>
                  <a:pt x="95659" y="792796"/>
                  <a:pt x="91440" y="802640"/>
                </a:cubicBezTo>
                <a:cubicBezTo>
                  <a:pt x="85474" y="816561"/>
                  <a:pt x="76438" y="829099"/>
                  <a:pt x="71120" y="843280"/>
                </a:cubicBezTo>
                <a:cubicBezTo>
                  <a:pt x="66217" y="856355"/>
                  <a:pt x="65125" y="870592"/>
                  <a:pt x="60960" y="883920"/>
                </a:cubicBezTo>
                <a:cubicBezTo>
                  <a:pt x="48182" y="924808"/>
                  <a:pt x="28721" y="963834"/>
                  <a:pt x="20320" y="1005840"/>
                </a:cubicBezTo>
                <a:cubicBezTo>
                  <a:pt x="8060" y="1067142"/>
                  <a:pt x="15621" y="1040257"/>
                  <a:pt x="0" y="1087120"/>
                </a:cubicBezTo>
                <a:cubicBezTo>
                  <a:pt x="3387" y="1232747"/>
                  <a:pt x="3967" y="1378466"/>
                  <a:pt x="10160" y="1524000"/>
                </a:cubicBezTo>
                <a:cubicBezTo>
                  <a:pt x="10754" y="1537951"/>
                  <a:pt x="18345" y="1550817"/>
                  <a:pt x="20320" y="1564640"/>
                </a:cubicBezTo>
                <a:cubicBezTo>
                  <a:pt x="64936" y="1876952"/>
                  <a:pt x="9210" y="1571002"/>
                  <a:pt x="40640" y="1696720"/>
                </a:cubicBezTo>
                <a:cubicBezTo>
                  <a:pt x="44828" y="1713473"/>
                  <a:pt x="44737" y="1731351"/>
                  <a:pt x="50800" y="1747520"/>
                </a:cubicBezTo>
                <a:cubicBezTo>
                  <a:pt x="55087" y="1758953"/>
                  <a:pt x="64347" y="1767840"/>
                  <a:pt x="71120" y="1778000"/>
                </a:cubicBezTo>
                <a:cubicBezTo>
                  <a:pt x="74507" y="1791547"/>
                  <a:pt x="78251" y="1805009"/>
                  <a:pt x="81280" y="1818640"/>
                </a:cubicBezTo>
                <a:cubicBezTo>
                  <a:pt x="85026" y="1835497"/>
                  <a:pt x="86478" y="1852900"/>
                  <a:pt x="91440" y="1869440"/>
                </a:cubicBezTo>
                <a:cubicBezTo>
                  <a:pt x="96681" y="1886909"/>
                  <a:pt x="104987" y="1903307"/>
                  <a:pt x="111760" y="1920240"/>
                </a:cubicBezTo>
                <a:cubicBezTo>
                  <a:pt x="132815" y="2046571"/>
                  <a:pt x="107739" y="1915655"/>
                  <a:pt x="142240" y="2042160"/>
                </a:cubicBezTo>
                <a:cubicBezTo>
                  <a:pt x="146784" y="2058820"/>
                  <a:pt x="146939" y="2076577"/>
                  <a:pt x="152400" y="2092960"/>
                </a:cubicBezTo>
                <a:cubicBezTo>
                  <a:pt x="157189" y="2107328"/>
                  <a:pt x="167095" y="2119538"/>
                  <a:pt x="172720" y="2133600"/>
                </a:cubicBezTo>
                <a:cubicBezTo>
                  <a:pt x="180675" y="2153487"/>
                  <a:pt x="184341" y="2174987"/>
                  <a:pt x="193040" y="2194560"/>
                </a:cubicBezTo>
                <a:cubicBezTo>
                  <a:pt x="197999" y="2205718"/>
                  <a:pt x="207302" y="2214438"/>
                  <a:pt x="213360" y="2225040"/>
                </a:cubicBezTo>
                <a:cubicBezTo>
                  <a:pt x="220874" y="2238190"/>
                  <a:pt x="227714" y="2251759"/>
                  <a:pt x="233680" y="2265680"/>
                </a:cubicBezTo>
                <a:cubicBezTo>
                  <a:pt x="237899" y="2275524"/>
                  <a:pt x="239408" y="2286410"/>
                  <a:pt x="243840" y="2296160"/>
                </a:cubicBezTo>
                <a:cubicBezTo>
                  <a:pt x="257121" y="2325378"/>
                  <a:pt x="298540" y="2411820"/>
                  <a:pt x="325120" y="2438400"/>
                </a:cubicBezTo>
                <a:cubicBezTo>
                  <a:pt x="338667" y="2451947"/>
                  <a:pt x="349820" y="2468413"/>
                  <a:pt x="365760" y="2479040"/>
                </a:cubicBezTo>
                <a:cubicBezTo>
                  <a:pt x="423396" y="2517464"/>
                  <a:pt x="430049" y="2512578"/>
                  <a:pt x="477520" y="2529840"/>
                </a:cubicBezTo>
                <a:cubicBezTo>
                  <a:pt x="504714" y="2539729"/>
                  <a:pt x="531707" y="2550160"/>
                  <a:pt x="558800" y="2560320"/>
                </a:cubicBezTo>
                <a:cubicBezTo>
                  <a:pt x="568960" y="2570480"/>
                  <a:pt x="576150" y="2584964"/>
                  <a:pt x="589280" y="2590800"/>
                </a:cubicBezTo>
                <a:cubicBezTo>
                  <a:pt x="608105" y="2599167"/>
                  <a:pt x="630130" y="2596491"/>
                  <a:pt x="650240" y="2600960"/>
                </a:cubicBezTo>
                <a:cubicBezTo>
                  <a:pt x="660695" y="2603283"/>
                  <a:pt x="670109" y="2609673"/>
                  <a:pt x="680720" y="2611120"/>
                </a:cubicBezTo>
                <a:cubicBezTo>
                  <a:pt x="744829" y="2619862"/>
                  <a:pt x="873760" y="2631440"/>
                  <a:pt x="873760" y="2631440"/>
                </a:cubicBezTo>
                <a:cubicBezTo>
                  <a:pt x="982133" y="2628053"/>
                  <a:pt x="1090630" y="2627466"/>
                  <a:pt x="1198880" y="2621280"/>
                </a:cubicBezTo>
                <a:cubicBezTo>
                  <a:pt x="1209572" y="2620669"/>
                  <a:pt x="1218858" y="2613220"/>
                  <a:pt x="1229360" y="2611120"/>
                </a:cubicBezTo>
                <a:cubicBezTo>
                  <a:pt x="1252842" y="2606424"/>
                  <a:pt x="1276773" y="2604347"/>
                  <a:pt x="1300480" y="2600960"/>
                </a:cubicBezTo>
                <a:cubicBezTo>
                  <a:pt x="1310640" y="2597573"/>
                  <a:pt x="1321381" y="2595589"/>
                  <a:pt x="1330960" y="2590800"/>
                </a:cubicBezTo>
                <a:cubicBezTo>
                  <a:pt x="1341882" y="2585339"/>
                  <a:pt x="1351504" y="2577577"/>
                  <a:pt x="1361440" y="2570480"/>
                </a:cubicBezTo>
                <a:cubicBezTo>
                  <a:pt x="1427174" y="2523527"/>
                  <a:pt x="1414011" y="2528069"/>
                  <a:pt x="1493520" y="2448560"/>
                </a:cubicBezTo>
                <a:lnTo>
                  <a:pt x="1544320" y="2397760"/>
                </a:lnTo>
                <a:cubicBezTo>
                  <a:pt x="1569857" y="2321148"/>
                  <a:pt x="1532439" y="2412612"/>
                  <a:pt x="1584960" y="2346960"/>
                </a:cubicBezTo>
                <a:cubicBezTo>
                  <a:pt x="1591650" y="2338597"/>
                  <a:pt x="1590901" y="2326324"/>
                  <a:pt x="1595120" y="2316480"/>
                </a:cubicBezTo>
                <a:cubicBezTo>
                  <a:pt x="1621675" y="2254519"/>
                  <a:pt x="1612129" y="2295933"/>
                  <a:pt x="1635760" y="2225040"/>
                </a:cubicBezTo>
                <a:cubicBezTo>
                  <a:pt x="1649510" y="2183789"/>
                  <a:pt x="1659169" y="2145546"/>
                  <a:pt x="1666240" y="2103120"/>
                </a:cubicBezTo>
                <a:cubicBezTo>
                  <a:pt x="1675999" y="2044564"/>
                  <a:pt x="1675314" y="2027270"/>
                  <a:pt x="1686560" y="1971040"/>
                </a:cubicBezTo>
                <a:cubicBezTo>
                  <a:pt x="1689298" y="1957348"/>
                  <a:pt x="1693333" y="1943947"/>
                  <a:pt x="1696720" y="1930400"/>
                </a:cubicBezTo>
                <a:cubicBezTo>
                  <a:pt x="1700107" y="1893147"/>
                  <a:pt x="1701331" y="1855633"/>
                  <a:pt x="1706880" y="1818640"/>
                </a:cubicBezTo>
                <a:cubicBezTo>
                  <a:pt x="1711512" y="1787762"/>
                  <a:pt x="1725559" y="1758380"/>
                  <a:pt x="1727200" y="1727200"/>
                </a:cubicBezTo>
                <a:cubicBezTo>
                  <a:pt x="1739131" y="1500506"/>
                  <a:pt x="1738447" y="1273306"/>
                  <a:pt x="1747520" y="1046480"/>
                </a:cubicBezTo>
                <a:cubicBezTo>
                  <a:pt x="1750131" y="981205"/>
                  <a:pt x="1752528" y="980657"/>
                  <a:pt x="1767840" y="934720"/>
                </a:cubicBezTo>
                <a:cubicBezTo>
                  <a:pt x="1771227" y="911013"/>
                  <a:pt x="1774835" y="887337"/>
                  <a:pt x="1778000" y="863600"/>
                </a:cubicBezTo>
                <a:cubicBezTo>
                  <a:pt x="1790765" y="767864"/>
                  <a:pt x="1779025" y="809725"/>
                  <a:pt x="1798320" y="751840"/>
                </a:cubicBezTo>
                <a:cubicBezTo>
                  <a:pt x="1788160" y="633307"/>
                  <a:pt x="1782596" y="514289"/>
                  <a:pt x="1767840" y="396240"/>
                </a:cubicBezTo>
                <a:cubicBezTo>
                  <a:pt x="1761226" y="343327"/>
                  <a:pt x="1699335" y="288402"/>
                  <a:pt x="1676400" y="254000"/>
                </a:cubicBezTo>
                <a:cubicBezTo>
                  <a:pt x="1646687" y="209431"/>
                  <a:pt x="1663406" y="233289"/>
                  <a:pt x="1625600" y="182880"/>
                </a:cubicBezTo>
                <a:cubicBezTo>
                  <a:pt x="1618827" y="162560"/>
                  <a:pt x="1617161" y="139742"/>
                  <a:pt x="1605280" y="121920"/>
                </a:cubicBezTo>
                <a:cubicBezTo>
                  <a:pt x="1580759" y="85139"/>
                  <a:pt x="1590421" y="102362"/>
                  <a:pt x="1574800" y="71120"/>
                </a:cubicBezTo>
                <a:lnTo>
                  <a:pt x="1584960" y="91440"/>
                </a:lnTo>
                <a:lnTo>
                  <a:pt x="1513840" y="182880"/>
                </a:lnTo>
                <a:lnTo>
                  <a:pt x="1625600" y="12192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Putamen </a:t>
            </a:r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1807000" y="2345870"/>
            <a:ext cx="1499112" cy="2744290"/>
          </a:xfrm>
          <a:custGeom>
            <a:avLst/>
            <a:gdLst>
              <a:gd name="connsiteX0" fmla="*/ 895560 w 1499112"/>
              <a:gd name="connsiteY0" fmla="*/ 1090 h 2744290"/>
              <a:gd name="connsiteX1" fmla="*/ 895560 w 1499112"/>
              <a:gd name="connsiteY1" fmla="*/ 1090 h 2744290"/>
              <a:gd name="connsiteX2" fmla="*/ 600920 w 1499112"/>
              <a:gd name="connsiteY2" fmla="*/ 21410 h 2744290"/>
              <a:gd name="connsiteX3" fmla="*/ 550120 w 1499112"/>
              <a:gd name="connsiteY3" fmla="*/ 31570 h 2744290"/>
              <a:gd name="connsiteX4" fmla="*/ 519640 w 1499112"/>
              <a:gd name="connsiteY4" fmla="*/ 62050 h 2744290"/>
              <a:gd name="connsiteX5" fmla="*/ 479000 w 1499112"/>
              <a:gd name="connsiteY5" fmla="*/ 143330 h 2744290"/>
              <a:gd name="connsiteX6" fmla="*/ 448520 w 1499112"/>
              <a:gd name="connsiteY6" fmla="*/ 234770 h 2744290"/>
              <a:gd name="connsiteX7" fmla="*/ 428200 w 1499112"/>
              <a:gd name="connsiteY7" fmla="*/ 265250 h 2744290"/>
              <a:gd name="connsiteX8" fmla="*/ 357080 w 1499112"/>
              <a:gd name="connsiteY8" fmla="*/ 387170 h 2744290"/>
              <a:gd name="connsiteX9" fmla="*/ 336760 w 1499112"/>
              <a:gd name="connsiteY9" fmla="*/ 417650 h 2744290"/>
              <a:gd name="connsiteX10" fmla="*/ 275800 w 1499112"/>
              <a:gd name="connsiteY10" fmla="*/ 478610 h 2744290"/>
              <a:gd name="connsiteX11" fmla="*/ 255480 w 1499112"/>
              <a:gd name="connsiteY11" fmla="*/ 509090 h 2744290"/>
              <a:gd name="connsiteX12" fmla="*/ 214840 w 1499112"/>
              <a:gd name="connsiteY12" fmla="*/ 519250 h 2744290"/>
              <a:gd name="connsiteX13" fmla="*/ 153880 w 1499112"/>
              <a:gd name="connsiteY13" fmla="*/ 559890 h 2744290"/>
              <a:gd name="connsiteX14" fmla="*/ 82760 w 1499112"/>
              <a:gd name="connsiteY14" fmla="*/ 610690 h 2744290"/>
              <a:gd name="connsiteX15" fmla="*/ 52280 w 1499112"/>
              <a:gd name="connsiteY15" fmla="*/ 651330 h 2744290"/>
              <a:gd name="connsiteX16" fmla="*/ 42120 w 1499112"/>
              <a:gd name="connsiteY16" fmla="*/ 681810 h 2744290"/>
              <a:gd name="connsiteX17" fmla="*/ 21800 w 1499112"/>
              <a:gd name="connsiteY17" fmla="*/ 722450 h 2744290"/>
              <a:gd name="connsiteX18" fmla="*/ 1480 w 1499112"/>
              <a:gd name="connsiteY18" fmla="*/ 783410 h 2744290"/>
              <a:gd name="connsiteX19" fmla="*/ 11640 w 1499112"/>
              <a:gd name="connsiteY19" fmla="*/ 1108530 h 2744290"/>
              <a:gd name="connsiteX20" fmla="*/ 72600 w 1499112"/>
              <a:gd name="connsiteY20" fmla="*/ 1149170 h 2744290"/>
              <a:gd name="connsiteX21" fmla="*/ 184360 w 1499112"/>
              <a:gd name="connsiteY21" fmla="*/ 1199970 h 2744290"/>
              <a:gd name="connsiteX22" fmla="*/ 214840 w 1499112"/>
              <a:gd name="connsiteY22" fmla="*/ 1220290 h 2744290"/>
              <a:gd name="connsiteX23" fmla="*/ 275800 w 1499112"/>
              <a:gd name="connsiteY23" fmla="*/ 1240610 h 2744290"/>
              <a:gd name="connsiteX24" fmla="*/ 316440 w 1499112"/>
              <a:gd name="connsiteY24" fmla="*/ 1311730 h 2744290"/>
              <a:gd name="connsiteX25" fmla="*/ 357080 w 1499112"/>
              <a:gd name="connsiteY25" fmla="*/ 1372690 h 2744290"/>
              <a:gd name="connsiteX26" fmla="*/ 377400 w 1499112"/>
              <a:gd name="connsiteY26" fmla="*/ 1403170 h 2744290"/>
              <a:gd name="connsiteX27" fmla="*/ 428200 w 1499112"/>
              <a:gd name="connsiteY27" fmla="*/ 1474290 h 2744290"/>
              <a:gd name="connsiteX28" fmla="*/ 448520 w 1499112"/>
              <a:gd name="connsiteY28" fmla="*/ 1535250 h 2744290"/>
              <a:gd name="connsiteX29" fmla="*/ 468840 w 1499112"/>
              <a:gd name="connsiteY29" fmla="*/ 1575890 h 2744290"/>
              <a:gd name="connsiteX30" fmla="*/ 479000 w 1499112"/>
              <a:gd name="connsiteY30" fmla="*/ 1606370 h 2744290"/>
              <a:gd name="connsiteX31" fmla="*/ 499320 w 1499112"/>
              <a:gd name="connsiteY31" fmla="*/ 1677490 h 2744290"/>
              <a:gd name="connsiteX32" fmla="*/ 509480 w 1499112"/>
              <a:gd name="connsiteY32" fmla="*/ 1718130 h 2744290"/>
              <a:gd name="connsiteX33" fmla="*/ 519640 w 1499112"/>
              <a:gd name="connsiteY33" fmla="*/ 1779090 h 2744290"/>
              <a:gd name="connsiteX34" fmla="*/ 560280 w 1499112"/>
              <a:gd name="connsiteY34" fmla="*/ 1850210 h 2744290"/>
              <a:gd name="connsiteX35" fmla="*/ 570440 w 1499112"/>
              <a:gd name="connsiteY35" fmla="*/ 1880690 h 2744290"/>
              <a:gd name="connsiteX36" fmla="*/ 590760 w 1499112"/>
              <a:gd name="connsiteY36" fmla="*/ 1911170 h 2744290"/>
              <a:gd name="connsiteX37" fmla="*/ 611080 w 1499112"/>
              <a:gd name="connsiteY37" fmla="*/ 1961970 h 2744290"/>
              <a:gd name="connsiteX38" fmla="*/ 631400 w 1499112"/>
              <a:gd name="connsiteY38" fmla="*/ 2002610 h 2744290"/>
              <a:gd name="connsiteX39" fmla="*/ 641560 w 1499112"/>
              <a:gd name="connsiteY39" fmla="*/ 2043250 h 2744290"/>
              <a:gd name="connsiteX40" fmla="*/ 661880 w 1499112"/>
              <a:gd name="connsiteY40" fmla="*/ 2104210 h 2744290"/>
              <a:gd name="connsiteX41" fmla="*/ 672040 w 1499112"/>
              <a:gd name="connsiteY41" fmla="*/ 2144850 h 2744290"/>
              <a:gd name="connsiteX42" fmla="*/ 692360 w 1499112"/>
              <a:gd name="connsiteY42" fmla="*/ 2185490 h 2744290"/>
              <a:gd name="connsiteX43" fmla="*/ 702520 w 1499112"/>
              <a:gd name="connsiteY43" fmla="*/ 2215970 h 2744290"/>
              <a:gd name="connsiteX44" fmla="*/ 743160 w 1499112"/>
              <a:gd name="connsiteY44" fmla="*/ 2276930 h 2744290"/>
              <a:gd name="connsiteX45" fmla="*/ 763480 w 1499112"/>
              <a:gd name="connsiteY45" fmla="*/ 2317570 h 2744290"/>
              <a:gd name="connsiteX46" fmla="*/ 783800 w 1499112"/>
              <a:gd name="connsiteY46" fmla="*/ 2348050 h 2744290"/>
              <a:gd name="connsiteX47" fmla="*/ 814280 w 1499112"/>
              <a:gd name="connsiteY47" fmla="*/ 2449650 h 2744290"/>
              <a:gd name="connsiteX48" fmla="*/ 854920 w 1499112"/>
              <a:gd name="connsiteY48" fmla="*/ 2561410 h 2744290"/>
              <a:gd name="connsiteX49" fmla="*/ 865080 w 1499112"/>
              <a:gd name="connsiteY49" fmla="*/ 2602050 h 2744290"/>
              <a:gd name="connsiteX50" fmla="*/ 966680 w 1499112"/>
              <a:gd name="connsiteY50" fmla="*/ 2683330 h 2744290"/>
              <a:gd name="connsiteX51" fmla="*/ 1078440 w 1499112"/>
              <a:gd name="connsiteY51" fmla="*/ 2744290 h 2744290"/>
              <a:gd name="connsiteX52" fmla="*/ 1241000 w 1499112"/>
              <a:gd name="connsiteY52" fmla="*/ 2734130 h 2744290"/>
              <a:gd name="connsiteX53" fmla="*/ 1271480 w 1499112"/>
              <a:gd name="connsiteY53" fmla="*/ 2693490 h 2744290"/>
              <a:gd name="connsiteX54" fmla="*/ 1301960 w 1499112"/>
              <a:gd name="connsiteY54" fmla="*/ 2612210 h 2744290"/>
              <a:gd name="connsiteX55" fmla="*/ 1342600 w 1499112"/>
              <a:gd name="connsiteY55" fmla="*/ 2500450 h 2744290"/>
              <a:gd name="connsiteX56" fmla="*/ 1352760 w 1499112"/>
              <a:gd name="connsiteY56" fmla="*/ 2378530 h 2744290"/>
              <a:gd name="connsiteX57" fmla="*/ 1362920 w 1499112"/>
              <a:gd name="connsiteY57" fmla="*/ 2287090 h 2744290"/>
              <a:gd name="connsiteX58" fmla="*/ 1383240 w 1499112"/>
              <a:gd name="connsiteY58" fmla="*/ 2002610 h 2744290"/>
              <a:gd name="connsiteX59" fmla="*/ 1403560 w 1499112"/>
              <a:gd name="connsiteY59" fmla="*/ 1941650 h 2744290"/>
              <a:gd name="connsiteX60" fmla="*/ 1413720 w 1499112"/>
              <a:gd name="connsiteY60" fmla="*/ 1901010 h 2744290"/>
              <a:gd name="connsiteX61" fmla="*/ 1444200 w 1499112"/>
              <a:gd name="connsiteY61" fmla="*/ 1809570 h 2744290"/>
              <a:gd name="connsiteX62" fmla="*/ 1454360 w 1499112"/>
              <a:gd name="connsiteY62" fmla="*/ 1728290 h 2744290"/>
              <a:gd name="connsiteX63" fmla="*/ 1464520 w 1499112"/>
              <a:gd name="connsiteY63" fmla="*/ 1616530 h 2744290"/>
              <a:gd name="connsiteX64" fmla="*/ 1474680 w 1499112"/>
              <a:gd name="connsiteY64" fmla="*/ 1575890 h 2744290"/>
              <a:gd name="connsiteX65" fmla="*/ 1484840 w 1499112"/>
              <a:gd name="connsiteY65" fmla="*/ 1514930 h 2744290"/>
              <a:gd name="connsiteX66" fmla="*/ 1484840 w 1499112"/>
              <a:gd name="connsiteY66" fmla="*/ 895170 h 2744290"/>
              <a:gd name="connsiteX67" fmla="*/ 1454360 w 1499112"/>
              <a:gd name="connsiteY67" fmla="*/ 783410 h 2744290"/>
              <a:gd name="connsiteX68" fmla="*/ 1444200 w 1499112"/>
              <a:gd name="connsiteY68" fmla="*/ 742770 h 2744290"/>
              <a:gd name="connsiteX69" fmla="*/ 1423880 w 1499112"/>
              <a:gd name="connsiteY69" fmla="*/ 712290 h 2744290"/>
              <a:gd name="connsiteX70" fmla="*/ 1373080 w 1499112"/>
              <a:gd name="connsiteY70" fmla="*/ 620850 h 2744290"/>
              <a:gd name="connsiteX71" fmla="*/ 1342600 w 1499112"/>
              <a:gd name="connsiteY71" fmla="*/ 509090 h 2744290"/>
              <a:gd name="connsiteX72" fmla="*/ 1312120 w 1499112"/>
              <a:gd name="connsiteY72" fmla="*/ 377010 h 2744290"/>
              <a:gd name="connsiteX73" fmla="*/ 1190200 w 1499112"/>
              <a:gd name="connsiteY73" fmla="*/ 234770 h 2744290"/>
              <a:gd name="connsiteX74" fmla="*/ 1159720 w 1499112"/>
              <a:gd name="connsiteY74" fmla="*/ 214450 h 2744290"/>
              <a:gd name="connsiteX75" fmla="*/ 1108920 w 1499112"/>
              <a:gd name="connsiteY75" fmla="*/ 153490 h 2744290"/>
              <a:gd name="connsiteX76" fmla="*/ 1078440 w 1499112"/>
              <a:gd name="connsiteY76" fmla="*/ 112850 h 2744290"/>
              <a:gd name="connsiteX77" fmla="*/ 1007320 w 1499112"/>
              <a:gd name="connsiteY77" fmla="*/ 62050 h 2744290"/>
              <a:gd name="connsiteX78" fmla="*/ 976840 w 1499112"/>
              <a:gd name="connsiteY78" fmla="*/ 31570 h 2744290"/>
              <a:gd name="connsiteX79" fmla="*/ 915880 w 1499112"/>
              <a:gd name="connsiteY79" fmla="*/ 1090 h 2744290"/>
              <a:gd name="connsiteX80" fmla="*/ 834600 w 1499112"/>
              <a:gd name="connsiteY80" fmla="*/ 1090 h 2744290"/>
              <a:gd name="connsiteX81" fmla="*/ 895560 w 1499112"/>
              <a:gd name="connsiteY81" fmla="*/ 1090 h 2744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499112" h="2744290">
                <a:moveTo>
                  <a:pt x="895560" y="1090"/>
                </a:moveTo>
                <a:lnTo>
                  <a:pt x="895560" y="1090"/>
                </a:lnTo>
                <a:lnTo>
                  <a:pt x="600920" y="21410"/>
                </a:lnTo>
                <a:cubicBezTo>
                  <a:pt x="583718" y="22928"/>
                  <a:pt x="565566" y="23847"/>
                  <a:pt x="550120" y="31570"/>
                </a:cubicBezTo>
                <a:cubicBezTo>
                  <a:pt x="537269" y="37996"/>
                  <a:pt x="529800" y="51890"/>
                  <a:pt x="519640" y="62050"/>
                </a:cubicBezTo>
                <a:cubicBezTo>
                  <a:pt x="496729" y="130782"/>
                  <a:pt x="526987" y="47357"/>
                  <a:pt x="479000" y="143330"/>
                </a:cubicBezTo>
                <a:cubicBezTo>
                  <a:pt x="396517" y="308296"/>
                  <a:pt x="506727" y="98953"/>
                  <a:pt x="448520" y="234770"/>
                </a:cubicBezTo>
                <a:cubicBezTo>
                  <a:pt x="443710" y="245993"/>
                  <a:pt x="434130" y="254576"/>
                  <a:pt x="428200" y="265250"/>
                </a:cubicBezTo>
                <a:cubicBezTo>
                  <a:pt x="359197" y="389455"/>
                  <a:pt x="439992" y="262802"/>
                  <a:pt x="357080" y="387170"/>
                </a:cubicBezTo>
                <a:cubicBezTo>
                  <a:pt x="350307" y="397330"/>
                  <a:pt x="345394" y="409016"/>
                  <a:pt x="336760" y="417650"/>
                </a:cubicBezTo>
                <a:cubicBezTo>
                  <a:pt x="316440" y="437970"/>
                  <a:pt x="291740" y="454700"/>
                  <a:pt x="275800" y="478610"/>
                </a:cubicBezTo>
                <a:cubicBezTo>
                  <a:pt x="269027" y="488770"/>
                  <a:pt x="265640" y="502317"/>
                  <a:pt x="255480" y="509090"/>
                </a:cubicBezTo>
                <a:cubicBezTo>
                  <a:pt x="243862" y="516836"/>
                  <a:pt x="228387" y="515863"/>
                  <a:pt x="214840" y="519250"/>
                </a:cubicBezTo>
                <a:cubicBezTo>
                  <a:pt x="194520" y="532797"/>
                  <a:pt x="171149" y="542621"/>
                  <a:pt x="153880" y="559890"/>
                </a:cubicBezTo>
                <a:cubicBezTo>
                  <a:pt x="112690" y="601080"/>
                  <a:pt x="136251" y="583944"/>
                  <a:pt x="82760" y="610690"/>
                </a:cubicBezTo>
                <a:cubicBezTo>
                  <a:pt x="72600" y="624237"/>
                  <a:pt x="60681" y="636628"/>
                  <a:pt x="52280" y="651330"/>
                </a:cubicBezTo>
                <a:cubicBezTo>
                  <a:pt x="46967" y="660629"/>
                  <a:pt x="46339" y="671966"/>
                  <a:pt x="42120" y="681810"/>
                </a:cubicBezTo>
                <a:cubicBezTo>
                  <a:pt x="36154" y="695731"/>
                  <a:pt x="27425" y="708388"/>
                  <a:pt x="21800" y="722450"/>
                </a:cubicBezTo>
                <a:cubicBezTo>
                  <a:pt x="13845" y="742337"/>
                  <a:pt x="1480" y="783410"/>
                  <a:pt x="1480" y="783410"/>
                </a:cubicBezTo>
                <a:cubicBezTo>
                  <a:pt x="4867" y="891783"/>
                  <a:pt x="-9055" y="1002097"/>
                  <a:pt x="11640" y="1108530"/>
                </a:cubicBezTo>
                <a:cubicBezTo>
                  <a:pt x="16301" y="1132503"/>
                  <a:pt x="51996" y="1136059"/>
                  <a:pt x="72600" y="1149170"/>
                </a:cubicBezTo>
                <a:cubicBezTo>
                  <a:pt x="171199" y="1211915"/>
                  <a:pt x="72742" y="1150362"/>
                  <a:pt x="184360" y="1199970"/>
                </a:cubicBezTo>
                <a:cubicBezTo>
                  <a:pt x="195518" y="1204929"/>
                  <a:pt x="203682" y="1215331"/>
                  <a:pt x="214840" y="1220290"/>
                </a:cubicBezTo>
                <a:cubicBezTo>
                  <a:pt x="234413" y="1228989"/>
                  <a:pt x="275800" y="1240610"/>
                  <a:pt x="275800" y="1240610"/>
                </a:cubicBezTo>
                <a:cubicBezTo>
                  <a:pt x="346092" y="1346047"/>
                  <a:pt x="239097" y="1182826"/>
                  <a:pt x="316440" y="1311730"/>
                </a:cubicBezTo>
                <a:cubicBezTo>
                  <a:pt x="329005" y="1332671"/>
                  <a:pt x="343533" y="1352370"/>
                  <a:pt x="357080" y="1372690"/>
                </a:cubicBezTo>
                <a:cubicBezTo>
                  <a:pt x="363853" y="1382850"/>
                  <a:pt x="370074" y="1393401"/>
                  <a:pt x="377400" y="1403170"/>
                </a:cubicBezTo>
                <a:cubicBezTo>
                  <a:pt x="381494" y="1408628"/>
                  <a:pt x="422798" y="1462135"/>
                  <a:pt x="428200" y="1474290"/>
                </a:cubicBezTo>
                <a:cubicBezTo>
                  <a:pt x="436899" y="1493863"/>
                  <a:pt x="438941" y="1516092"/>
                  <a:pt x="448520" y="1535250"/>
                </a:cubicBezTo>
                <a:cubicBezTo>
                  <a:pt x="455293" y="1548797"/>
                  <a:pt x="462874" y="1561969"/>
                  <a:pt x="468840" y="1575890"/>
                </a:cubicBezTo>
                <a:cubicBezTo>
                  <a:pt x="473059" y="1585734"/>
                  <a:pt x="475923" y="1596112"/>
                  <a:pt x="479000" y="1606370"/>
                </a:cubicBezTo>
                <a:cubicBezTo>
                  <a:pt x="486085" y="1629985"/>
                  <a:pt x="492833" y="1653703"/>
                  <a:pt x="499320" y="1677490"/>
                </a:cubicBezTo>
                <a:cubicBezTo>
                  <a:pt x="502994" y="1690962"/>
                  <a:pt x="506742" y="1704438"/>
                  <a:pt x="509480" y="1718130"/>
                </a:cubicBezTo>
                <a:cubicBezTo>
                  <a:pt x="513520" y="1738330"/>
                  <a:pt x="513721" y="1759359"/>
                  <a:pt x="519640" y="1779090"/>
                </a:cubicBezTo>
                <a:cubicBezTo>
                  <a:pt x="532999" y="1823620"/>
                  <a:pt x="541573" y="1812797"/>
                  <a:pt x="560280" y="1850210"/>
                </a:cubicBezTo>
                <a:cubicBezTo>
                  <a:pt x="565069" y="1859789"/>
                  <a:pt x="565651" y="1871111"/>
                  <a:pt x="570440" y="1880690"/>
                </a:cubicBezTo>
                <a:cubicBezTo>
                  <a:pt x="575901" y="1891612"/>
                  <a:pt x="585299" y="1900248"/>
                  <a:pt x="590760" y="1911170"/>
                </a:cubicBezTo>
                <a:cubicBezTo>
                  <a:pt x="598916" y="1927482"/>
                  <a:pt x="603673" y="1945304"/>
                  <a:pt x="611080" y="1961970"/>
                </a:cubicBezTo>
                <a:cubicBezTo>
                  <a:pt x="617231" y="1975810"/>
                  <a:pt x="626082" y="1988429"/>
                  <a:pt x="631400" y="2002610"/>
                </a:cubicBezTo>
                <a:cubicBezTo>
                  <a:pt x="636303" y="2015685"/>
                  <a:pt x="637548" y="2029875"/>
                  <a:pt x="641560" y="2043250"/>
                </a:cubicBezTo>
                <a:cubicBezTo>
                  <a:pt x="647715" y="2063766"/>
                  <a:pt x="656685" y="2083430"/>
                  <a:pt x="661880" y="2104210"/>
                </a:cubicBezTo>
                <a:cubicBezTo>
                  <a:pt x="665267" y="2117757"/>
                  <a:pt x="667137" y="2131775"/>
                  <a:pt x="672040" y="2144850"/>
                </a:cubicBezTo>
                <a:cubicBezTo>
                  <a:pt x="677358" y="2159031"/>
                  <a:pt x="686394" y="2171569"/>
                  <a:pt x="692360" y="2185490"/>
                </a:cubicBezTo>
                <a:cubicBezTo>
                  <a:pt x="696579" y="2195334"/>
                  <a:pt x="697319" y="2206608"/>
                  <a:pt x="702520" y="2215970"/>
                </a:cubicBezTo>
                <a:cubicBezTo>
                  <a:pt x="714380" y="2237318"/>
                  <a:pt x="732238" y="2255087"/>
                  <a:pt x="743160" y="2276930"/>
                </a:cubicBezTo>
                <a:cubicBezTo>
                  <a:pt x="749933" y="2290477"/>
                  <a:pt x="755966" y="2304420"/>
                  <a:pt x="763480" y="2317570"/>
                </a:cubicBezTo>
                <a:cubicBezTo>
                  <a:pt x="769538" y="2328172"/>
                  <a:pt x="778841" y="2336892"/>
                  <a:pt x="783800" y="2348050"/>
                </a:cubicBezTo>
                <a:cubicBezTo>
                  <a:pt x="815204" y="2418710"/>
                  <a:pt x="794578" y="2390543"/>
                  <a:pt x="814280" y="2449650"/>
                </a:cubicBezTo>
                <a:cubicBezTo>
                  <a:pt x="834480" y="2510249"/>
                  <a:pt x="838316" y="2494996"/>
                  <a:pt x="854920" y="2561410"/>
                </a:cubicBezTo>
                <a:cubicBezTo>
                  <a:pt x="858307" y="2574957"/>
                  <a:pt x="857072" y="2590611"/>
                  <a:pt x="865080" y="2602050"/>
                </a:cubicBezTo>
                <a:cubicBezTo>
                  <a:pt x="912820" y="2670251"/>
                  <a:pt x="912949" y="2651987"/>
                  <a:pt x="966680" y="2683330"/>
                </a:cubicBezTo>
                <a:cubicBezTo>
                  <a:pt x="1072102" y="2744826"/>
                  <a:pt x="1012602" y="2722344"/>
                  <a:pt x="1078440" y="2744290"/>
                </a:cubicBezTo>
                <a:cubicBezTo>
                  <a:pt x="1132627" y="2740903"/>
                  <a:pt x="1188495" y="2747947"/>
                  <a:pt x="1241000" y="2734130"/>
                </a:cubicBezTo>
                <a:cubicBezTo>
                  <a:pt x="1257376" y="2729821"/>
                  <a:pt x="1263256" y="2708292"/>
                  <a:pt x="1271480" y="2693490"/>
                </a:cubicBezTo>
                <a:cubicBezTo>
                  <a:pt x="1286585" y="2666302"/>
                  <a:pt x="1291431" y="2640287"/>
                  <a:pt x="1301960" y="2612210"/>
                </a:cubicBezTo>
                <a:cubicBezTo>
                  <a:pt x="1344372" y="2499110"/>
                  <a:pt x="1299909" y="2628523"/>
                  <a:pt x="1342600" y="2500450"/>
                </a:cubicBezTo>
                <a:cubicBezTo>
                  <a:pt x="1345987" y="2459810"/>
                  <a:pt x="1348894" y="2419127"/>
                  <a:pt x="1352760" y="2378530"/>
                </a:cubicBezTo>
                <a:cubicBezTo>
                  <a:pt x="1355668" y="2348001"/>
                  <a:pt x="1360735" y="2317680"/>
                  <a:pt x="1362920" y="2287090"/>
                </a:cubicBezTo>
                <a:cubicBezTo>
                  <a:pt x="1365099" y="2256580"/>
                  <a:pt x="1370530" y="2066161"/>
                  <a:pt x="1383240" y="2002610"/>
                </a:cubicBezTo>
                <a:cubicBezTo>
                  <a:pt x="1387441" y="1981607"/>
                  <a:pt x="1397405" y="1962166"/>
                  <a:pt x="1403560" y="1941650"/>
                </a:cubicBezTo>
                <a:cubicBezTo>
                  <a:pt x="1407572" y="1928275"/>
                  <a:pt x="1409614" y="1914356"/>
                  <a:pt x="1413720" y="1901010"/>
                </a:cubicBezTo>
                <a:cubicBezTo>
                  <a:pt x="1423169" y="1870302"/>
                  <a:pt x="1434040" y="1840050"/>
                  <a:pt x="1444200" y="1809570"/>
                </a:cubicBezTo>
                <a:cubicBezTo>
                  <a:pt x="1447587" y="1782477"/>
                  <a:pt x="1451502" y="1755444"/>
                  <a:pt x="1454360" y="1728290"/>
                </a:cubicBezTo>
                <a:cubicBezTo>
                  <a:pt x="1458276" y="1691089"/>
                  <a:pt x="1459576" y="1653609"/>
                  <a:pt x="1464520" y="1616530"/>
                </a:cubicBezTo>
                <a:cubicBezTo>
                  <a:pt x="1466365" y="1602689"/>
                  <a:pt x="1471942" y="1589582"/>
                  <a:pt x="1474680" y="1575890"/>
                </a:cubicBezTo>
                <a:cubicBezTo>
                  <a:pt x="1478720" y="1555690"/>
                  <a:pt x="1481453" y="1535250"/>
                  <a:pt x="1484840" y="1514930"/>
                </a:cubicBezTo>
                <a:cubicBezTo>
                  <a:pt x="1505891" y="1241270"/>
                  <a:pt x="1501737" y="1351378"/>
                  <a:pt x="1484840" y="895170"/>
                </a:cubicBezTo>
                <a:cubicBezTo>
                  <a:pt x="1482537" y="832989"/>
                  <a:pt x="1472720" y="838491"/>
                  <a:pt x="1454360" y="783410"/>
                </a:cubicBezTo>
                <a:cubicBezTo>
                  <a:pt x="1449944" y="770163"/>
                  <a:pt x="1449701" y="755605"/>
                  <a:pt x="1444200" y="742770"/>
                </a:cubicBezTo>
                <a:cubicBezTo>
                  <a:pt x="1439390" y="731547"/>
                  <a:pt x="1429341" y="723212"/>
                  <a:pt x="1423880" y="712290"/>
                </a:cubicBezTo>
                <a:cubicBezTo>
                  <a:pt x="1377314" y="619159"/>
                  <a:pt x="1433032" y="700786"/>
                  <a:pt x="1373080" y="620850"/>
                </a:cubicBezTo>
                <a:cubicBezTo>
                  <a:pt x="1370297" y="611110"/>
                  <a:pt x="1346635" y="531282"/>
                  <a:pt x="1342600" y="509090"/>
                </a:cubicBezTo>
                <a:cubicBezTo>
                  <a:pt x="1337137" y="479043"/>
                  <a:pt x="1333103" y="404987"/>
                  <a:pt x="1312120" y="377010"/>
                </a:cubicBezTo>
                <a:cubicBezTo>
                  <a:pt x="1283950" y="339450"/>
                  <a:pt x="1232654" y="263072"/>
                  <a:pt x="1190200" y="234770"/>
                </a:cubicBezTo>
                <a:lnTo>
                  <a:pt x="1159720" y="214450"/>
                </a:lnTo>
                <a:cubicBezTo>
                  <a:pt x="1114809" y="147084"/>
                  <a:pt x="1167592" y="221940"/>
                  <a:pt x="1108920" y="153490"/>
                </a:cubicBezTo>
                <a:cubicBezTo>
                  <a:pt x="1097900" y="140633"/>
                  <a:pt x="1090414" y="124824"/>
                  <a:pt x="1078440" y="112850"/>
                </a:cubicBezTo>
                <a:cubicBezTo>
                  <a:pt x="1041838" y="76248"/>
                  <a:pt x="1041933" y="90895"/>
                  <a:pt x="1007320" y="62050"/>
                </a:cubicBezTo>
                <a:cubicBezTo>
                  <a:pt x="996282" y="52852"/>
                  <a:pt x="987878" y="40768"/>
                  <a:pt x="976840" y="31570"/>
                </a:cubicBezTo>
                <a:cubicBezTo>
                  <a:pt x="961953" y="19164"/>
                  <a:pt x="936453" y="2960"/>
                  <a:pt x="915880" y="1090"/>
                </a:cubicBezTo>
                <a:cubicBezTo>
                  <a:pt x="888898" y="-1363"/>
                  <a:pt x="861693" y="1090"/>
                  <a:pt x="834600" y="1090"/>
                </a:cubicBezTo>
                <a:lnTo>
                  <a:pt x="895560" y="109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Outer Globus Pallidus</a:t>
            </a:r>
            <a:endParaRPr lang="en-US" dirty="0"/>
          </a:p>
        </p:txBody>
      </p:sp>
      <p:sp>
        <p:nvSpPr>
          <p:cNvPr id="3" name="Freeform 2"/>
          <p:cNvSpPr/>
          <p:nvPr/>
        </p:nvSpPr>
        <p:spPr>
          <a:xfrm>
            <a:off x="704048" y="3796578"/>
            <a:ext cx="1477617" cy="1684300"/>
          </a:xfrm>
          <a:custGeom>
            <a:avLst/>
            <a:gdLst>
              <a:gd name="connsiteX0" fmla="*/ 993951 w 1477617"/>
              <a:gd name="connsiteY0" fmla="*/ 1546242 h 1684300"/>
              <a:gd name="connsiteX1" fmla="*/ 993951 w 1477617"/>
              <a:gd name="connsiteY1" fmla="*/ 1546242 h 1684300"/>
              <a:gd name="connsiteX2" fmla="*/ 1076780 w 1477617"/>
              <a:gd name="connsiteY2" fmla="*/ 1449602 h 1684300"/>
              <a:gd name="connsiteX3" fmla="*/ 1118195 w 1477617"/>
              <a:gd name="connsiteY3" fmla="*/ 1408185 h 1684300"/>
              <a:gd name="connsiteX4" fmla="*/ 1173414 w 1477617"/>
              <a:gd name="connsiteY4" fmla="*/ 1325351 h 1684300"/>
              <a:gd name="connsiteX5" fmla="*/ 1214829 w 1477617"/>
              <a:gd name="connsiteY5" fmla="*/ 1242516 h 1684300"/>
              <a:gd name="connsiteX6" fmla="*/ 1256243 w 1477617"/>
              <a:gd name="connsiteY6" fmla="*/ 1173487 h 1684300"/>
              <a:gd name="connsiteX7" fmla="*/ 1270048 w 1477617"/>
              <a:gd name="connsiteY7" fmla="*/ 1132070 h 1684300"/>
              <a:gd name="connsiteX8" fmla="*/ 1352877 w 1477617"/>
              <a:gd name="connsiteY8" fmla="*/ 1021624 h 1684300"/>
              <a:gd name="connsiteX9" fmla="*/ 1380487 w 1477617"/>
              <a:gd name="connsiteY9" fmla="*/ 911178 h 1684300"/>
              <a:gd name="connsiteX10" fmla="*/ 1394292 w 1477617"/>
              <a:gd name="connsiteY10" fmla="*/ 731704 h 1684300"/>
              <a:gd name="connsiteX11" fmla="*/ 1145804 w 1477617"/>
              <a:gd name="connsiteY11" fmla="*/ 1380573 h 1684300"/>
              <a:gd name="connsiteX12" fmla="*/ 1242439 w 1477617"/>
              <a:gd name="connsiteY12" fmla="*/ 1270128 h 1684300"/>
              <a:gd name="connsiteX13" fmla="*/ 1270048 w 1477617"/>
              <a:gd name="connsiteY13" fmla="*/ 1214905 h 1684300"/>
              <a:gd name="connsiteX14" fmla="*/ 1311463 w 1477617"/>
              <a:gd name="connsiteY14" fmla="*/ 1173487 h 1684300"/>
              <a:gd name="connsiteX15" fmla="*/ 1352877 w 1477617"/>
              <a:gd name="connsiteY15" fmla="*/ 1118264 h 1684300"/>
              <a:gd name="connsiteX16" fmla="*/ 1394292 w 1477617"/>
              <a:gd name="connsiteY16" fmla="*/ 1035430 h 1684300"/>
              <a:gd name="connsiteX17" fmla="*/ 1408097 w 1477617"/>
              <a:gd name="connsiteY17" fmla="*/ 994013 h 1684300"/>
              <a:gd name="connsiteX18" fmla="*/ 1408097 w 1477617"/>
              <a:gd name="connsiteY18" fmla="*/ 786927 h 1684300"/>
              <a:gd name="connsiteX19" fmla="*/ 1435707 w 1477617"/>
              <a:gd name="connsiteY19" fmla="*/ 704092 h 1684300"/>
              <a:gd name="connsiteX20" fmla="*/ 1477121 w 1477617"/>
              <a:gd name="connsiteY20" fmla="*/ 607452 h 1684300"/>
              <a:gd name="connsiteX21" fmla="*/ 1477121 w 1477617"/>
              <a:gd name="connsiteY21" fmla="*/ 593646 h 1684300"/>
              <a:gd name="connsiteX22" fmla="*/ 1394292 w 1477617"/>
              <a:gd name="connsiteY22" fmla="*/ 55223 h 1684300"/>
              <a:gd name="connsiteX23" fmla="*/ 938731 w 1477617"/>
              <a:gd name="connsiteY23" fmla="*/ 0 h 1684300"/>
              <a:gd name="connsiteX24" fmla="*/ 621219 w 1477617"/>
              <a:gd name="connsiteY24" fmla="*/ 165669 h 1684300"/>
              <a:gd name="connsiteX25" fmla="*/ 331317 w 1477617"/>
              <a:gd name="connsiteY25" fmla="*/ 510812 h 1684300"/>
              <a:gd name="connsiteX26" fmla="*/ 96634 w 1477617"/>
              <a:gd name="connsiteY26" fmla="*/ 842150 h 1684300"/>
              <a:gd name="connsiteX27" fmla="*/ 0 w 1477617"/>
              <a:gd name="connsiteY27" fmla="*/ 1491019 h 1684300"/>
              <a:gd name="connsiteX28" fmla="*/ 579805 w 1477617"/>
              <a:gd name="connsiteY28" fmla="*/ 1684300 h 1684300"/>
              <a:gd name="connsiteX29" fmla="*/ 855902 w 1477617"/>
              <a:gd name="connsiteY29" fmla="*/ 1656688 h 1684300"/>
              <a:gd name="connsiteX30" fmla="*/ 1270048 w 1477617"/>
              <a:gd name="connsiteY30" fmla="*/ 1270128 h 1684300"/>
              <a:gd name="connsiteX31" fmla="*/ 1297658 w 1477617"/>
              <a:gd name="connsiteY31" fmla="*/ 1173487 h 168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77617" h="1684300">
                <a:moveTo>
                  <a:pt x="993951" y="1546242"/>
                </a:moveTo>
                <a:lnTo>
                  <a:pt x="993951" y="1546242"/>
                </a:lnTo>
                <a:cubicBezTo>
                  <a:pt x="1021561" y="1514029"/>
                  <a:pt x="1048399" y="1481138"/>
                  <a:pt x="1076780" y="1449602"/>
                </a:cubicBezTo>
                <a:cubicBezTo>
                  <a:pt x="1089840" y="1435090"/>
                  <a:pt x="1106209" y="1423596"/>
                  <a:pt x="1118195" y="1408185"/>
                </a:cubicBezTo>
                <a:cubicBezTo>
                  <a:pt x="1138567" y="1381991"/>
                  <a:pt x="1173414" y="1325351"/>
                  <a:pt x="1173414" y="1325351"/>
                </a:cubicBezTo>
                <a:cubicBezTo>
                  <a:pt x="1208113" y="1221248"/>
                  <a:pt x="1161307" y="1349565"/>
                  <a:pt x="1214829" y="1242516"/>
                </a:cubicBezTo>
                <a:cubicBezTo>
                  <a:pt x="1250672" y="1170827"/>
                  <a:pt x="1202315" y="1227421"/>
                  <a:pt x="1256243" y="1173487"/>
                </a:cubicBezTo>
                <a:cubicBezTo>
                  <a:pt x="1260845" y="1159681"/>
                  <a:pt x="1262981" y="1144791"/>
                  <a:pt x="1270048" y="1132070"/>
                </a:cubicBezTo>
                <a:cubicBezTo>
                  <a:pt x="1309071" y="1061825"/>
                  <a:pt x="1310989" y="1063516"/>
                  <a:pt x="1352877" y="1021624"/>
                </a:cubicBezTo>
                <a:cubicBezTo>
                  <a:pt x="1367215" y="978609"/>
                  <a:pt x="1374934" y="961158"/>
                  <a:pt x="1380487" y="911178"/>
                </a:cubicBezTo>
                <a:cubicBezTo>
                  <a:pt x="1387113" y="851544"/>
                  <a:pt x="1394292" y="731704"/>
                  <a:pt x="1394292" y="731704"/>
                </a:cubicBezTo>
                <a:lnTo>
                  <a:pt x="1145804" y="1380573"/>
                </a:lnTo>
                <a:cubicBezTo>
                  <a:pt x="1178016" y="1343758"/>
                  <a:pt x="1213089" y="1309263"/>
                  <a:pt x="1242439" y="1270128"/>
                </a:cubicBezTo>
                <a:cubicBezTo>
                  <a:pt x="1254787" y="1253664"/>
                  <a:pt x="1258087" y="1231652"/>
                  <a:pt x="1270048" y="1214905"/>
                </a:cubicBezTo>
                <a:cubicBezTo>
                  <a:pt x="1281395" y="1199017"/>
                  <a:pt x="1298758" y="1188311"/>
                  <a:pt x="1311463" y="1173487"/>
                </a:cubicBezTo>
                <a:cubicBezTo>
                  <a:pt x="1326436" y="1156017"/>
                  <a:pt x="1339072" y="1136672"/>
                  <a:pt x="1352877" y="1118264"/>
                </a:cubicBezTo>
                <a:cubicBezTo>
                  <a:pt x="1387576" y="1014161"/>
                  <a:pt x="1340769" y="1142481"/>
                  <a:pt x="1394292" y="1035430"/>
                </a:cubicBezTo>
                <a:cubicBezTo>
                  <a:pt x="1400800" y="1022414"/>
                  <a:pt x="1403495" y="1007819"/>
                  <a:pt x="1408097" y="994013"/>
                </a:cubicBezTo>
                <a:cubicBezTo>
                  <a:pt x="1388921" y="898125"/>
                  <a:pt x="1384668" y="911886"/>
                  <a:pt x="1408097" y="786927"/>
                </a:cubicBezTo>
                <a:cubicBezTo>
                  <a:pt x="1413460" y="758320"/>
                  <a:pt x="1422692" y="730125"/>
                  <a:pt x="1435707" y="704092"/>
                </a:cubicBezTo>
                <a:cubicBezTo>
                  <a:pt x="1455460" y="664583"/>
                  <a:pt x="1466965" y="648077"/>
                  <a:pt x="1477121" y="607452"/>
                </a:cubicBezTo>
                <a:cubicBezTo>
                  <a:pt x="1478237" y="602987"/>
                  <a:pt x="1477121" y="598248"/>
                  <a:pt x="1477121" y="593646"/>
                </a:cubicBezTo>
                <a:lnTo>
                  <a:pt x="1394292" y="55223"/>
                </a:lnTo>
                <a:lnTo>
                  <a:pt x="938731" y="0"/>
                </a:lnTo>
                <a:lnTo>
                  <a:pt x="621219" y="165669"/>
                </a:lnTo>
                <a:lnTo>
                  <a:pt x="331317" y="510812"/>
                </a:lnTo>
                <a:lnTo>
                  <a:pt x="96634" y="842150"/>
                </a:lnTo>
                <a:lnTo>
                  <a:pt x="0" y="1491019"/>
                </a:lnTo>
                <a:lnTo>
                  <a:pt x="579805" y="1684300"/>
                </a:lnTo>
                <a:lnTo>
                  <a:pt x="855902" y="1656688"/>
                </a:lnTo>
                <a:lnTo>
                  <a:pt x="1270048" y="1270128"/>
                </a:lnTo>
                <a:lnTo>
                  <a:pt x="1297658" y="1173487"/>
                </a:lnTo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400" y="44196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Inner GP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21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would you describe the </a:t>
            </a:r>
            <a:r>
              <a:rPr lang="en-US" dirty="0" err="1" smtClean="0"/>
              <a:t>globus</a:t>
            </a:r>
            <a:r>
              <a:rPr lang="en-US" dirty="0" smtClean="0"/>
              <a:t> pallidus?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31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Pale due to loss of </a:t>
            </a:r>
            <a:r>
              <a:rPr lang="en-US" smtClean="0"/>
              <a:t>background neuropil. </a:t>
            </a:r>
            <a:endParaRPr lang="en-US" dirty="0" smtClean="0"/>
          </a:p>
          <a:p>
            <a:r>
              <a:rPr lang="en-US" dirty="0" smtClean="0"/>
              <a:t>Edges of necrotic tissue reveals residual reactive astrocytes.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9797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620000" cy="1143000"/>
          </a:xfrm>
        </p:spPr>
        <p:txBody>
          <a:bodyPr/>
          <a:lstStyle/>
          <a:p>
            <a:r>
              <a:rPr lang="en-US" sz="3600" dirty="0" smtClean="0"/>
              <a:t>What </a:t>
            </a:r>
            <a:r>
              <a:rPr lang="en-US" sz="3600" dirty="0" err="1" smtClean="0"/>
              <a:t>Neuropathologic</a:t>
            </a:r>
            <a:r>
              <a:rPr lang="en-US" sz="3600" dirty="0" smtClean="0"/>
              <a:t> findings can you name on review of slides?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73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3" t="14504" r="1733" b="9408"/>
          <a:stretch/>
        </p:blipFill>
        <p:spPr bwMode="auto">
          <a:xfrm>
            <a:off x="685800" y="1600200"/>
            <a:ext cx="7188200" cy="344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4"/>
          <p:cNvSpPr/>
          <p:nvPr/>
        </p:nvSpPr>
        <p:spPr>
          <a:xfrm>
            <a:off x="2286000" y="1878398"/>
            <a:ext cx="2773680" cy="3201602"/>
          </a:xfrm>
          <a:custGeom>
            <a:avLst/>
            <a:gdLst>
              <a:gd name="connsiteX0" fmla="*/ 2357120 w 2773680"/>
              <a:gd name="connsiteY0" fmla="*/ 11362 h 3201602"/>
              <a:gd name="connsiteX1" fmla="*/ 2357120 w 2773680"/>
              <a:gd name="connsiteY1" fmla="*/ 11362 h 3201602"/>
              <a:gd name="connsiteX2" fmla="*/ 2509520 w 2773680"/>
              <a:gd name="connsiteY2" fmla="*/ 377122 h 3201602"/>
              <a:gd name="connsiteX3" fmla="*/ 2570480 w 2773680"/>
              <a:gd name="connsiteY3" fmla="*/ 539682 h 3201602"/>
              <a:gd name="connsiteX4" fmla="*/ 2580640 w 2773680"/>
              <a:gd name="connsiteY4" fmla="*/ 590482 h 3201602"/>
              <a:gd name="connsiteX5" fmla="*/ 2600960 w 2773680"/>
              <a:gd name="connsiteY5" fmla="*/ 631122 h 3201602"/>
              <a:gd name="connsiteX6" fmla="*/ 2621280 w 2773680"/>
              <a:gd name="connsiteY6" fmla="*/ 681922 h 3201602"/>
              <a:gd name="connsiteX7" fmla="*/ 2661920 w 2773680"/>
              <a:gd name="connsiteY7" fmla="*/ 885122 h 3201602"/>
              <a:gd name="connsiteX8" fmla="*/ 2682240 w 2773680"/>
              <a:gd name="connsiteY8" fmla="*/ 1047682 h 3201602"/>
              <a:gd name="connsiteX9" fmla="*/ 2702560 w 2773680"/>
              <a:gd name="connsiteY9" fmla="*/ 1128962 h 3201602"/>
              <a:gd name="connsiteX10" fmla="*/ 2712720 w 2773680"/>
              <a:gd name="connsiteY10" fmla="*/ 1261042 h 3201602"/>
              <a:gd name="connsiteX11" fmla="*/ 2743200 w 2773680"/>
              <a:gd name="connsiteY11" fmla="*/ 1413442 h 3201602"/>
              <a:gd name="connsiteX12" fmla="*/ 2773680 w 2773680"/>
              <a:gd name="connsiteY12" fmla="*/ 1565842 h 3201602"/>
              <a:gd name="connsiteX13" fmla="*/ 2753360 w 2773680"/>
              <a:gd name="connsiteY13" fmla="*/ 1962082 h 3201602"/>
              <a:gd name="connsiteX14" fmla="*/ 2733040 w 2773680"/>
              <a:gd name="connsiteY14" fmla="*/ 2023042 h 3201602"/>
              <a:gd name="connsiteX15" fmla="*/ 2712720 w 2773680"/>
              <a:gd name="connsiteY15" fmla="*/ 2114482 h 3201602"/>
              <a:gd name="connsiteX16" fmla="*/ 2733040 w 2773680"/>
              <a:gd name="connsiteY16" fmla="*/ 2754562 h 3201602"/>
              <a:gd name="connsiteX17" fmla="*/ 2722880 w 2773680"/>
              <a:gd name="connsiteY17" fmla="*/ 3120322 h 3201602"/>
              <a:gd name="connsiteX18" fmla="*/ 2712720 w 2773680"/>
              <a:gd name="connsiteY18" fmla="*/ 3150802 h 3201602"/>
              <a:gd name="connsiteX19" fmla="*/ 2702560 w 2773680"/>
              <a:gd name="connsiteY19" fmla="*/ 3191442 h 3201602"/>
              <a:gd name="connsiteX20" fmla="*/ 2661920 w 2773680"/>
              <a:gd name="connsiteY20" fmla="*/ 3201602 h 3201602"/>
              <a:gd name="connsiteX21" fmla="*/ 2407920 w 2773680"/>
              <a:gd name="connsiteY21" fmla="*/ 3191442 h 3201602"/>
              <a:gd name="connsiteX22" fmla="*/ 2275840 w 2773680"/>
              <a:gd name="connsiteY22" fmla="*/ 3171122 h 3201602"/>
              <a:gd name="connsiteX23" fmla="*/ 1930400 w 2773680"/>
              <a:gd name="connsiteY23" fmla="*/ 3181282 h 3201602"/>
              <a:gd name="connsiteX24" fmla="*/ 1828800 w 2773680"/>
              <a:gd name="connsiteY24" fmla="*/ 3191442 h 3201602"/>
              <a:gd name="connsiteX25" fmla="*/ 1422400 w 2773680"/>
              <a:gd name="connsiteY25" fmla="*/ 3181282 h 3201602"/>
              <a:gd name="connsiteX26" fmla="*/ 1351280 w 2773680"/>
              <a:gd name="connsiteY26" fmla="*/ 3160962 h 3201602"/>
              <a:gd name="connsiteX27" fmla="*/ 1320800 w 2773680"/>
              <a:gd name="connsiteY27" fmla="*/ 3150802 h 3201602"/>
              <a:gd name="connsiteX28" fmla="*/ 1351280 w 2773680"/>
              <a:gd name="connsiteY28" fmla="*/ 2876482 h 3201602"/>
              <a:gd name="connsiteX29" fmla="*/ 1310640 w 2773680"/>
              <a:gd name="connsiteY29" fmla="*/ 2703762 h 3201602"/>
              <a:gd name="connsiteX30" fmla="*/ 1239520 w 2773680"/>
              <a:gd name="connsiteY30" fmla="*/ 2612322 h 3201602"/>
              <a:gd name="connsiteX31" fmla="*/ 1178560 w 2773680"/>
              <a:gd name="connsiteY31" fmla="*/ 2531042 h 3201602"/>
              <a:gd name="connsiteX32" fmla="*/ 1158240 w 2773680"/>
              <a:gd name="connsiteY32" fmla="*/ 2500562 h 3201602"/>
              <a:gd name="connsiteX33" fmla="*/ 1117600 w 2773680"/>
              <a:gd name="connsiteY33" fmla="*/ 2459922 h 3201602"/>
              <a:gd name="connsiteX34" fmla="*/ 1046480 w 2773680"/>
              <a:gd name="connsiteY34" fmla="*/ 2378642 h 3201602"/>
              <a:gd name="connsiteX35" fmla="*/ 985520 w 2773680"/>
              <a:gd name="connsiteY35" fmla="*/ 2277042 h 3201602"/>
              <a:gd name="connsiteX36" fmla="*/ 955040 w 2773680"/>
              <a:gd name="connsiteY36" fmla="*/ 2246562 h 3201602"/>
              <a:gd name="connsiteX37" fmla="*/ 904240 w 2773680"/>
              <a:gd name="connsiteY37" fmla="*/ 2185602 h 3201602"/>
              <a:gd name="connsiteX38" fmla="*/ 833120 w 2773680"/>
              <a:gd name="connsiteY38" fmla="*/ 2094162 h 3201602"/>
              <a:gd name="connsiteX39" fmla="*/ 782320 w 2773680"/>
              <a:gd name="connsiteY39" fmla="*/ 2033202 h 3201602"/>
              <a:gd name="connsiteX40" fmla="*/ 751840 w 2773680"/>
              <a:gd name="connsiteY40" fmla="*/ 2012882 h 3201602"/>
              <a:gd name="connsiteX41" fmla="*/ 680720 w 2773680"/>
              <a:gd name="connsiteY41" fmla="*/ 1941762 h 3201602"/>
              <a:gd name="connsiteX42" fmla="*/ 629920 w 2773680"/>
              <a:gd name="connsiteY42" fmla="*/ 1880802 h 3201602"/>
              <a:gd name="connsiteX43" fmla="*/ 487680 w 2773680"/>
              <a:gd name="connsiteY43" fmla="*/ 1769042 h 3201602"/>
              <a:gd name="connsiteX44" fmla="*/ 447040 w 2773680"/>
              <a:gd name="connsiteY44" fmla="*/ 1738562 h 3201602"/>
              <a:gd name="connsiteX45" fmla="*/ 406400 w 2773680"/>
              <a:gd name="connsiteY45" fmla="*/ 1708082 h 3201602"/>
              <a:gd name="connsiteX46" fmla="*/ 355600 w 2773680"/>
              <a:gd name="connsiteY46" fmla="*/ 1677602 h 3201602"/>
              <a:gd name="connsiteX47" fmla="*/ 314960 w 2773680"/>
              <a:gd name="connsiteY47" fmla="*/ 1657282 h 3201602"/>
              <a:gd name="connsiteX48" fmla="*/ 284480 w 2773680"/>
              <a:gd name="connsiteY48" fmla="*/ 1626802 h 3201602"/>
              <a:gd name="connsiteX49" fmla="*/ 152400 w 2773680"/>
              <a:gd name="connsiteY49" fmla="*/ 1535362 h 3201602"/>
              <a:gd name="connsiteX50" fmla="*/ 121920 w 2773680"/>
              <a:gd name="connsiteY50" fmla="*/ 1504882 h 3201602"/>
              <a:gd name="connsiteX51" fmla="*/ 91440 w 2773680"/>
              <a:gd name="connsiteY51" fmla="*/ 1484562 h 3201602"/>
              <a:gd name="connsiteX52" fmla="*/ 30480 w 2773680"/>
              <a:gd name="connsiteY52" fmla="*/ 1423602 h 3201602"/>
              <a:gd name="connsiteX53" fmla="*/ 10160 w 2773680"/>
              <a:gd name="connsiteY53" fmla="*/ 1352482 h 3201602"/>
              <a:gd name="connsiteX54" fmla="*/ 0 w 2773680"/>
              <a:gd name="connsiteY54" fmla="*/ 1250882 h 3201602"/>
              <a:gd name="connsiteX55" fmla="*/ 10160 w 2773680"/>
              <a:gd name="connsiteY55" fmla="*/ 763202 h 3201602"/>
              <a:gd name="connsiteX56" fmla="*/ 20320 w 2773680"/>
              <a:gd name="connsiteY56" fmla="*/ 712402 h 3201602"/>
              <a:gd name="connsiteX57" fmla="*/ 30480 w 2773680"/>
              <a:gd name="connsiteY57" fmla="*/ 651442 h 3201602"/>
              <a:gd name="connsiteX58" fmla="*/ 40640 w 2773680"/>
              <a:gd name="connsiteY58" fmla="*/ 560002 h 3201602"/>
              <a:gd name="connsiteX59" fmla="*/ 50800 w 2773680"/>
              <a:gd name="connsiteY59" fmla="*/ 529522 h 3201602"/>
              <a:gd name="connsiteX60" fmla="*/ 60960 w 2773680"/>
              <a:gd name="connsiteY60" fmla="*/ 488882 h 3201602"/>
              <a:gd name="connsiteX61" fmla="*/ 111760 w 2773680"/>
              <a:gd name="connsiteY61" fmla="*/ 427922 h 3201602"/>
              <a:gd name="connsiteX62" fmla="*/ 203200 w 2773680"/>
              <a:gd name="connsiteY62" fmla="*/ 397442 h 3201602"/>
              <a:gd name="connsiteX63" fmla="*/ 355600 w 2773680"/>
              <a:gd name="connsiteY63" fmla="*/ 346642 h 3201602"/>
              <a:gd name="connsiteX64" fmla="*/ 386080 w 2773680"/>
              <a:gd name="connsiteY64" fmla="*/ 336482 h 3201602"/>
              <a:gd name="connsiteX65" fmla="*/ 528320 w 2773680"/>
              <a:gd name="connsiteY65" fmla="*/ 316162 h 3201602"/>
              <a:gd name="connsiteX66" fmla="*/ 629920 w 2773680"/>
              <a:gd name="connsiteY66" fmla="*/ 285682 h 3201602"/>
              <a:gd name="connsiteX67" fmla="*/ 751840 w 2773680"/>
              <a:gd name="connsiteY67" fmla="*/ 255202 h 3201602"/>
              <a:gd name="connsiteX68" fmla="*/ 812800 w 2773680"/>
              <a:gd name="connsiteY68" fmla="*/ 224722 h 3201602"/>
              <a:gd name="connsiteX69" fmla="*/ 883920 w 2773680"/>
              <a:gd name="connsiteY69" fmla="*/ 214562 h 3201602"/>
              <a:gd name="connsiteX70" fmla="*/ 924560 w 2773680"/>
              <a:gd name="connsiteY70" fmla="*/ 204402 h 3201602"/>
              <a:gd name="connsiteX71" fmla="*/ 1046480 w 2773680"/>
              <a:gd name="connsiteY71" fmla="*/ 184082 h 3201602"/>
              <a:gd name="connsiteX72" fmla="*/ 1209040 w 2773680"/>
              <a:gd name="connsiteY72" fmla="*/ 163762 h 3201602"/>
              <a:gd name="connsiteX73" fmla="*/ 1290320 w 2773680"/>
              <a:gd name="connsiteY73" fmla="*/ 153602 h 3201602"/>
              <a:gd name="connsiteX74" fmla="*/ 1371600 w 2773680"/>
              <a:gd name="connsiteY74" fmla="*/ 133282 h 3201602"/>
              <a:gd name="connsiteX75" fmla="*/ 1452880 w 2773680"/>
              <a:gd name="connsiteY75" fmla="*/ 102802 h 3201602"/>
              <a:gd name="connsiteX76" fmla="*/ 1554480 w 2773680"/>
              <a:gd name="connsiteY76" fmla="*/ 82482 h 3201602"/>
              <a:gd name="connsiteX77" fmla="*/ 1595120 w 2773680"/>
              <a:gd name="connsiteY77" fmla="*/ 72322 h 3201602"/>
              <a:gd name="connsiteX78" fmla="*/ 1727200 w 2773680"/>
              <a:gd name="connsiteY78" fmla="*/ 62162 h 3201602"/>
              <a:gd name="connsiteX79" fmla="*/ 1788160 w 2773680"/>
              <a:gd name="connsiteY79" fmla="*/ 52002 h 3201602"/>
              <a:gd name="connsiteX80" fmla="*/ 1930400 w 2773680"/>
              <a:gd name="connsiteY80" fmla="*/ 31682 h 3201602"/>
              <a:gd name="connsiteX81" fmla="*/ 2397760 w 2773680"/>
              <a:gd name="connsiteY81" fmla="*/ 62162 h 3201602"/>
              <a:gd name="connsiteX82" fmla="*/ 2418080 w 2773680"/>
              <a:gd name="connsiteY82" fmla="*/ 123122 h 3201602"/>
              <a:gd name="connsiteX83" fmla="*/ 2418080 w 2773680"/>
              <a:gd name="connsiteY83" fmla="*/ 123122 h 3201602"/>
              <a:gd name="connsiteX84" fmla="*/ 2377440 w 2773680"/>
              <a:gd name="connsiteY84" fmla="*/ 62162 h 3201602"/>
              <a:gd name="connsiteX85" fmla="*/ 2357120 w 2773680"/>
              <a:gd name="connsiteY85" fmla="*/ 11362 h 3201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773680" h="3201602">
                <a:moveTo>
                  <a:pt x="2357120" y="11362"/>
                </a:moveTo>
                <a:lnTo>
                  <a:pt x="2357120" y="11362"/>
                </a:lnTo>
                <a:cubicBezTo>
                  <a:pt x="2423776" y="233548"/>
                  <a:pt x="2349994" y="4894"/>
                  <a:pt x="2509520" y="377122"/>
                </a:cubicBezTo>
                <a:cubicBezTo>
                  <a:pt x="2532317" y="430314"/>
                  <a:pt x="2552179" y="484780"/>
                  <a:pt x="2570480" y="539682"/>
                </a:cubicBezTo>
                <a:cubicBezTo>
                  <a:pt x="2575941" y="556065"/>
                  <a:pt x="2575179" y="574099"/>
                  <a:pt x="2580640" y="590482"/>
                </a:cubicBezTo>
                <a:cubicBezTo>
                  <a:pt x="2585429" y="604850"/>
                  <a:pt x="2594809" y="617282"/>
                  <a:pt x="2600960" y="631122"/>
                </a:cubicBezTo>
                <a:cubicBezTo>
                  <a:pt x="2608367" y="647788"/>
                  <a:pt x="2615917" y="664491"/>
                  <a:pt x="2621280" y="681922"/>
                </a:cubicBezTo>
                <a:cubicBezTo>
                  <a:pt x="2639697" y="741776"/>
                  <a:pt x="2654559" y="826232"/>
                  <a:pt x="2661920" y="885122"/>
                </a:cubicBezTo>
                <a:cubicBezTo>
                  <a:pt x="2668693" y="939309"/>
                  <a:pt x="2664971" y="995876"/>
                  <a:pt x="2682240" y="1047682"/>
                </a:cubicBezTo>
                <a:cubicBezTo>
                  <a:pt x="2697861" y="1094545"/>
                  <a:pt x="2690300" y="1067660"/>
                  <a:pt x="2702560" y="1128962"/>
                </a:cubicBezTo>
                <a:cubicBezTo>
                  <a:pt x="2705947" y="1172989"/>
                  <a:pt x="2707243" y="1217226"/>
                  <a:pt x="2712720" y="1261042"/>
                </a:cubicBezTo>
                <a:cubicBezTo>
                  <a:pt x="2740372" y="1482259"/>
                  <a:pt x="2722074" y="1300769"/>
                  <a:pt x="2743200" y="1413442"/>
                </a:cubicBezTo>
                <a:cubicBezTo>
                  <a:pt x="2771589" y="1564852"/>
                  <a:pt x="2748851" y="1491356"/>
                  <a:pt x="2773680" y="1565842"/>
                </a:cubicBezTo>
                <a:cubicBezTo>
                  <a:pt x="2766907" y="1697922"/>
                  <a:pt x="2765070" y="1830348"/>
                  <a:pt x="2753360" y="1962082"/>
                </a:cubicBezTo>
                <a:cubicBezTo>
                  <a:pt x="2751464" y="1983417"/>
                  <a:pt x="2738559" y="2002346"/>
                  <a:pt x="2733040" y="2023042"/>
                </a:cubicBezTo>
                <a:cubicBezTo>
                  <a:pt x="2724995" y="2053211"/>
                  <a:pt x="2719493" y="2084002"/>
                  <a:pt x="2712720" y="2114482"/>
                </a:cubicBezTo>
                <a:cubicBezTo>
                  <a:pt x="2753278" y="2655252"/>
                  <a:pt x="2746664" y="2352666"/>
                  <a:pt x="2733040" y="2754562"/>
                </a:cubicBezTo>
                <a:cubicBezTo>
                  <a:pt x="2728908" y="2876459"/>
                  <a:pt x="2729127" y="2998515"/>
                  <a:pt x="2722880" y="3120322"/>
                </a:cubicBezTo>
                <a:cubicBezTo>
                  <a:pt x="2722332" y="3131018"/>
                  <a:pt x="2715662" y="3140504"/>
                  <a:pt x="2712720" y="3150802"/>
                </a:cubicBezTo>
                <a:cubicBezTo>
                  <a:pt x="2708884" y="3164228"/>
                  <a:pt x="2712434" y="3181568"/>
                  <a:pt x="2702560" y="3191442"/>
                </a:cubicBezTo>
                <a:cubicBezTo>
                  <a:pt x="2692686" y="3201316"/>
                  <a:pt x="2675467" y="3198215"/>
                  <a:pt x="2661920" y="3201602"/>
                </a:cubicBezTo>
                <a:lnTo>
                  <a:pt x="2407920" y="3191442"/>
                </a:lnTo>
                <a:cubicBezTo>
                  <a:pt x="2313083" y="3186023"/>
                  <a:pt x="2333128" y="3190218"/>
                  <a:pt x="2275840" y="3171122"/>
                </a:cubicBezTo>
                <a:lnTo>
                  <a:pt x="1930400" y="3181282"/>
                </a:lnTo>
                <a:cubicBezTo>
                  <a:pt x="1896400" y="3182827"/>
                  <a:pt x="1862836" y="3191442"/>
                  <a:pt x="1828800" y="3191442"/>
                </a:cubicBezTo>
                <a:cubicBezTo>
                  <a:pt x="1693291" y="3191442"/>
                  <a:pt x="1557867" y="3184669"/>
                  <a:pt x="1422400" y="3181282"/>
                </a:cubicBezTo>
                <a:cubicBezTo>
                  <a:pt x="1349319" y="3156922"/>
                  <a:pt x="1440582" y="3186477"/>
                  <a:pt x="1351280" y="3160962"/>
                </a:cubicBezTo>
                <a:cubicBezTo>
                  <a:pt x="1340982" y="3158020"/>
                  <a:pt x="1330960" y="3154189"/>
                  <a:pt x="1320800" y="3150802"/>
                </a:cubicBezTo>
                <a:cubicBezTo>
                  <a:pt x="1330960" y="3059362"/>
                  <a:pt x="1372352" y="2966039"/>
                  <a:pt x="1351280" y="2876482"/>
                </a:cubicBezTo>
                <a:cubicBezTo>
                  <a:pt x="1337733" y="2818909"/>
                  <a:pt x="1333685" y="2758233"/>
                  <a:pt x="1310640" y="2703762"/>
                </a:cubicBezTo>
                <a:cubicBezTo>
                  <a:pt x="1295594" y="2668200"/>
                  <a:pt x="1260939" y="2644451"/>
                  <a:pt x="1239520" y="2612322"/>
                </a:cubicBezTo>
                <a:cubicBezTo>
                  <a:pt x="1193582" y="2543414"/>
                  <a:pt x="1250962" y="2627578"/>
                  <a:pt x="1178560" y="2531042"/>
                </a:cubicBezTo>
                <a:cubicBezTo>
                  <a:pt x="1171234" y="2521273"/>
                  <a:pt x="1166187" y="2509833"/>
                  <a:pt x="1158240" y="2500562"/>
                </a:cubicBezTo>
                <a:cubicBezTo>
                  <a:pt x="1145772" y="2486016"/>
                  <a:pt x="1129362" y="2475044"/>
                  <a:pt x="1117600" y="2459922"/>
                </a:cubicBezTo>
                <a:cubicBezTo>
                  <a:pt x="1050538" y="2373699"/>
                  <a:pt x="1126816" y="2438894"/>
                  <a:pt x="1046480" y="2378642"/>
                </a:cubicBezTo>
                <a:cubicBezTo>
                  <a:pt x="1026160" y="2344775"/>
                  <a:pt x="1013447" y="2304969"/>
                  <a:pt x="985520" y="2277042"/>
                </a:cubicBezTo>
                <a:cubicBezTo>
                  <a:pt x="975360" y="2266882"/>
                  <a:pt x="963391" y="2258254"/>
                  <a:pt x="955040" y="2246562"/>
                </a:cubicBezTo>
                <a:cubicBezTo>
                  <a:pt x="908166" y="2180938"/>
                  <a:pt x="964328" y="2225661"/>
                  <a:pt x="904240" y="2185602"/>
                </a:cubicBezTo>
                <a:cubicBezTo>
                  <a:pt x="828577" y="2072108"/>
                  <a:pt x="896785" y="2165785"/>
                  <a:pt x="833120" y="2094162"/>
                </a:cubicBezTo>
                <a:cubicBezTo>
                  <a:pt x="815547" y="2074392"/>
                  <a:pt x="801023" y="2051905"/>
                  <a:pt x="782320" y="2033202"/>
                </a:cubicBezTo>
                <a:cubicBezTo>
                  <a:pt x="773686" y="2024568"/>
                  <a:pt x="760916" y="2021051"/>
                  <a:pt x="751840" y="2012882"/>
                </a:cubicBezTo>
                <a:cubicBezTo>
                  <a:pt x="726920" y="1990454"/>
                  <a:pt x="703460" y="1966397"/>
                  <a:pt x="680720" y="1941762"/>
                </a:cubicBezTo>
                <a:cubicBezTo>
                  <a:pt x="662779" y="1922326"/>
                  <a:pt x="648623" y="1899505"/>
                  <a:pt x="629920" y="1880802"/>
                </a:cubicBezTo>
                <a:cubicBezTo>
                  <a:pt x="600928" y="1851810"/>
                  <a:pt x="515879" y="1790191"/>
                  <a:pt x="487680" y="1769042"/>
                </a:cubicBezTo>
                <a:lnTo>
                  <a:pt x="447040" y="1738562"/>
                </a:lnTo>
                <a:cubicBezTo>
                  <a:pt x="433493" y="1728402"/>
                  <a:pt x="420920" y="1716794"/>
                  <a:pt x="406400" y="1708082"/>
                </a:cubicBezTo>
                <a:cubicBezTo>
                  <a:pt x="389467" y="1697922"/>
                  <a:pt x="372862" y="1687192"/>
                  <a:pt x="355600" y="1677602"/>
                </a:cubicBezTo>
                <a:cubicBezTo>
                  <a:pt x="342360" y="1670247"/>
                  <a:pt x="327285" y="1666085"/>
                  <a:pt x="314960" y="1657282"/>
                </a:cubicBezTo>
                <a:cubicBezTo>
                  <a:pt x="303268" y="1648931"/>
                  <a:pt x="295975" y="1635423"/>
                  <a:pt x="284480" y="1626802"/>
                </a:cubicBezTo>
                <a:cubicBezTo>
                  <a:pt x="248188" y="1599583"/>
                  <a:pt x="190341" y="1567883"/>
                  <a:pt x="152400" y="1535362"/>
                </a:cubicBezTo>
                <a:cubicBezTo>
                  <a:pt x="141491" y="1526011"/>
                  <a:pt x="132958" y="1514080"/>
                  <a:pt x="121920" y="1504882"/>
                </a:cubicBezTo>
                <a:cubicBezTo>
                  <a:pt x="112539" y="1497065"/>
                  <a:pt x="100566" y="1492674"/>
                  <a:pt x="91440" y="1484562"/>
                </a:cubicBezTo>
                <a:cubicBezTo>
                  <a:pt x="69962" y="1465470"/>
                  <a:pt x="30480" y="1423602"/>
                  <a:pt x="30480" y="1423602"/>
                </a:cubicBezTo>
                <a:cubicBezTo>
                  <a:pt x="23243" y="1401890"/>
                  <a:pt x="13349" y="1374808"/>
                  <a:pt x="10160" y="1352482"/>
                </a:cubicBezTo>
                <a:cubicBezTo>
                  <a:pt x="5347" y="1318788"/>
                  <a:pt x="3387" y="1284749"/>
                  <a:pt x="0" y="1250882"/>
                </a:cubicBezTo>
                <a:cubicBezTo>
                  <a:pt x="3387" y="1088322"/>
                  <a:pt x="4029" y="925682"/>
                  <a:pt x="10160" y="763202"/>
                </a:cubicBezTo>
                <a:cubicBezTo>
                  <a:pt x="10811" y="745946"/>
                  <a:pt x="17231" y="729392"/>
                  <a:pt x="20320" y="712402"/>
                </a:cubicBezTo>
                <a:cubicBezTo>
                  <a:pt x="24005" y="692134"/>
                  <a:pt x="27757" y="671862"/>
                  <a:pt x="30480" y="651442"/>
                </a:cubicBezTo>
                <a:cubicBezTo>
                  <a:pt x="34533" y="621043"/>
                  <a:pt x="35598" y="590252"/>
                  <a:pt x="40640" y="560002"/>
                </a:cubicBezTo>
                <a:cubicBezTo>
                  <a:pt x="42401" y="549438"/>
                  <a:pt x="47858" y="539820"/>
                  <a:pt x="50800" y="529522"/>
                </a:cubicBezTo>
                <a:cubicBezTo>
                  <a:pt x="54636" y="516096"/>
                  <a:pt x="55459" y="501717"/>
                  <a:pt x="60960" y="488882"/>
                </a:cubicBezTo>
                <a:cubicBezTo>
                  <a:pt x="69840" y="468162"/>
                  <a:pt x="95486" y="441484"/>
                  <a:pt x="111760" y="427922"/>
                </a:cubicBezTo>
                <a:cubicBezTo>
                  <a:pt x="153011" y="393546"/>
                  <a:pt x="140941" y="414044"/>
                  <a:pt x="203200" y="397442"/>
                </a:cubicBezTo>
                <a:lnTo>
                  <a:pt x="355600" y="346642"/>
                </a:lnTo>
                <a:cubicBezTo>
                  <a:pt x="365760" y="343255"/>
                  <a:pt x="375578" y="338582"/>
                  <a:pt x="386080" y="336482"/>
                </a:cubicBezTo>
                <a:cubicBezTo>
                  <a:pt x="466952" y="320308"/>
                  <a:pt x="419717" y="328229"/>
                  <a:pt x="528320" y="316162"/>
                </a:cubicBezTo>
                <a:cubicBezTo>
                  <a:pt x="613427" y="273609"/>
                  <a:pt x="518601" y="316042"/>
                  <a:pt x="629920" y="285682"/>
                </a:cubicBezTo>
                <a:cubicBezTo>
                  <a:pt x="774528" y="246243"/>
                  <a:pt x="568684" y="281367"/>
                  <a:pt x="751840" y="255202"/>
                </a:cubicBezTo>
                <a:cubicBezTo>
                  <a:pt x="772160" y="245042"/>
                  <a:pt x="791086" y="231403"/>
                  <a:pt x="812800" y="224722"/>
                </a:cubicBezTo>
                <a:cubicBezTo>
                  <a:pt x="835688" y="217679"/>
                  <a:pt x="860359" y="218846"/>
                  <a:pt x="883920" y="214562"/>
                </a:cubicBezTo>
                <a:cubicBezTo>
                  <a:pt x="897658" y="212064"/>
                  <a:pt x="910929" y="207431"/>
                  <a:pt x="924560" y="204402"/>
                </a:cubicBezTo>
                <a:cubicBezTo>
                  <a:pt x="972249" y="193804"/>
                  <a:pt x="995143" y="190778"/>
                  <a:pt x="1046480" y="184082"/>
                </a:cubicBezTo>
                <a:lnTo>
                  <a:pt x="1209040" y="163762"/>
                </a:lnTo>
                <a:lnTo>
                  <a:pt x="1290320" y="153602"/>
                </a:lnTo>
                <a:cubicBezTo>
                  <a:pt x="1359993" y="130378"/>
                  <a:pt x="1273517" y="157803"/>
                  <a:pt x="1371600" y="133282"/>
                </a:cubicBezTo>
                <a:cubicBezTo>
                  <a:pt x="1465832" y="109724"/>
                  <a:pt x="1313035" y="140094"/>
                  <a:pt x="1452880" y="102802"/>
                </a:cubicBezTo>
                <a:cubicBezTo>
                  <a:pt x="1486251" y="93903"/>
                  <a:pt x="1520709" y="89719"/>
                  <a:pt x="1554480" y="82482"/>
                </a:cubicBezTo>
                <a:cubicBezTo>
                  <a:pt x="1568134" y="79556"/>
                  <a:pt x="1581252" y="73954"/>
                  <a:pt x="1595120" y="72322"/>
                </a:cubicBezTo>
                <a:cubicBezTo>
                  <a:pt x="1638974" y="67163"/>
                  <a:pt x="1683173" y="65549"/>
                  <a:pt x="1727200" y="62162"/>
                </a:cubicBezTo>
                <a:lnTo>
                  <a:pt x="1788160" y="52002"/>
                </a:lnTo>
                <a:lnTo>
                  <a:pt x="1930400" y="31682"/>
                </a:lnTo>
                <a:cubicBezTo>
                  <a:pt x="2387016" y="42060"/>
                  <a:pt x="2272044" y="-63554"/>
                  <a:pt x="2397760" y="62162"/>
                </a:cubicBezTo>
                <a:lnTo>
                  <a:pt x="2418080" y="123122"/>
                </a:lnTo>
                <a:lnTo>
                  <a:pt x="2418080" y="123122"/>
                </a:lnTo>
                <a:lnTo>
                  <a:pt x="2377440" y="62162"/>
                </a:lnTo>
                <a:lnTo>
                  <a:pt x="2357120" y="11362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9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3" t="14504" r="1733" b="9408"/>
          <a:stretch/>
        </p:blipFill>
        <p:spPr bwMode="auto">
          <a:xfrm>
            <a:off x="685800" y="1600200"/>
            <a:ext cx="7188200" cy="344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4"/>
          <p:cNvSpPr/>
          <p:nvPr/>
        </p:nvSpPr>
        <p:spPr>
          <a:xfrm>
            <a:off x="2286000" y="1878398"/>
            <a:ext cx="2773680" cy="3201602"/>
          </a:xfrm>
          <a:custGeom>
            <a:avLst/>
            <a:gdLst>
              <a:gd name="connsiteX0" fmla="*/ 2357120 w 2773680"/>
              <a:gd name="connsiteY0" fmla="*/ 11362 h 3201602"/>
              <a:gd name="connsiteX1" fmla="*/ 2357120 w 2773680"/>
              <a:gd name="connsiteY1" fmla="*/ 11362 h 3201602"/>
              <a:gd name="connsiteX2" fmla="*/ 2509520 w 2773680"/>
              <a:gd name="connsiteY2" fmla="*/ 377122 h 3201602"/>
              <a:gd name="connsiteX3" fmla="*/ 2570480 w 2773680"/>
              <a:gd name="connsiteY3" fmla="*/ 539682 h 3201602"/>
              <a:gd name="connsiteX4" fmla="*/ 2580640 w 2773680"/>
              <a:gd name="connsiteY4" fmla="*/ 590482 h 3201602"/>
              <a:gd name="connsiteX5" fmla="*/ 2600960 w 2773680"/>
              <a:gd name="connsiteY5" fmla="*/ 631122 h 3201602"/>
              <a:gd name="connsiteX6" fmla="*/ 2621280 w 2773680"/>
              <a:gd name="connsiteY6" fmla="*/ 681922 h 3201602"/>
              <a:gd name="connsiteX7" fmla="*/ 2661920 w 2773680"/>
              <a:gd name="connsiteY7" fmla="*/ 885122 h 3201602"/>
              <a:gd name="connsiteX8" fmla="*/ 2682240 w 2773680"/>
              <a:gd name="connsiteY8" fmla="*/ 1047682 h 3201602"/>
              <a:gd name="connsiteX9" fmla="*/ 2702560 w 2773680"/>
              <a:gd name="connsiteY9" fmla="*/ 1128962 h 3201602"/>
              <a:gd name="connsiteX10" fmla="*/ 2712720 w 2773680"/>
              <a:gd name="connsiteY10" fmla="*/ 1261042 h 3201602"/>
              <a:gd name="connsiteX11" fmla="*/ 2743200 w 2773680"/>
              <a:gd name="connsiteY11" fmla="*/ 1413442 h 3201602"/>
              <a:gd name="connsiteX12" fmla="*/ 2773680 w 2773680"/>
              <a:gd name="connsiteY12" fmla="*/ 1565842 h 3201602"/>
              <a:gd name="connsiteX13" fmla="*/ 2753360 w 2773680"/>
              <a:gd name="connsiteY13" fmla="*/ 1962082 h 3201602"/>
              <a:gd name="connsiteX14" fmla="*/ 2733040 w 2773680"/>
              <a:gd name="connsiteY14" fmla="*/ 2023042 h 3201602"/>
              <a:gd name="connsiteX15" fmla="*/ 2712720 w 2773680"/>
              <a:gd name="connsiteY15" fmla="*/ 2114482 h 3201602"/>
              <a:gd name="connsiteX16" fmla="*/ 2733040 w 2773680"/>
              <a:gd name="connsiteY16" fmla="*/ 2754562 h 3201602"/>
              <a:gd name="connsiteX17" fmla="*/ 2722880 w 2773680"/>
              <a:gd name="connsiteY17" fmla="*/ 3120322 h 3201602"/>
              <a:gd name="connsiteX18" fmla="*/ 2712720 w 2773680"/>
              <a:gd name="connsiteY18" fmla="*/ 3150802 h 3201602"/>
              <a:gd name="connsiteX19" fmla="*/ 2702560 w 2773680"/>
              <a:gd name="connsiteY19" fmla="*/ 3191442 h 3201602"/>
              <a:gd name="connsiteX20" fmla="*/ 2661920 w 2773680"/>
              <a:gd name="connsiteY20" fmla="*/ 3201602 h 3201602"/>
              <a:gd name="connsiteX21" fmla="*/ 2407920 w 2773680"/>
              <a:gd name="connsiteY21" fmla="*/ 3191442 h 3201602"/>
              <a:gd name="connsiteX22" fmla="*/ 2275840 w 2773680"/>
              <a:gd name="connsiteY22" fmla="*/ 3171122 h 3201602"/>
              <a:gd name="connsiteX23" fmla="*/ 1930400 w 2773680"/>
              <a:gd name="connsiteY23" fmla="*/ 3181282 h 3201602"/>
              <a:gd name="connsiteX24" fmla="*/ 1828800 w 2773680"/>
              <a:gd name="connsiteY24" fmla="*/ 3191442 h 3201602"/>
              <a:gd name="connsiteX25" fmla="*/ 1422400 w 2773680"/>
              <a:gd name="connsiteY25" fmla="*/ 3181282 h 3201602"/>
              <a:gd name="connsiteX26" fmla="*/ 1351280 w 2773680"/>
              <a:gd name="connsiteY26" fmla="*/ 3160962 h 3201602"/>
              <a:gd name="connsiteX27" fmla="*/ 1320800 w 2773680"/>
              <a:gd name="connsiteY27" fmla="*/ 3150802 h 3201602"/>
              <a:gd name="connsiteX28" fmla="*/ 1351280 w 2773680"/>
              <a:gd name="connsiteY28" fmla="*/ 2876482 h 3201602"/>
              <a:gd name="connsiteX29" fmla="*/ 1310640 w 2773680"/>
              <a:gd name="connsiteY29" fmla="*/ 2703762 h 3201602"/>
              <a:gd name="connsiteX30" fmla="*/ 1239520 w 2773680"/>
              <a:gd name="connsiteY30" fmla="*/ 2612322 h 3201602"/>
              <a:gd name="connsiteX31" fmla="*/ 1178560 w 2773680"/>
              <a:gd name="connsiteY31" fmla="*/ 2531042 h 3201602"/>
              <a:gd name="connsiteX32" fmla="*/ 1158240 w 2773680"/>
              <a:gd name="connsiteY32" fmla="*/ 2500562 h 3201602"/>
              <a:gd name="connsiteX33" fmla="*/ 1117600 w 2773680"/>
              <a:gd name="connsiteY33" fmla="*/ 2459922 h 3201602"/>
              <a:gd name="connsiteX34" fmla="*/ 1046480 w 2773680"/>
              <a:gd name="connsiteY34" fmla="*/ 2378642 h 3201602"/>
              <a:gd name="connsiteX35" fmla="*/ 985520 w 2773680"/>
              <a:gd name="connsiteY35" fmla="*/ 2277042 h 3201602"/>
              <a:gd name="connsiteX36" fmla="*/ 955040 w 2773680"/>
              <a:gd name="connsiteY36" fmla="*/ 2246562 h 3201602"/>
              <a:gd name="connsiteX37" fmla="*/ 904240 w 2773680"/>
              <a:gd name="connsiteY37" fmla="*/ 2185602 h 3201602"/>
              <a:gd name="connsiteX38" fmla="*/ 833120 w 2773680"/>
              <a:gd name="connsiteY38" fmla="*/ 2094162 h 3201602"/>
              <a:gd name="connsiteX39" fmla="*/ 782320 w 2773680"/>
              <a:gd name="connsiteY39" fmla="*/ 2033202 h 3201602"/>
              <a:gd name="connsiteX40" fmla="*/ 751840 w 2773680"/>
              <a:gd name="connsiteY40" fmla="*/ 2012882 h 3201602"/>
              <a:gd name="connsiteX41" fmla="*/ 680720 w 2773680"/>
              <a:gd name="connsiteY41" fmla="*/ 1941762 h 3201602"/>
              <a:gd name="connsiteX42" fmla="*/ 629920 w 2773680"/>
              <a:gd name="connsiteY42" fmla="*/ 1880802 h 3201602"/>
              <a:gd name="connsiteX43" fmla="*/ 487680 w 2773680"/>
              <a:gd name="connsiteY43" fmla="*/ 1769042 h 3201602"/>
              <a:gd name="connsiteX44" fmla="*/ 447040 w 2773680"/>
              <a:gd name="connsiteY44" fmla="*/ 1738562 h 3201602"/>
              <a:gd name="connsiteX45" fmla="*/ 406400 w 2773680"/>
              <a:gd name="connsiteY45" fmla="*/ 1708082 h 3201602"/>
              <a:gd name="connsiteX46" fmla="*/ 355600 w 2773680"/>
              <a:gd name="connsiteY46" fmla="*/ 1677602 h 3201602"/>
              <a:gd name="connsiteX47" fmla="*/ 314960 w 2773680"/>
              <a:gd name="connsiteY47" fmla="*/ 1657282 h 3201602"/>
              <a:gd name="connsiteX48" fmla="*/ 284480 w 2773680"/>
              <a:gd name="connsiteY48" fmla="*/ 1626802 h 3201602"/>
              <a:gd name="connsiteX49" fmla="*/ 152400 w 2773680"/>
              <a:gd name="connsiteY49" fmla="*/ 1535362 h 3201602"/>
              <a:gd name="connsiteX50" fmla="*/ 121920 w 2773680"/>
              <a:gd name="connsiteY50" fmla="*/ 1504882 h 3201602"/>
              <a:gd name="connsiteX51" fmla="*/ 91440 w 2773680"/>
              <a:gd name="connsiteY51" fmla="*/ 1484562 h 3201602"/>
              <a:gd name="connsiteX52" fmla="*/ 30480 w 2773680"/>
              <a:gd name="connsiteY52" fmla="*/ 1423602 h 3201602"/>
              <a:gd name="connsiteX53" fmla="*/ 10160 w 2773680"/>
              <a:gd name="connsiteY53" fmla="*/ 1352482 h 3201602"/>
              <a:gd name="connsiteX54" fmla="*/ 0 w 2773680"/>
              <a:gd name="connsiteY54" fmla="*/ 1250882 h 3201602"/>
              <a:gd name="connsiteX55" fmla="*/ 10160 w 2773680"/>
              <a:gd name="connsiteY55" fmla="*/ 763202 h 3201602"/>
              <a:gd name="connsiteX56" fmla="*/ 20320 w 2773680"/>
              <a:gd name="connsiteY56" fmla="*/ 712402 h 3201602"/>
              <a:gd name="connsiteX57" fmla="*/ 30480 w 2773680"/>
              <a:gd name="connsiteY57" fmla="*/ 651442 h 3201602"/>
              <a:gd name="connsiteX58" fmla="*/ 40640 w 2773680"/>
              <a:gd name="connsiteY58" fmla="*/ 560002 h 3201602"/>
              <a:gd name="connsiteX59" fmla="*/ 50800 w 2773680"/>
              <a:gd name="connsiteY59" fmla="*/ 529522 h 3201602"/>
              <a:gd name="connsiteX60" fmla="*/ 60960 w 2773680"/>
              <a:gd name="connsiteY60" fmla="*/ 488882 h 3201602"/>
              <a:gd name="connsiteX61" fmla="*/ 111760 w 2773680"/>
              <a:gd name="connsiteY61" fmla="*/ 427922 h 3201602"/>
              <a:gd name="connsiteX62" fmla="*/ 203200 w 2773680"/>
              <a:gd name="connsiteY62" fmla="*/ 397442 h 3201602"/>
              <a:gd name="connsiteX63" fmla="*/ 355600 w 2773680"/>
              <a:gd name="connsiteY63" fmla="*/ 346642 h 3201602"/>
              <a:gd name="connsiteX64" fmla="*/ 386080 w 2773680"/>
              <a:gd name="connsiteY64" fmla="*/ 336482 h 3201602"/>
              <a:gd name="connsiteX65" fmla="*/ 528320 w 2773680"/>
              <a:gd name="connsiteY65" fmla="*/ 316162 h 3201602"/>
              <a:gd name="connsiteX66" fmla="*/ 629920 w 2773680"/>
              <a:gd name="connsiteY66" fmla="*/ 285682 h 3201602"/>
              <a:gd name="connsiteX67" fmla="*/ 751840 w 2773680"/>
              <a:gd name="connsiteY67" fmla="*/ 255202 h 3201602"/>
              <a:gd name="connsiteX68" fmla="*/ 812800 w 2773680"/>
              <a:gd name="connsiteY68" fmla="*/ 224722 h 3201602"/>
              <a:gd name="connsiteX69" fmla="*/ 883920 w 2773680"/>
              <a:gd name="connsiteY69" fmla="*/ 214562 h 3201602"/>
              <a:gd name="connsiteX70" fmla="*/ 924560 w 2773680"/>
              <a:gd name="connsiteY70" fmla="*/ 204402 h 3201602"/>
              <a:gd name="connsiteX71" fmla="*/ 1046480 w 2773680"/>
              <a:gd name="connsiteY71" fmla="*/ 184082 h 3201602"/>
              <a:gd name="connsiteX72" fmla="*/ 1209040 w 2773680"/>
              <a:gd name="connsiteY72" fmla="*/ 163762 h 3201602"/>
              <a:gd name="connsiteX73" fmla="*/ 1290320 w 2773680"/>
              <a:gd name="connsiteY73" fmla="*/ 153602 h 3201602"/>
              <a:gd name="connsiteX74" fmla="*/ 1371600 w 2773680"/>
              <a:gd name="connsiteY74" fmla="*/ 133282 h 3201602"/>
              <a:gd name="connsiteX75" fmla="*/ 1452880 w 2773680"/>
              <a:gd name="connsiteY75" fmla="*/ 102802 h 3201602"/>
              <a:gd name="connsiteX76" fmla="*/ 1554480 w 2773680"/>
              <a:gd name="connsiteY76" fmla="*/ 82482 h 3201602"/>
              <a:gd name="connsiteX77" fmla="*/ 1595120 w 2773680"/>
              <a:gd name="connsiteY77" fmla="*/ 72322 h 3201602"/>
              <a:gd name="connsiteX78" fmla="*/ 1727200 w 2773680"/>
              <a:gd name="connsiteY78" fmla="*/ 62162 h 3201602"/>
              <a:gd name="connsiteX79" fmla="*/ 1788160 w 2773680"/>
              <a:gd name="connsiteY79" fmla="*/ 52002 h 3201602"/>
              <a:gd name="connsiteX80" fmla="*/ 1930400 w 2773680"/>
              <a:gd name="connsiteY80" fmla="*/ 31682 h 3201602"/>
              <a:gd name="connsiteX81" fmla="*/ 2397760 w 2773680"/>
              <a:gd name="connsiteY81" fmla="*/ 62162 h 3201602"/>
              <a:gd name="connsiteX82" fmla="*/ 2418080 w 2773680"/>
              <a:gd name="connsiteY82" fmla="*/ 123122 h 3201602"/>
              <a:gd name="connsiteX83" fmla="*/ 2418080 w 2773680"/>
              <a:gd name="connsiteY83" fmla="*/ 123122 h 3201602"/>
              <a:gd name="connsiteX84" fmla="*/ 2377440 w 2773680"/>
              <a:gd name="connsiteY84" fmla="*/ 62162 h 3201602"/>
              <a:gd name="connsiteX85" fmla="*/ 2357120 w 2773680"/>
              <a:gd name="connsiteY85" fmla="*/ 11362 h 3201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773680" h="3201602">
                <a:moveTo>
                  <a:pt x="2357120" y="11362"/>
                </a:moveTo>
                <a:lnTo>
                  <a:pt x="2357120" y="11362"/>
                </a:lnTo>
                <a:cubicBezTo>
                  <a:pt x="2423776" y="233548"/>
                  <a:pt x="2349994" y="4894"/>
                  <a:pt x="2509520" y="377122"/>
                </a:cubicBezTo>
                <a:cubicBezTo>
                  <a:pt x="2532317" y="430314"/>
                  <a:pt x="2552179" y="484780"/>
                  <a:pt x="2570480" y="539682"/>
                </a:cubicBezTo>
                <a:cubicBezTo>
                  <a:pt x="2575941" y="556065"/>
                  <a:pt x="2575179" y="574099"/>
                  <a:pt x="2580640" y="590482"/>
                </a:cubicBezTo>
                <a:cubicBezTo>
                  <a:pt x="2585429" y="604850"/>
                  <a:pt x="2594809" y="617282"/>
                  <a:pt x="2600960" y="631122"/>
                </a:cubicBezTo>
                <a:cubicBezTo>
                  <a:pt x="2608367" y="647788"/>
                  <a:pt x="2615917" y="664491"/>
                  <a:pt x="2621280" y="681922"/>
                </a:cubicBezTo>
                <a:cubicBezTo>
                  <a:pt x="2639697" y="741776"/>
                  <a:pt x="2654559" y="826232"/>
                  <a:pt x="2661920" y="885122"/>
                </a:cubicBezTo>
                <a:cubicBezTo>
                  <a:pt x="2668693" y="939309"/>
                  <a:pt x="2664971" y="995876"/>
                  <a:pt x="2682240" y="1047682"/>
                </a:cubicBezTo>
                <a:cubicBezTo>
                  <a:pt x="2697861" y="1094545"/>
                  <a:pt x="2690300" y="1067660"/>
                  <a:pt x="2702560" y="1128962"/>
                </a:cubicBezTo>
                <a:cubicBezTo>
                  <a:pt x="2705947" y="1172989"/>
                  <a:pt x="2707243" y="1217226"/>
                  <a:pt x="2712720" y="1261042"/>
                </a:cubicBezTo>
                <a:cubicBezTo>
                  <a:pt x="2740372" y="1482259"/>
                  <a:pt x="2722074" y="1300769"/>
                  <a:pt x="2743200" y="1413442"/>
                </a:cubicBezTo>
                <a:cubicBezTo>
                  <a:pt x="2771589" y="1564852"/>
                  <a:pt x="2748851" y="1491356"/>
                  <a:pt x="2773680" y="1565842"/>
                </a:cubicBezTo>
                <a:cubicBezTo>
                  <a:pt x="2766907" y="1697922"/>
                  <a:pt x="2765070" y="1830348"/>
                  <a:pt x="2753360" y="1962082"/>
                </a:cubicBezTo>
                <a:cubicBezTo>
                  <a:pt x="2751464" y="1983417"/>
                  <a:pt x="2738559" y="2002346"/>
                  <a:pt x="2733040" y="2023042"/>
                </a:cubicBezTo>
                <a:cubicBezTo>
                  <a:pt x="2724995" y="2053211"/>
                  <a:pt x="2719493" y="2084002"/>
                  <a:pt x="2712720" y="2114482"/>
                </a:cubicBezTo>
                <a:cubicBezTo>
                  <a:pt x="2753278" y="2655252"/>
                  <a:pt x="2746664" y="2352666"/>
                  <a:pt x="2733040" y="2754562"/>
                </a:cubicBezTo>
                <a:cubicBezTo>
                  <a:pt x="2728908" y="2876459"/>
                  <a:pt x="2729127" y="2998515"/>
                  <a:pt x="2722880" y="3120322"/>
                </a:cubicBezTo>
                <a:cubicBezTo>
                  <a:pt x="2722332" y="3131018"/>
                  <a:pt x="2715662" y="3140504"/>
                  <a:pt x="2712720" y="3150802"/>
                </a:cubicBezTo>
                <a:cubicBezTo>
                  <a:pt x="2708884" y="3164228"/>
                  <a:pt x="2712434" y="3181568"/>
                  <a:pt x="2702560" y="3191442"/>
                </a:cubicBezTo>
                <a:cubicBezTo>
                  <a:pt x="2692686" y="3201316"/>
                  <a:pt x="2675467" y="3198215"/>
                  <a:pt x="2661920" y="3201602"/>
                </a:cubicBezTo>
                <a:lnTo>
                  <a:pt x="2407920" y="3191442"/>
                </a:lnTo>
                <a:cubicBezTo>
                  <a:pt x="2313083" y="3186023"/>
                  <a:pt x="2333128" y="3190218"/>
                  <a:pt x="2275840" y="3171122"/>
                </a:cubicBezTo>
                <a:lnTo>
                  <a:pt x="1930400" y="3181282"/>
                </a:lnTo>
                <a:cubicBezTo>
                  <a:pt x="1896400" y="3182827"/>
                  <a:pt x="1862836" y="3191442"/>
                  <a:pt x="1828800" y="3191442"/>
                </a:cubicBezTo>
                <a:cubicBezTo>
                  <a:pt x="1693291" y="3191442"/>
                  <a:pt x="1557867" y="3184669"/>
                  <a:pt x="1422400" y="3181282"/>
                </a:cubicBezTo>
                <a:cubicBezTo>
                  <a:pt x="1349319" y="3156922"/>
                  <a:pt x="1440582" y="3186477"/>
                  <a:pt x="1351280" y="3160962"/>
                </a:cubicBezTo>
                <a:cubicBezTo>
                  <a:pt x="1340982" y="3158020"/>
                  <a:pt x="1330960" y="3154189"/>
                  <a:pt x="1320800" y="3150802"/>
                </a:cubicBezTo>
                <a:cubicBezTo>
                  <a:pt x="1330960" y="3059362"/>
                  <a:pt x="1372352" y="2966039"/>
                  <a:pt x="1351280" y="2876482"/>
                </a:cubicBezTo>
                <a:cubicBezTo>
                  <a:pt x="1337733" y="2818909"/>
                  <a:pt x="1333685" y="2758233"/>
                  <a:pt x="1310640" y="2703762"/>
                </a:cubicBezTo>
                <a:cubicBezTo>
                  <a:pt x="1295594" y="2668200"/>
                  <a:pt x="1260939" y="2644451"/>
                  <a:pt x="1239520" y="2612322"/>
                </a:cubicBezTo>
                <a:cubicBezTo>
                  <a:pt x="1193582" y="2543414"/>
                  <a:pt x="1250962" y="2627578"/>
                  <a:pt x="1178560" y="2531042"/>
                </a:cubicBezTo>
                <a:cubicBezTo>
                  <a:pt x="1171234" y="2521273"/>
                  <a:pt x="1166187" y="2509833"/>
                  <a:pt x="1158240" y="2500562"/>
                </a:cubicBezTo>
                <a:cubicBezTo>
                  <a:pt x="1145772" y="2486016"/>
                  <a:pt x="1129362" y="2475044"/>
                  <a:pt x="1117600" y="2459922"/>
                </a:cubicBezTo>
                <a:cubicBezTo>
                  <a:pt x="1050538" y="2373699"/>
                  <a:pt x="1126816" y="2438894"/>
                  <a:pt x="1046480" y="2378642"/>
                </a:cubicBezTo>
                <a:cubicBezTo>
                  <a:pt x="1026160" y="2344775"/>
                  <a:pt x="1013447" y="2304969"/>
                  <a:pt x="985520" y="2277042"/>
                </a:cubicBezTo>
                <a:cubicBezTo>
                  <a:pt x="975360" y="2266882"/>
                  <a:pt x="963391" y="2258254"/>
                  <a:pt x="955040" y="2246562"/>
                </a:cubicBezTo>
                <a:cubicBezTo>
                  <a:pt x="908166" y="2180938"/>
                  <a:pt x="964328" y="2225661"/>
                  <a:pt x="904240" y="2185602"/>
                </a:cubicBezTo>
                <a:cubicBezTo>
                  <a:pt x="828577" y="2072108"/>
                  <a:pt x="896785" y="2165785"/>
                  <a:pt x="833120" y="2094162"/>
                </a:cubicBezTo>
                <a:cubicBezTo>
                  <a:pt x="815547" y="2074392"/>
                  <a:pt x="801023" y="2051905"/>
                  <a:pt x="782320" y="2033202"/>
                </a:cubicBezTo>
                <a:cubicBezTo>
                  <a:pt x="773686" y="2024568"/>
                  <a:pt x="760916" y="2021051"/>
                  <a:pt x="751840" y="2012882"/>
                </a:cubicBezTo>
                <a:cubicBezTo>
                  <a:pt x="726920" y="1990454"/>
                  <a:pt x="703460" y="1966397"/>
                  <a:pt x="680720" y="1941762"/>
                </a:cubicBezTo>
                <a:cubicBezTo>
                  <a:pt x="662779" y="1922326"/>
                  <a:pt x="648623" y="1899505"/>
                  <a:pt x="629920" y="1880802"/>
                </a:cubicBezTo>
                <a:cubicBezTo>
                  <a:pt x="600928" y="1851810"/>
                  <a:pt x="515879" y="1790191"/>
                  <a:pt x="487680" y="1769042"/>
                </a:cubicBezTo>
                <a:lnTo>
                  <a:pt x="447040" y="1738562"/>
                </a:lnTo>
                <a:cubicBezTo>
                  <a:pt x="433493" y="1728402"/>
                  <a:pt x="420920" y="1716794"/>
                  <a:pt x="406400" y="1708082"/>
                </a:cubicBezTo>
                <a:cubicBezTo>
                  <a:pt x="389467" y="1697922"/>
                  <a:pt x="372862" y="1687192"/>
                  <a:pt x="355600" y="1677602"/>
                </a:cubicBezTo>
                <a:cubicBezTo>
                  <a:pt x="342360" y="1670247"/>
                  <a:pt x="327285" y="1666085"/>
                  <a:pt x="314960" y="1657282"/>
                </a:cubicBezTo>
                <a:cubicBezTo>
                  <a:pt x="303268" y="1648931"/>
                  <a:pt x="295975" y="1635423"/>
                  <a:pt x="284480" y="1626802"/>
                </a:cubicBezTo>
                <a:cubicBezTo>
                  <a:pt x="248188" y="1599583"/>
                  <a:pt x="190341" y="1567883"/>
                  <a:pt x="152400" y="1535362"/>
                </a:cubicBezTo>
                <a:cubicBezTo>
                  <a:pt x="141491" y="1526011"/>
                  <a:pt x="132958" y="1514080"/>
                  <a:pt x="121920" y="1504882"/>
                </a:cubicBezTo>
                <a:cubicBezTo>
                  <a:pt x="112539" y="1497065"/>
                  <a:pt x="100566" y="1492674"/>
                  <a:pt x="91440" y="1484562"/>
                </a:cubicBezTo>
                <a:cubicBezTo>
                  <a:pt x="69962" y="1465470"/>
                  <a:pt x="30480" y="1423602"/>
                  <a:pt x="30480" y="1423602"/>
                </a:cubicBezTo>
                <a:cubicBezTo>
                  <a:pt x="23243" y="1401890"/>
                  <a:pt x="13349" y="1374808"/>
                  <a:pt x="10160" y="1352482"/>
                </a:cubicBezTo>
                <a:cubicBezTo>
                  <a:pt x="5347" y="1318788"/>
                  <a:pt x="3387" y="1284749"/>
                  <a:pt x="0" y="1250882"/>
                </a:cubicBezTo>
                <a:cubicBezTo>
                  <a:pt x="3387" y="1088322"/>
                  <a:pt x="4029" y="925682"/>
                  <a:pt x="10160" y="763202"/>
                </a:cubicBezTo>
                <a:cubicBezTo>
                  <a:pt x="10811" y="745946"/>
                  <a:pt x="17231" y="729392"/>
                  <a:pt x="20320" y="712402"/>
                </a:cubicBezTo>
                <a:cubicBezTo>
                  <a:pt x="24005" y="692134"/>
                  <a:pt x="27757" y="671862"/>
                  <a:pt x="30480" y="651442"/>
                </a:cubicBezTo>
                <a:cubicBezTo>
                  <a:pt x="34533" y="621043"/>
                  <a:pt x="35598" y="590252"/>
                  <a:pt x="40640" y="560002"/>
                </a:cubicBezTo>
                <a:cubicBezTo>
                  <a:pt x="42401" y="549438"/>
                  <a:pt x="47858" y="539820"/>
                  <a:pt x="50800" y="529522"/>
                </a:cubicBezTo>
                <a:cubicBezTo>
                  <a:pt x="54636" y="516096"/>
                  <a:pt x="55459" y="501717"/>
                  <a:pt x="60960" y="488882"/>
                </a:cubicBezTo>
                <a:cubicBezTo>
                  <a:pt x="69840" y="468162"/>
                  <a:pt x="95486" y="441484"/>
                  <a:pt x="111760" y="427922"/>
                </a:cubicBezTo>
                <a:cubicBezTo>
                  <a:pt x="153011" y="393546"/>
                  <a:pt x="140941" y="414044"/>
                  <a:pt x="203200" y="397442"/>
                </a:cubicBezTo>
                <a:lnTo>
                  <a:pt x="355600" y="346642"/>
                </a:lnTo>
                <a:cubicBezTo>
                  <a:pt x="365760" y="343255"/>
                  <a:pt x="375578" y="338582"/>
                  <a:pt x="386080" y="336482"/>
                </a:cubicBezTo>
                <a:cubicBezTo>
                  <a:pt x="466952" y="320308"/>
                  <a:pt x="419717" y="328229"/>
                  <a:pt x="528320" y="316162"/>
                </a:cubicBezTo>
                <a:cubicBezTo>
                  <a:pt x="613427" y="273609"/>
                  <a:pt x="518601" y="316042"/>
                  <a:pt x="629920" y="285682"/>
                </a:cubicBezTo>
                <a:cubicBezTo>
                  <a:pt x="774528" y="246243"/>
                  <a:pt x="568684" y="281367"/>
                  <a:pt x="751840" y="255202"/>
                </a:cubicBezTo>
                <a:cubicBezTo>
                  <a:pt x="772160" y="245042"/>
                  <a:pt x="791086" y="231403"/>
                  <a:pt x="812800" y="224722"/>
                </a:cubicBezTo>
                <a:cubicBezTo>
                  <a:pt x="835688" y="217679"/>
                  <a:pt x="860359" y="218846"/>
                  <a:pt x="883920" y="214562"/>
                </a:cubicBezTo>
                <a:cubicBezTo>
                  <a:pt x="897658" y="212064"/>
                  <a:pt x="910929" y="207431"/>
                  <a:pt x="924560" y="204402"/>
                </a:cubicBezTo>
                <a:cubicBezTo>
                  <a:pt x="972249" y="193804"/>
                  <a:pt x="995143" y="190778"/>
                  <a:pt x="1046480" y="184082"/>
                </a:cubicBezTo>
                <a:lnTo>
                  <a:pt x="1209040" y="163762"/>
                </a:lnTo>
                <a:lnTo>
                  <a:pt x="1290320" y="153602"/>
                </a:lnTo>
                <a:cubicBezTo>
                  <a:pt x="1359993" y="130378"/>
                  <a:pt x="1273517" y="157803"/>
                  <a:pt x="1371600" y="133282"/>
                </a:cubicBezTo>
                <a:cubicBezTo>
                  <a:pt x="1465832" y="109724"/>
                  <a:pt x="1313035" y="140094"/>
                  <a:pt x="1452880" y="102802"/>
                </a:cubicBezTo>
                <a:cubicBezTo>
                  <a:pt x="1486251" y="93903"/>
                  <a:pt x="1520709" y="89719"/>
                  <a:pt x="1554480" y="82482"/>
                </a:cubicBezTo>
                <a:cubicBezTo>
                  <a:pt x="1568134" y="79556"/>
                  <a:pt x="1581252" y="73954"/>
                  <a:pt x="1595120" y="72322"/>
                </a:cubicBezTo>
                <a:cubicBezTo>
                  <a:pt x="1638974" y="67163"/>
                  <a:pt x="1683173" y="65549"/>
                  <a:pt x="1727200" y="62162"/>
                </a:cubicBezTo>
                <a:lnTo>
                  <a:pt x="1788160" y="52002"/>
                </a:lnTo>
                <a:lnTo>
                  <a:pt x="1930400" y="31682"/>
                </a:lnTo>
                <a:cubicBezTo>
                  <a:pt x="2387016" y="42060"/>
                  <a:pt x="2272044" y="-63554"/>
                  <a:pt x="2397760" y="62162"/>
                </a:cubicBezTo>
                <a:lnTo>
                  <a:pt x="2418080" y="123122"/>
                </a:lnTo>
                <a:lnTo>
                  <a:pt x="2418080" y="123122"/>
                </a:lnTo>
                <a:lnTo>
                  <a:pt x="2377440" y="62162"/>
                </a:lnTo>
                <a:lnTo>
                  <a:pt x="2357120" y="11362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>
                  <a:solidFill>
                    <a:schemeClr val="tx1"/>
                  </a:solidFill>
                </a:ln>
              </a:rPr>
              <a:t>Globus Pallidus Rarefaction</a:t>
            </a:r>
            <a:endParaRPr lang="en-US" dirty="0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05311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6" t="15689" r="3200" b="7511"/>
          <a:stretch/>
        </p:blipFill>
        <p:spPr bwMode="auto">
          <a:xfrm>
            <a:off x="533400" y="1143000"/>
            <a:ext cx="7338716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2286000" y="1600200"/>
            <a:ext cx="152400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571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6" t="15689" r="3200" b="7511"/>
          <a:stretch/>
        </p:blipFill>
        <p:spPr bwMode="auto">
          <a:xfrm>
            <a:off x="533400" y="1143000"/>
            <a:ext cx="7338716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2286000" y="1600200"/>
            <a:ext cx="152400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743200" y="18288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Perivascular Macrophages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2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Examination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Vitals: </a:t>
            </a:r>
            <a:r>
              <a:rPr lang="en-US" dirty="0" smtClean="0">
                <a:solidFill>
                  <a:srgbClr val="FF0000"/>
                </a:solidFill>
              </a:rPr>
              <a:t>BP 78/57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0000"/>
                </a:solidFill>
              </a:rPr>
              <a:t>HR 114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0000"/>
                </a:solidFill>
              </a:rPr>
              <a:t>RR 26</a:t>
            </a:r>
            <a:r>
              <a:rPr lang="en-US" dirty="0" smtClean="0"/>
              <a:t>, T 36.8.</a:t>
            </a:r>
          </a:p>
          <a:p>
            <a:r>
              <a:rPr lang="en-US" dirty="0" smtClean="0"/>
              <a:t>General: Intubated and on no sedation, appears in no acute distress. </a:t>
            </a:r>
          </a:p>
          <a:p>
            <a:r>
              <a:rPr lang="en-US" dirty="0" smtClean="0"/>
              <a:t>Cardiac: </a:t>
            </a:r>
            <a:r>
              <a:rPr lang="en-US" dirty="0" err="1" smtClean="0"/>
              <a:t>Tachycardic</a:t>
            </a:r>
            <a:r>
              <a:rPr lang="en-US" dirty="0" smtClean="0"/>
              <a:t>, regular, no M/R/G</a:t>
            </a:r>
          </a:p>
          <a:p>
            <a:r>
              <a:rPr lang="en-US" dirty="0" err="1" smtClean="0"/>
              <a:t>Resp</a:t>
            </a:r>
            <a:r>
              <a:rPr lang="en-US" dirty="0" smtClean="0"/>
              <a:t>: Crackles throughout.</a:t>
            </a:r>
          </a:p>
          <a:p>
            <a:r>
              <a:rPr lang="en-US" dirty="0" err="1" smtClean="0"/>
              <a:t>Abd</a:t>
            </a:r>
            <a:r>
              <a:rPr lang="en-US" dirty="0" smtClean="0"/>
              <a:t>: BS+, no </a:t>
            </a:r>
            <a:r>
              <a:rPr lang="en-US" dirty="0" err="1" smtClean="0"/>
              <a:t>organomegally</a:t>
            </a:r>
            <a:endParaRPr lang="en-US" dirty="0" smtClean="0"/>
          </a:p>
          <a:p>
            <a:r>
              <a:rPr lang="en-US" dirty="0" smtClean="0"/>
              <a:t>Ext: No edema, normal bulk</a:t>
            </a:r>
          </a:p>
          <a:p>
            <a:r>
              <a:rPr lang="en-US" dirty="0" smtClean="0"/>
              <a:t>Skin: Erythematous demarcated areas c/w acute pressure injuries on R hip and latera sides of BL knees. </a:t>
            </a:r>
          </a:p>
          <a:p>
            <a:r>
              <a:rPr lang="en-US" dirty="0" smtClean="0"/>
              <a:t>Neuro: </a:t>
            </a:r>
          </a:p>
          <a:p>
            <a:pPr lvl="1"/>
            <a:r>
              <a:rPr lang="en-US" dirty="0" smtClean="0"/>
              <a:t>GSCS- 6</a:t>
            </a:r>
          </a:p>
          <a:p>
            <a:pPr lvl="1"/>
            <a:r>
              <a:rPr lang="en-US" dirty="0" smtClean="0"/>
              <a:t>Mental status- No response to loud voice or noxious stimulus</a:t>
            </a:r>
          </a:p>
          <a:p>
            <a:pPr lvl="1"/>
            <a:r>
              <a:rPr lang="en-US" dirty="0" smtClean="0"/>
              <a:t>CN- PERRL, +VOR, + Cough, +Gag, No blink to threat BL</a:t>
            </a:r>
          </a:p>
          <a:p>
            <a:pPr lvl="1"/>
            <a:r>
              <a:rPr lang="en-US" dirty="0" smtClean="0"/>
              <a:t>Sensory- withdraws to pain symmetrically throughout</a:t>
            </a:r>
          </a:p>
          <a:p>
            <a:pPr lvl="1"/>
            <a:r>
              <a:rPr lang="en-US" dirty="0" smtClean="0"/>
              <a:t>Motor- see sensory, no spontaneous movements noted</a:t>
            </a:r>
          </a:p>
          <a:p>
            <a:pPr lvl="1"/>
            <a:r>
              <a:rPr lang="en-US" dirty="0" smtClean="0"/>
              <a:t>Reflexes- +2/4 Globally, down going toes BL. </a:t>
            </a:r>
          </a:p>
          <a:p>
            <a:pPr lvl="1"/>
            <a:r>
              <a:rPr lang="en-US" dirty="0" smtClean="0"/>
              <a:t>Coordination- Unable to assess due to mental status</a:t>
            </a:r>
          </a:p>
          <a:p>
            <a:pPr lvl="1"/>
            <a:r>
              <a:rPr lang="en-US" dirty="0" smtClean="0"/>
              <a:t>Gait- unable to assess due to mental status.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90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2" t="14604" r="2127" b="7107"/>
          <a:stretch/>
        </p:blipFill>
        <p:spPr bwMode="auto">
          <a:xfrm>
            <a:off x="533400" y="838200"/>
            <a:ext cx="7466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2895600" y="2514600"/>
            <a:ext cx="381000" cy="762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092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2" t="14604" r="2127" b="7107"/>
          <a:stretch/>
        </p:blipFill>
        <p:spPr bwMode="auto">
          <a:xfrm>
            <a:off x="533400" y="838200"/>
            <a:ext cx="7466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2895600" y="2514600"/>
            <a:ext cx="381000" cy="762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505200" y="24384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Residual Neurons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1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7" t="14741" r="1466" b="9170"/>
          <a:stretch/>
        </p:blipFill>
        <p:spPr bwMode="auto">
          <a:xfrm>
            <a:off x="228599" y="1066800"/>
            <a:ext cx="817832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1828800" y="2514600"/>
            <a:ext cx="3352800" cy="2286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81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7" t="14741" r="1466" b="9170"/>
          <a:stretch/>
        </p:blipFill>
        <p:spPr bwMode="auto">
          <a:xfrm>
            <a:off x="228599" y="1066800"/>
            <a:ext cx="817832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1828800" y="2514600"/>
            <a:ext cx="3352800" cy="2286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>
                  <a:solidFill>
                    <a:schemeClr val="tx1"/>
                  </a:solidFill>
                </a:ln>
              </a:rPr>
              <a:t>Reactive Astrocytes</a:t>
            </a:r>
            <a:endParaRPr lang="en-US" dirty="0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4794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571500" indent="-457200">
              <a:buFont typeface="+mj-lt"/>
              <a:buAutoNum type="arabicPeriod"/>
            </a:pPr>
            <a:r>
              <a:rPr lang="en-US" dirty="0" smtClean="0"/>
              <a:t>US </a:t>
            </a:r>
            <a:r>
              <a:rPr lang="en-US" dirty="0"/>
              <a:t>National Library of Medicine. A.D.A.M. Medical Encyclopedia. Carbon monoxide poisoning. Available at: </a:t>
            </a:r>
            <a:r>
              <a:rPr lang="en-US" dirty="0">
                <a:hlinkClick r:id="rId2"/>
              </a:rPr>
              <a:t>http://www.ncbi.nlm.nih.gov/pubmedhealth/PMH0003333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. </a:t>
            </a:r>
            <a:r>
              <a:rPr lang="en-US" dirty="0"/>
              <a:t>Accessed </a:t>
            </a:r>
            <a:r>
              <a:rPr lang="en-US" dirty="0" smtClean="0"/>
              <a:t>September 30</a:t>
            </a:r>
            <a:r>
              <a:rPr lang="en-US" baseline="30000" dirty="0" smtClean="0"/>
              <a:t>th</a:t>
            </a:r>
            <a:r>
              <a:rPr lang="en-US" dirty="0" smtClean="0"/>
              <a:t>, 2015. </a:t>
            </a:r>
            <a:endParaRPr lang="en-US" dirty="0"/>
          </a:p>
          <a:p>
            <a:pPr marL="571500" indent="-457200">
              <a:buFont typeface="+mj-lt"/>
              <a:buAutoNum type="arabicPeriod"/>
            </a:pPr>
            <a:r>
              <a:rPr lang="en-US" dirty="0" smtClean="0"/>
              <a:t>Centers </a:t>
            </a:r>
            <a:r>
              <a:rPr lang="en-US" dirty="0"/>
              <a:t>for Disease Control and Prevention. Carbon monoxide poisoning. Available at: </a:t>
            </a:r>
            <a:r>
              <a:rPr lang="en-US" dirty="0">
                <a:hlinkClick r:id="rId3"/>
              </a:rPr>
              <a:t>http://www.cdc.gov/co/</a:t>
            </a:r>
            <a:r>
              <a:rPr lang="en-US" dirty="0"/>
              <a:t>. Accessed </a:t>
            </a:r>
            <a:r>
              <a:rPr lang="en-US" dirty="0" smtClean="0"/>
              <a:t>September 30</a:t>
            </a:r>
            <a:r>
              <a:rPr lang="en-US" baseline="30000" dirty="0" smtClean="0"/>
              <a:t>th</a:t>
            </a:r>
            <a:r>
              <a:rPr lang="en-US" dirty="0" smtClean="0"/>
              <a:t>, 2015.</a:t>
            </a:r>
          </a:p>
          <a:p>
            <a:pPr marL="571500" indent="-457200">
              <a:buFont typeface="+mj-lt"/>
              <a:buAutoNum type="arabicPeriod"/>
            </a:pPr>
            <a:r>
              <a:rPr lang="en-US" dirty="0" smtClean="0"/>
              <a:t>Hampson </a:t>
            </a:r>
            <a:r>
              <a:rPr lang="en-US" dirty="0"/>
              <a:t>NB, </a:t>
            </a:r>
            <a:r>
              <a:rPr lang="en-US" dirty="0" err="1"/>
              <a:t>Piantadosi</a:t>
            </a:r>
            <a:r>
              <a:rPr lang="en-US" dirty="0"/>
              <a:t> CA, Thom SR, Weaver LK. Practice recommendations in the diagnosis, management, and prevention of carbon monoxide poisoning. </a:t>
            </a:r>
            <a:r>
              <a:rPr lang="en-US" i="1" dirty="0"/>
              <a:t>Am J </a:t>
            </a:r>
            <a:r>
              <a:rPr lang="en-US" i="1" dirty="0" err="1"/>
              <a:t>Respir</a:t>
            </a:r>
            <a:r>
              <a:rPr lang="en-US" i="1" dirty="0"/>
              <a:t> </a:t>
            </a:r>
            <a:r>
              <a:rPr lang="en-US" i="1" dirty="0" err="1"/>
              <a:t>Crit</a:t>
            </a:r>
            <a:r>
              <a:rPr lang="en-US" i="1" dirty="0"/>
              <a:t> Care Med</a:t>
            </a:r>
            <a:r>
              <a:rPr lang="en-US" dirty="0"/>
              <a:t>. 2012 Dec 1;186(11):1095-101. PMID: </a:t>
            </a:r>
            <a:r>
              <a:rPr lang="en-US" dirty="0" smtClean="0"/>
              <a:t>23087025</a:t>
            </a:r>
          </a:p>
          <a:p>
            <a:pPr marL="571500" indent="-457200">
              <a:buFont typeface="+mj-lt"/>
              <a:buAutoNum type="arabicPeriod"/>
            </a:pPr>
            <a:r>
              <a:rPr lang="en-US" dirty="0" smtClean="0"/>
              <a:t> </a:t>
            </a:r>
            <a:r>
              <a:rPr lang="en-US" dirty="0" err="1" smtClean="0"/>
              <a:t>Shochat</a:t>
            </a:r>
            <a:r>
              <a:rPr lang="en-US" dirty="0" smtClean="0"/>
              <a:t>, G.N., et al. </a:t>
            </a:r>
            <a:r>
              <a:rPr lang="en-US" i="1" dirty="0" smtClean="0"/>
              <a:t>Carbon Monoxide Toxicity</a:t>
            </a:r>
            <a:r>
              <a:rPr lang="en-US" dirty="0" smtClean="0"/>
              <a:t>. Medscape. Emedicine.medscape.com. Accessed September 30</a:t>
            </a:r>
            <a:r>
              <a:rPr lang="en-US" baseline="30000" dirty="0" smtClean="0"/>
              <a:t>th</a:t>
            </a:r>
            <a:r>
              <a:rPr lang="en-US" dirty="0" smtClean="0"/>
              <a:t>, 2015. </a:t>
            </a:r>
          </a:p>
          <a:p>
            <a:pPr marL="571500" indent="-457200">
              <a:buFont typeface="+mj-lt"/>
              <a:buAutoNum type="arabicPeriod"/>
            </a:pPr>
            <a:r>
              <a:rPr lang="en-US" dirty="0" err="1" smtClean="0"/>
              <a:t>Prayson</a:t>
            </a:r>
            <a:r>
              <a:rPr lang="en-US" dirty="0" smtClean="0"/>
              <a:t>, R. 2012. 2</a:t>
            </a:r>
            <a:r>
              <a:rPr lang="en-US" baseline="30000" dirty="0" smtClean="0"/>
              <a:t>nd</a:t>
            </a:r>
            <a:r>
              <a:rPr lang="en-US" dirty="0" smtClean="0"/>
              <a:t> Ed. Neuropathology. </a:t>
            </a:r>
            <a:r>
              <a:rPr lang="en-US" i="1" dirty="0" smtClean="0"/>
              <a:t>Vascular Disease</a:t>
            </a:r>
            <a:r>
              <a:rPr lang="en-US" dirty="0" smtClean="0"/>
              <a:t>. </a:t>
            </a:r>
            <a:r>
              <a:rPr lang="en-US" dirty="0" err="1" smtClean="0"/>
              <a:t>Pg</a:t>
            </a:r>
            <a:r>
              <a:rPr lang="en-US" dirty="0" smtClean="0"/>
              <a:t> 43.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89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What is the differential diagnosis based on the clinical data?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48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Differential Diagnosis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Vascular</a:t>
            </a:r>
          </a:p>
          <a:p>
            <a:pPr lvl="1"/>
            <a:r>
              <a:rPr lang="en-US" dirty="0" smtClean="0"/>
              <a:t>Acute CVA (posterior since she has no focal weakness). </a:t>
            </a:r>
            <a:r>
              <a:rPr lang="en-US" dirty="0" smtClean="0">
                <a:solidFill>
                  <a:srgbClr val="FF0000"/>
                </a:solidFill>
              </a:rPr>
              <a:t>Cardiac arrest and resultant Anoxic Brain injury.</a:t>
            </a:r>
            <a:r>
              <a:rPr lang="en-US" dirty="0" smtClean="0"/>
              <a:t> ICH. </a:t>
            </a:r>
          </a:p>
          <a:p>
            <a:r>
              <a:rPr lang="en-US" dirty="0" smtClean="0"/>
              <a:t>Infectious</a:t>
            </a:r>
          </a:p>
          <a:p>
            <a:pPr lvl="1"/>
            <a:r>
              <a:rPr lang="en-US" dirty="0" smtClean="0"/>
              <a:t>Sepsis, Meningitis, Encephalitis</a:t>
            </a:r>
          </a:p>
          <a:p>
            <a:r>
              <a:rPr lang="en-US" dirty="0" smtClean="0"/>
              <a:t>Toxic/ Trauma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CO poisoning, Overdose of medications (Xanax, SSRI), Ingestion ( chemicals in garage), </a:t>
            </a:r>
            <a:r>
              <a:rPr lang="en-US" dirty="0" err="1" smtClean="0">
                <a:solidFill>
                  <a:srgbClr val="FF0000"/>
                </a:solidFill>
              </a:rPr>
              <a:t>EtOH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. </a:t>
            </a:r>
          </a:p>
          <a:p>
            <a:pPr lvl="1"/>
            <a:r>
              <a:rPr lang="en-US" dirty="0" smtClean="0"/>
              <a:t>Trauma </a:t>
            </a:r>
          </a:p>
          <a:p>
            <a:r>
              <a:rPr lang="en-US" dirty="0" smtClean="0"/>
              <a:t>Autoimmune</a:t>
            </a:r>
          </a:p>
          <a:p>
            <a:pPr lvl="1"/>
            <a:r>
              <a:rPr lang="en-US" dirty="0" smtClean="0"/>
              <a:t>Adrenal/ Thyroid Dysfunction.  Normally slowly progressing. </a:t>
            </a:r>
          </a:p>
          <a:p>
            <a:r>
              <a:rPr lang="en-US" dirty="0" smtClean="0"/>
              <a:t>Metabolic</a:t>
            </a:r>
          </a:p>
          <a:p>
            <a:pPr lvl="1"/>
            <a:r>
              <a:rPr lang="en-US" dirty="0" smtClean="0"/>
              <a:t>Diabetic Dysregulation, </a:t>
            </a:r>
            <a:r>
              <a:rPr lang="en-US" dirty="0" smtClean="0">
                <a:solidFill>
                  <a:srgbClr val="FF0000"/>
                </a:solidFill>
              </a:rPr>
              <a:t>Diabetic Ketoacidosis</a:t>
            </a:r>
            <a:r>
              <a:rPr lang="en-US" dirty="0" smtClean="0"/>
              <a:t>.  Electrolyte Imbalance leading to cardiac arrhythmia and arrest. </a:t>
            </a:r>
            <a:r>
              <a:rPr lang="en-US" dirty="0" smtClean="0">
                <a:solidFill>
                  <a:srgbClr val="FF0000"/>
                </a:solidFill>
              </a:rPr>
              <a:t>Acute lactic acidosis. </a:t>
            </a:r>
          </a:p>
          <a:p>
            <a:r>
              <a:rPr lang="en-US" dirty="0" smtClean="0"/>
              <a:t>Idiopathic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Seizure (Non Convulsive SE). </a:t>
            </a:r>
          </a:p>
          <a:p>
            <a:r>
              <a:rPr lang="en-US" dirty="0" smtClean="0"/>
              <a:t>Neoplasm</a:t>
            </a:r>
          </a:p>
          <a:p>
            <a:pPr lvl="1"/>
            <a:r>
              <a:rPr lang="en-US" dirty="0" err="1" smtClean="0"/>
              <a:t>Hx</a:t>
            </a:r>
            <a:r>
              <a:rPr lang="en-US" dirty="0" smtClean="0"/>
              <a:t> of Tobacco use but no  known preceding symptoms. </a:t>
            </a:r>
          </a:p>
          <a:p>
            <a:r>
              <a:rPr lang="en-US" dirty="0" smtClean="0"/>
              <a:t>Syndromes</a:t>
            </a:r>
          </a:p>
          <a:p>
            <a:pPr lvl="1"/>
            <a:r>
              <a:rPr lang="en-US" dirty="0" smtClean="0"/>
              <a:t>Acute Respiratory Distress Syndrome , </a:t>
            </a:r>
            <a:r>
              <a:rPr lang="en-US" dirty="0" smtClean="0">
                <a:solidFill>
                  <a:srgbClr val="FF0000"/>
                </a:solidFill>
              </a:rPr>
              <a:t>Depression/Suicide Attempt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70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Data.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Na- 141, K 4.2, </a:t>
            </a:r>
            <a:r>
              <a:rPr lang="en-US" dirty="0" smtClean="0">
                <a:solidFill>
                  <a:srgbClr val="FF0000"/>
                </a:solidFill>
              </a:rPr>
              <a:t>Cl 108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0000"/>
                </a:solidFill>
              </a:rPr>
              <a:t>CO2 16</a:t>
            </a:r>
            <a:r>
              <a:rPr lang="en-US" dirty="0" smtClean="0"/>
              <a:t>, BUN 16, Cr 1.3, </a:t>
            </a:r>
            <a:r>
              <a:rPr lang="en-US" dirty="0" err="1" smtClean="0"/>
              <a:t>Glu</a:t>
            </a:r>
            <a:r>
              <a:rPr lang="en-US" dirty="0" smtClean="0"/>
              <a:t> 107.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WBC 20.6</a:t>
            </a:r>
            <a:r>
              <a:rPr lang="en-US" dirty="0" smtClean="0"/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Hgb</a:t>
            </a:r>
            <a:r>
              <a:rPr lang="en-US" dirty="0" smtClean="0">
                <a:solidFill>
                  <a:srgbClr val="FF0000"/>
                </a:solidFill>
              </a:rPr>
              <a:t> 11.7</a:t>
            </a:r>
            <a:r>
              <a:rPr lang="en-US" dirty="0" smtClean="0"/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Hct</a:t>
            </a:r>
            <a:r>
              <a:rPr lang="en-US" dirty="0" smtClean="0">
                <a:solidFill>
                  <a:srgbClr val="FF0000"/>
                </a:solidFill>
              </a:rPr>
              <a:t> 36.3</a:t>
            </a:r>
            <a:r>
              <a:rPr lang="en-US" dirty="0" smtClean="0"/>
              <a:t>, Plt266. </a:t>
            </a:r>
          </a:p>
          <a:p>
            <a:r>
              <a:rPr lang="en-US" dirty="0" smtClean="0"/>
              <a:t>ABG: </a:t>
            </a:r>
            <a:r>
              <a:rPr lang="en-US" dirty="0" err="1" smtClean="0">
                <a:solidFill>
                  <a:srgbClr val="FF0000"/>
                </a:solidFill>
              </a:rPr>
              <a:t>pHa</a:t>
            </a:r>
            <a:r>
              <a:rPr lang="en-US" dirty="0" smtClean="0">
                <a:solidFill>
                  <a:srgbClr val="FF0000"/>
                </a:solidFill>
              </a:rPr>
              <a:t> 7.32</a:t>
            </a:r>
            <a:r>
              <a:rPr lang="en-US" dirty="0" smtClean="0"/>
              <a:t>, PaCO2 33, </a:t>
            </a:r>
            <a:r>
              <a:rPr lang="en-US" dirty="0" smtClean="0">
                <a:solidFill>
                  <a:srgbClr val="FF0000"/>
                </a:solidFill>
              </a:rPr>
              <a:t>PaO2 380</a:t>
            </a:r>
            <a:r>
              <a:rPr lang="en-US" dirty="0" smtClean="0"/>
              <a:t>, HCO3a 16, </a:t>
            </a:r>
            <a:r>
              <a:rPr lang="en-US" dirty="0" err="1" smtClean="0">
                <a:solidFill>
                  <a:srgbClr val="FF0000"/>
                </a:solidFill>
              </a:rPr>
              <a:t>COHgb</a:t>
            </a:r>
            <a:r>
              <a:rPr lang="en-US" dirty="0" smtClean="0">
                <a:solidFill>
                  <a:srgbClr val="FF0000"/>
                </a:solidFill>
              </a:rPr>
              <a:t> 24.0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BCx</a:t>
            </a:r>
            <a:r>
              <a:rPr lang="en-US" dirty="0" smtClean="0"/>
              <a:t> –</a:t>
            </a:r>
          </a:p>
          <a:p>
            <a:r>
              <a:rPr lang="en-US" dirty="0" smtClean="0"/>
              <a:t>UDS </a:t>
            </a:r>
            <a:r>
              <a:rPr lang="en-US" dirty="0" smtClean="0">
                <a:solidFill>
                  <a:srgbClr val="FF0000"/>
                </a:solidFill>
              </a:rPr>
              <a:t>+ for Benzo’s</a:t>
            </a:r>
          </a:p>
          <a:p>
            <a:r>
              <a:rPr lang="en-US" dirty="0" smtClean="0"/>
              <a:t>ECG- Sinus Tachycardia. Left axis deviation, inferior infarct , age undetermined.</a:t>
            </a:r>
          </a:p>
          <a:p>
            <a:endParaRPr lang="en-US" dirty="0"/>
          </a:p>
          <a:p>
            <a:r>
              <a:rPr lang="en-US" dirty="0" smtClean="0"/>
              <a:t>How do any of these data help refine the differential?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64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Data.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Na- 141, K 4.2, </a:t>
            </a:r>
            <a:r>
              <a:rPr lang="en-US" dirty="0" smtClean="0">
                <a:solidFill>
                  <a:srgbClr val="FF0000"/>
                </a:solidFill>
              </a:rPr>
              <a:t>Cl 108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0000"/>
                </a:solidFill>
              </a:rPr>
              <a:t>CO2 16</a:t>
            </a:r>
            <a:r>
              <a:rPr lang="en-US" dirty="0" smtClean="0"/>
              <a:t>, BUN 16, Cr 1.3, </a:t>
            </a:r>
            <a:r>
              <a:rPr lang="en-US" dirty="0" err="1" smtClean="0"/>
              <a:t>Glu</a:t>
            </a:r>
            <a:r>
              <a:rPr lang="en-US" dirty="0" smtClean="0"/>
              <a:t> 107.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WBC 20.6</a:t>
            </a:r>
            <a:r>
              <a:rPr lang="en-US" dirty="0" smtClean="0"/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Hgb</a:t>
            </a:r>
            <a:r>
              <a:rPr lang="en-US" dirty="0" smtClean="0">
                <a:solidFill>
                  <a:srgbClr val="FF0000"/>
                </a:solidFill>
              </a:rPr>
              <a:t> 11.7</a:t>
            </a:r>
            <a:r>
              <a:rPr lang="en-US" dirty="0" smtClean="0"/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Hct</a:t>
            </a:r>
            <a:r>
              <a:rPr lang="en-US" dirty="0" smtClean="0">
                <a:solidFill>
                  <a:srgbClr val="FF0000"/>
                </a:solidFill>
              </a:rPr>
              <a:t> 36.3</a:t>
            </a:r>
            <a:r>
              <a:rPr lang="en-US" dirty="0" smtClean="0"/>
              <a:t>, Plt266. </a:t>
            </a:r>
          </a:p>
          <a:p>
            <a:r>
              <a:rPr lang="en-US" dirty="0" smtClean="0"/>
              <a:t>ABG: </a:t>
            </a:r>
            <a:r>
              <a:rPr lang="en-US" dirty="0" err="1" smtClean="0">
                <a:solidFill>
                  <a:srgbClr val="FF0000"/>
                </a:solidFill>
              </a:rPr>
              <a:t>pHa</a:t>
            </a:r>
            <a:r>
              <a:rPr lang="en-US" dirty="0" smtClean="0">
                <a:solidFill>
                  <a:srgbClr val="FF0000"/>
                </a:solidFill>
              </a:rPr>
              <a:t> 7.32</a:t>
            </a:r>
            <a:r>
              <a:rPr lang="en-US" dirty="0" smtClean="0"/>
              <a:t>, PaCO2 33, </a:t>
            </a:r>
            <a:r>
              <a:rPr lang="en-US" dirty="0" smtClean="0">
                <a:solidFill>
                  <a:srgbClr val="FF0000"/>
                </a:solidFill>
              </a:rPr>
              <a:t>PaO2 380</a:t>
            </a:r>
            <a:r>
              <a:rPr lang="en-US" dirty="0" smtClean="0"/>
              <a:t>, HCO3a 16, </a:t>
            </a:r>
            <a:r>
              <a:rPr lang="en-US" dirty="0" err="1" smtClean="0">
                <a:solidFill>
                  <a:srgbClr val="FF0000"/>
                </a:solidFill>
              </a:rPr>
              <a:t>COHgb</a:t>
            </a:r>
            <a:r>
              <a:rPr lang="en-US" dirty="0" smtClean="0">
                <a:solidFill>
                  <a:srgbClr val="FF0000"/>
                </a:solidFill>
              </a:rPr>
              <a:t> 24.0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BCx</a:t>
            </a:r>
            <a:r>
              <a:rPr lang="en-US" dirty="0" smtClean="0"/>
              <a:t> –</a:t>
            </a:r>
          </a:p>
          <a:p>
            <a:r>
              <a:rPr lang="en-US" dirty="0" smtClean="0"/>
              <a:t>UDS </a:t>
            </a:r>
            <a:r>
              <a:rPr lang="en-US" dirty="0" smtClean="0">
                <a:solidFill>
                  <a:srgbClr val="FF0000"/>
                </a:solidFill>
              </a:rPr>
              <a:t>+ for Benzo’s</a:t>
            </a:r>
          </a:p>
          <a:p>
            <a:r>
              <a:rPr lang="en-US" dirty="0" smtClean="0"/>
              <a:t>ECG- Sinus Tachycardia. Left axis deviation, inferior infarct , age undetermined.</a:t>
            </a:r>
          </a:p>
          <a:p>
            <a:endParaRPr lang="en-US" dirty="0"/>
          </a:p>
          <a:p>
            <a:r>
              <a:rPr lang="en-US" dirty="0" smtClean="0"/>
              <a:t>How do any of these data help refine the differential? </a:t>
            </a:r>
            <a:endParaRPr lang="en-US" dirty="0"/>
          </a:p>
        </p:txBody>
      </p:sp>
      <p:sp>
        <p:nvSpPr>
          <p:cNvPr id="6" name="Line Callout 1 5"/>
          <p:cNvSpPr/>
          <p:nvPr/>
        </p:nvSpPr>
        <p:spPr>
          <a:xfrm>
            <a:off x="4876800" y="474980"/>
            <a:ext cx="2057400" cy="621080"/>
          </a:xfrm>
          <a:prstGeom prst="borderCallout1">
            <a:avLst>
              <a:gd name="adj1" fmla="val 46442"/>
              <a:gd name="adj2" fmla="val -432"/>
              <a:gd name="adj3" fmla="val 192657"/>
              <a:gd name="adj4" fmla="val -3487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876800" y="533400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Nl</a:t>
            </a:r>
            <a:r>
              <a:rPr lang="en-US" sz="1400" dirty="0" smtClean="0">
                <a:solidFill>
                  <a:schemeClr val="bg1"/>
                </a:solidFill>
              </a:rPr>
              <a:t> 20-29, slightly low.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Line Callout 1 7"/>
          <p:cNvSpPr/>
          <p:nvPr/>
        </p:nvSpPr>
        <p:spPr>
          <a:xfrm rot="5400000">
            <a:off x="953770" y="5218430"/>
            <a:ext cx="792480" cy="1785620"/>
          </a:xfrm>
          <a:prstGeom prst="borderCallout1">
            <a:avLst>
              <a:gd name="adj1" fmla="val 18750"/>
              <a:gd name="adj2" fmla="val -8333"/>
              <a:gd name="adj3" fmla="val 28290"/>
              <a:gd name="adj4" fmla="val -26525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ine Callout 1 8"/>
          <p:cNvSpPr/>
          <p:nvPr/>
        </p:nvSpPr>
        <p:spPr>
          <a:xfrm rot="5400000">
            <a:off x="2552700" y="5410200"/>
            <a:ext cx="723900" cy="1104900"/>
          </a:xfrm>
          <a:prstGeom prst="borderCallout1">
            <a:avLst>
              <a:gd name="adj1" fmla="val 18750"/>
              <a:gd name="adj2" fmla="val -8333"/>
              <a:gd name="adj3" fmla="val 119856"/>
              <a:gd name="adj4" fmla="val -386403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ine Callout 1 9"/>
          <p:cNvSpPr/>
          <p:nvPr/>
        </p:nvSpPr>
        <p:spPr>
          <a:xfrm rot="16200000">
            <a:off x="785470" y="128930"/>
            <a:ext cx="715059" cy="1219199"/>
          </a:xfrm>
          <a:prstGeom prst="borderCallout1">
            <a:avLst>
              <a:gd name="adj1" fmla="val 18750"/>
              <a:gd name="adj2" fmla="val -8333"/>
              <a:gd name="adj3" fmla="val 80082"/>
              <a:gd name="adj4" fmla="val -136171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ine Callout 1 10"/>
          <p:cNvSpPr/>
          <p:nvPr/>
        </p:nvSpPr>
        <p:spPr>
          <a:xfrm rot="16200000">
            <a:off x="3086100" y="126216"/>
            <a:ext cx="762000" cy="1371600"/>
          </a:xfrm>
          <a:prstGeom prst="borderCallout1">
            <a:avLst>
              <a:gd name="adj1" fmla="val 18750"/>
              <a:gd name="adj2" fmla="val -8333"/>
              <a:gd name="adj3" fmla="val 18426"/>
              <a:gd name="adj4" fmla="val -6500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12" name="Line Callout 1 11"/>
          <p:cNvSpPr/>
          <p:nvPr/>
        </p:nvSpPr>
        <p:spPr>
          <a:xfrm rot="5400000">
            <a:off x="6926580" y="5128260"/>
            <a:ext cx="1005840" cy="1752600"/>
          </a:xfrm>
          <a:prstGeom prst="borderCallout1">
            <a:avLst>
              <a:gd name="adj1" fmla="val 18750"/>
              <a:gd name="adj2" fmla="val -8333"/>
              <a:gd name="adj3" fmla="val 73303"/>
              <a:gd name="adj4" fmla="val -263434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ine Callout 1 12"/>
          <p:cNvSpPr/>
          <p:nvPr/>
        </p:nvSpPr>
        <p:spPr>
          <a:xfrm rot="5400000">
            <a:off x="5448300" y="2857500"/>
            <a:ext cx="838200" cy="1676400"/>
          </a:xfrm>
          <a:prstGeom prst="borderCallout1">
            <a:avLst>
              <a:gd name="adj1" fmla="val 18750"/>
              <a:gd name="adj2" fmla="val -8333"/>
              <a:gd name="adj3" fmla="val 110076"/>
              <a:gd name="adj4" fmla="val -5772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ine Callout 1 13"/>
          <p:cNvSpPr/>
          <p:nvPr/>
        </p:nvSpPr>
        <p:spPr>
          <a:xfrm rot="5400000">
            <a:off x="4639627" y="4271963"/>
            <a:ext cx="702945" cy="2362200"/>
          </a:xfrm>
          <a:prstGeom prst="borderCallout1">
            <a:avLst>
              <a:gd name="adj1" fmla="val 18750"/>
              <a:gd name="adj2" fmla="val -8333"/>
              <a:gd name="adj3" fmla="val 107339"/>
              <a:gd name="adj4" fmla="val -38232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590800" y="2362200"/>
            <a:ext cx="3200400" cy="266700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33400" y="462280"/>
            <a:ext cx="1295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Elevated, </a:t>
            </a:r>
            <a:r>
              <a:rPr lang="en-US" sz="1000" dirty="0" err="1" smtClean="0">
                <a:solidFill>
                  <a:schemeClr val="bg1"/>
                </a:solidFill>
              </a:rPr>
              <a:t>nl</a:t>
            </a:r>
            <a:r>
              <a:rPr lang="en-US" sz="1000" dirty="0" smtClean="0">
                <a:solidFill>
                  <a:schemeClr val="bg1"/>
                </a:solidFill>
              </a:rPr>
              <a:t> between 3.8 -10.6. still concern for infection. 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14650" y="533400"/>
            <a:ext cx="1123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Nl</a:t>
            </a:r>
            <a:r>
              <a:rPr lang="en-US" sz="1200" dirty="0" smtClean="0">
                <a:solidFill>
                  <a:schemeClr val="bg1"/>
                </a:solidFill>
              </a:rPr>
              <a:t> 101-111, not concerning.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3400" y="5804535"/>
            <a:ext cx="17094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She has </a:t>
            </a:r>
            <a:r>
              <a:rPr lang="en-US" sz="1100" dirty="0" err="1" smtClean="0">
                <a:solidFill>
                  <a:schemeClr val="bg1"/>
                </a:solidFill>
              </a:rPr>
              <a:t>rx</a:t>
            </a:r>
            <a:r>
              <a:rPr lang="en-US" sz="1100" dirty="0" smtClean="0">
                <a:solidFill>
                  <a:schemeClr val="bg1"/>
                </a:solidFill>
              </a:rPr>
              <a:t> for Benzo (Xanax), but overdose is still possible. 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05400" y="33528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Elevated because patient was oxygenated.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62200" y="5650617"/>
            <a:ext cx="114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Slightly low, suggesting </a:t>
            </a:r>
            <a:r>
              <a:rPr lang="en-US" sz="1000" dirty="0" err="1" smtClean="0">
                <a:solidFill>
                  <a:schemeClr val="bg1"/>
                </a:solidFill>
              </a:rPr>
              <a:t>mvery</a:t>
            </a:r>
            <a:r>
              <a:rPr lang="en-US" sz="1000" dirty="0" smtClean="0">
                <a:solidFill>
                  <a:schemeClr val="bg1"/>
                </a:solidFill>
              </a:rPr>
              <a:t> subtle acidosis, not concerning. 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86200" y="5101590"/>
            <a:ext cx="2286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>
                <a:solidFill>
                  <a:schemeClr val="bg1"/>
                </a:solidFill>
              </a:rPr>
              <a:t>Nl</a:t>
            </a:r>
            <a:r>
              <a:rPr lang="en-US" sz="1000" dirty="0" smtClean="0">
                <a:solidFill>
                  <a:schemeClr val="bg1"/>
                </a:solidFill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</a:rPr>
              <a:t>Hgb</a:t>
            </a:r>
            <a:r>
              <a:rPr lang="en-US" sz="1000" dirty="0" smtClean="0">
                <a:solidFill>
                  <a:schemeClr val="bg1"/>
                </a:solidFill>
              </a:rPr>
              <a:t> for female is 11.6-14.6, </a:t>
            </a:r>
            <a:r>
              <a:rPr lang="en-US" sz="1000" dirty="0" err="1" smtClean="0">
                <a:solidFill>
                  <a:schemeClr val="bg1"/>
                </a:solidFill>
              </a:rPr>
              <a:t>Nl</a:t>
            </a:r>
            <a:r>
              <a:rPr lang="en-US" sz="1000" dirty="0" smtClean="0">
                <a:solidFill>
                  <a:schemeClr val="bg1"/>
                </a:solidFill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</a:rPr>
              <a:t>Hct</a:t>
            </a:r>
            <a:r>
              <a:rPr lang="en-US" sz="1000" dirty="0" smtClean="0">
                <a:solidFill>
                  <a:schemeClr val="bg1"/>
                </a:solidFill>
              </a:rPr>
              <a:t> for female is 34.1-43.3, no evidence of bleeding, not concerning. 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29400" y="5600700"/>
            <a:ext cx="152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Significantly elevated suggestive of excessive CO.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32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Differential Diagnosis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Vascular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Cardiac arrest and resultant Anoxic Brain injury.</a:t>
            </a:r>
            <a:r>
              <a:rPr lang="en-US" dirty="0" smtClean="0"/>
              <a:t>  ICH</a:t>
            </a:r>
          </a:p>
          <a:p>
            <a:r>
              <a:rPr lang="en-US" dirty="0" smtClean="0"/>
              <a:t>Infectious</a:t>
            </a:r>
          </a:p>
          <a:p>
            <a:pPr lvl="1"/>
            <a:r>
              <a:rPr lang="en-US" dirty="0" smtClean="0"/>
              <a:t>Sepsis, Meningitis, Encephalitis</a:t>
            </a:r>
          </a:p>
          <a:p>
            <a:r>
              <a:rPr lang="en-US" dirty="0" smtClean="0"/>
              <a:t>Toxic/ Trauma</a:t>
            </a:r>
          </a:p>
          <a:p>
            <a:pPr lvl="1"/>
            <a:r>
              <a:rPr lang="en-US" sz="2600" b="1" dirty="0" smtClean="0">
                <a:solidFill>
                  <a:srgbClr val="FF0000"/>
                </a:solidFill>
              </a:rPr>
              <a:t>CO poisoning, Overdose of medications </a:t>
            </a:r>
            <a:r>
              <a:rPr lang="en-US" dirty="0" smtClean="0">
                <a:solidFill>
                  <a:srgbClr val="FF0000"/>
                </a:solidFill>
              </a:rPr>
              <a:t>(Xanax, SSRI), Ingestion ( chemicals in garage),</a:t>
            </a:r>
            <a:r>
              <a:rPr lang="en-US" dirty="0" smtClean="0"/>
              <a:t> </a:t>
            </a:r>
            <a:r>
              <a:rPr lang="en-US" dirty="0" err="1" smtClean="0"/>
              <a:t>EtOH</a:t>
            </a:r>
            <a:r>
              <a:rPr lang="en-US" dirty="0" smtClean="0"/>
              <a:t> . </a:t>
            </a:r>
          </a:p>
          <a:p>
            <a:r>
              <a:rPr lang="en-US" dirty="0" smtClean="0"/>
              <a:t>Metabolic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Acute lactic acidosis. </a:t>
            </a:r>
          </a:p>
          <a:p>
            <a:r>
              <a:rPr lang="en-US" dirty="0" smtClean="0"/>
              <a:t>Idiopathic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Seizure (Non Convulsive SE). </a:t>
            </a:r>
          </a:p>
          <a:p>
            <a:r>
              <a:rPr lang="en-US" dirty="0" smtClean="0"/>
              <a:t>Syndromes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Depression/Suicide Attempt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09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540</TotalTime>
  <Words>1517</Words>
  <Application>Microsoft Office PowerPoint</Application>
  <PresentationFormat>On-screen Show (4:3)</PresentationFormat>
  <Paragraphs>209</Paragraphs>
  <Slides>44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Adjacency</vt:lpstr>
      <vt:lpstr>Case Study 111 60 yo w/ Depression</vt:lpstr>
      <vt:lpstr>Clinical History</vt:lpstr>
      <vt:lpstr>ROS</vt:lpstr>
      <vt:lpstr>Physical Examination</vt:lpstr>
      <vt:lpstr>What is the differential diagnosis based on the clinical data?</vt:lpstr>
      <vt:lpstr>Differential Diagnosis</vt:lpstr>
      <vt:lpstr>Other Data. </vt:lpstr>
      <vt:lpstr>Other Data. </vt:lpstr>
      <vt:lpstr>Differential Diagnosis</vt:lpstr>
      <vt:lpstr>Head CT</vt:lpstr>
      <vt:lpstr>Head CT</vt:lpstr>
      <vt:lpstr>What changes could you see on unenhanced Head CT with anoxic brain injury?</vt:lpstr>
      <vt:lpstr>Describe the MRI findings. </vt:lpstr>
      <vt:lpstr>DWI</vt:lpstr>
      <vt:lpstr>DWI</vt:lpstr>
      <vt:lpstr>FLAIR</vt:lpstr>
      <vt:lpstr>MRI Brain w/o Cont</vt:lpstr>
      <vt:lpstr>PowerPoint Presentation</vt:lpstr>
      <vt:lpstr>What is the most likely diagnosis?</vt:lpstr>
      <vt:lpstr>PowerPoint Presentation</vt:lpstr>
      <vt:lpstr>Carbon Monoxide</vt:lpstr>
      <vt:lpstr>Carbon Monoxide</vt:lpstr>
      <vt:lpstr>Carbon Monoxide</vt:lpstr>
      <vt:lpstr>Carbon Monoxide</vt:lpstr>
      <vt:lpstr>Carbon Monoxide</vt:lpstr>
      <vt:lpstr>PowerPoint Presentation</vt:lpstr>
      <vt:lpstr>PowerPoint Presentation</vt:lpstr>
      <vt:lpstr>What pathologic changes would you expect to see ?</vt:lpstr>
      <vt:lpstr>Pathologic Findings of CO Poisoning</vt:lpstr>
      <vt:lpstr>H&amp;E of Permanent</vt:lpstr>
      <vt:lpstr>PowerPoint Presentation</vt:lpstr>
      <vt:lpstr>PowerPoint Presentation</vt:lpstr>
      <vt:lpstr>How would you describe the globus pallidus?</vt:lpstr>
      <vt:lpstr>PowerPoint Presentation</vt:lpstr>
      <vt:lpstr>What Neuropathologic findings can you name on review of slides?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References</vt:lpstr>
    </vt:vector>
  </TitlesOfParts>
  <Company>UPMC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Ramic, Semira</dc:creator>
  <cp:lastModifiedBy>weberkm</cp:lastModifiedBy>
  <cp:revision>57</cp:revision>
  <dcterms:created xsi:type="dcterms:W3CDTF">2015-09-25T17:39:55Z</dcterms:created>
  <dcterms:modified xsi:type="dcterms:W3CDTF">2017-12-06T19:38:41Z</dcterms:modified>
</cp:coreProperties>
</file>