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60" r:id="rId3"/>
    <p:sldId id="264" r:id="rId4"/>
    <p:sldId id="261" r:id="rId5"/>
    <p:sldId id="262" r:id="rId6"/>
    <p:sldId id="263" r:id="rId7"/>
    <p:sldId id="265" r:id="rId8"/>
    <p:sldId id="280" r:id="rId9"/>
    <p:sldId id="288" r:id="rId10"/>
    <p:sldId id="287" r:id="rId11"/>
    <p:sldId id="289" r:id="rId12"/>
    <p:sldId id="278" r:id="rId13"/>
    <p:sldId id="279" r:id="rId14"/>
    <p:sldId id="274" r:id="rId15"/>
    <p:sldId id="277" r:id="rId16"/>
    <p:sldId id="282" r:id="rId17"/>
    <p:sldId id="276" r:id="rId18"/>
    <p:sldId id="281" r:id="rId19"/>
    <p:sldId id="284" r:id="rId20"/>
    <p:sldId id="285" r:id="rId21"/>
    <p:sldId id="259" r:id="rId22"/>
    <p:sldId id="286" r:id="rId23"/>
    <p:sldId id="268" r:id="rId24"/>
    <p:sldId id="269" r:id="rId25"/>
    <p:sldId id="270" r:id="rId26"/>
    <p:sldId id="272" r:id="rId27"/>
    <p:sldId id="27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F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20BF3-C701-3E4A-9335-41FEF1583129}" type="datetimeFigureOut">
              <a:rPr lang="en-US" smtClean="0"/>
              <a:t>3/16/15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43284-4BDD-6A4D-93DF-98B714BE6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00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Rectus muscle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43284-4BDD-6A4D-93DF-98B714BE62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3/16/15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3/16/15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3/16/15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3/16/15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3/16/15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3/16/15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3/16/15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.upmc.edu:8080/NeuroPathology/NeuromuscularQuiz/M.4-ATPase4.6.svs/view.apml?cwidth=850&amp;cheight=539&amp;chost=image.upmc.edu:8080&amp;csis=0" TargetMode="External"/><Relationship Id="rId3" Type="http://schemas.openxmlformats.org/officeDocument/2006/relationships/hyperlink" Target="http://image.upmc.edu:8080/NeuroPathology/NeuromuscularQuiz/M.5-ATPase9.4.svs/view.apml?cwidth=850&amp;cheight=539&amp;chost=image.upmc.edu:8080&amp;csis=0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.upmc.edu:8080/NeuroPathology/NeuromuscularQuiz/NeuroMuscular5/M.77b.svs/view.apml?" TargetMode="External"/><Relationship Id="rId4" Type="http://schemas.openxmlformats.org/officeDocument/2006/relationships/hyperlink" Target="http://image.upmc.edu:8080/NeuroPathology/NeuromuscularQuiz/NeuroMuscular5/M.77c.svs/view.apml?" TargetMode="External"/><Relationship Id="rId5" Type="http://schemas.openxmlformats.org/officeDocument/2006/relationships/hyperlink" Target="http://image.upmc.edu:8080/NeuroPathology/NeuromuscularQuiz/NeuroMuscular5/M.77f.svs/view.apml?" TargetMode="External"/><Relationship Id="rId6" Type="http://schemas.openxmlformats.org/officeDocument/2006/relationships/hyperlink" Target="http://image.upmc.edu:8080/NeuroPathology/NeuromuscularQuiz/NeuroMuscular5/M.77e.svs/view.apml?" TargetMode="External"/><Relationship Id="rId7" Type="http://schemas.openxmlformats.org/officeDocument/2006/relationships/hyperlink" Target="http://image.upmc.edu:8080/NeuroPathology/NeuromuscularQuiz/NeuroMuscular5/M.77g.svs/view.apml?" TargetMode="External"/><Relationship Id="rId8" Type="http://schemas.openxmlformats.org/officeDocument/2006/relationships/hyperlink" Target="http://image.upmc.edu:8080/NeuroPathology/NeuromuscularQuiz/NeuroMuscular5/M.77h.svs/view.apml?" TargetMode="External"/><Relationship Id="rId9" Type="http://schemas.openxmlformats.org/officeDocument/2006/relationships/hyperlink" Target="http://image.upmc.edu:8080/NeuroPathology/NeuromuscularQuiz/NeuroMuscular5/M.77i.svs/view.apml?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image.upmc.edu:8080/NeuroPathology/NeuromuscularQuiz/NeuroMuscular5/M.77a.svs/view.apml?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image.upmc.edu:8080/NeuroPathology/NeuromuscularQuiz/M.4-HE.svs/view.apml?cwidth=850&amp;cheight=539&amp;chost=image.upmc.edu:8080&amp;csis=0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6259"/>
            <a:ext cx="7772400" cy="1282806"/>
          </a:xfrm>
        </p:spPr>
        <p:txBody>
          <a:bodyPr/>
          <a:lstStyle/>
          <a:p>
            <a:r>
              <a:rPr lang="en-US" dirty="0" smtClean="0">
                <a:latin typeface="Athelas Regular"/>
                <a:cs typeface="Athelas Regular"/>
              </a:rPr>
              <a:t>Case of a weak heart</a:t>
            </a:r>
            <a:endParaRPr lang="en-US" dirty="0">
              <a:latin typeface="Athelas Regular"/>
              <a:cs typeface="Athelas Regula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43889"/>
            <a:ext cx="6400800" cy="565771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thelas Regular"/>
                <a:cs typeface="Athelas Regular"/>
              </a:rPr>
              <a:t>Diana </a:t>
            </a:r>
            <a:r>
              <a:rPr lang="en-US" sz="1800" dirty="0" smtClean="0">
                <a:latin typeface="Athelas Regular"/>
                <a:cs typeface="Athelas Regular"/>
              </a:rPr>
              <a:t>Mnatsakanova</a:t>
            </a:r>
          </a:p>
          <a:p>
            <a:r>
              <a:rPr lang="en-US" sz="1800" dirty="0" smtClean="0">
                <a:latin typeface="Athelas Regular"/>
                <a:cs typeface="Athelas Regular"/>
              </a:rPr>
              <a:t>03/16/2015</a:t>
            </a:r>
            <a:endParaRPr lang="en-US" sz="1800" dirty="0">
              <a:latin typeface="Athelas Regular"/>
              <a:cs typeface="Athela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8287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thelas Regular"/>
                <a:cs typeface="Athelas Regular"/>
              </a:rPr>
              <a:t>ATPase stain</a:t>
            </a:r>
            <a:endParaRPr lang="en-US" sz="4000" dirty="0">
              <a:latin typeface="Athelas Regular"/>
              <a:cs typeface="Athelas Regula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9544"/>
            <a:ext cx="9144000" cy="47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1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12889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thelas Regular"/>
                <a:cs typeface="Athelas Regular"/>
              </a:rPr>
              <a:t>ATPase stain</a:t>
            </a:r>
            <a:endParaRPr lang="en-US" sz="4000" dirty="0">
              <a:latin typeface="Athelas Regular"/>
              <a:cs typeface="Athelas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277" y="1797442"/>
            <a:ext cx="5776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Athelas Regular"/>
                <a:cs typeface="Athelas Regular"/>
                <a:hlinkClick r:id="rId2"/>
              </a:rPr>
              <a:t>ATPase 4.6</a:t>
            </a:r>
            <a:endParaRPr lang="en-US" sz="3200" dirty="0" smtClean="0">
              <a:latin typeface="Athelas Regular"/>
              <a:cs typeface="Athelas Regular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Athelas Regular"/>
                <a:cs typeface="Athelas Regular"/>
                <a:hlinkClick r:id="rId3"/>
              </a:rPr>
              <a:t>ATPase 9.4</a:t>
            </a:r>
            <a:endParaRPr lang="en-US" sz="3200" dirty="0">
              <a:latin typeface="Athelas Regular"/>
              <a:cs typeface="Athela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31048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thelas Regular"/>
                <a:cs typeface="Athelas Regular"/>
              </a:rPr>
              <a:t>What is the pattern of muscle disease?</a:t>
            </a:r>
            <a:endParaRPr lang="en-US" sz="3200" dirty="0">
              <a:latin typeface="Athelas Regular"/>
              <a:cs typeface="Athelas Regular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0" y="1649739"/>
            <a:ext cx="5620043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236" y="1230867"/>
            <a:ext cx="3054699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lphaLcParenR"/>
            </a:pPr>
            <a:r>
              <a:rPr lang="en-US" sz="2400" dirty="0" smtClean="0">
                <a:latin typeface="Athelas Regular"/>
                <a:cs typeface="Athelas Regular"/>
              </a:rPr>
              <a:t>Fiber type grouping</a:t>
            </a: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en-US" sz="2400" dirty="0" smtClean="0">
                <a:latin typeface="Athelas Regular"/>
                <a:cs typeface="Athelas Regular"/>
              </a:rPr>
              <a:t>Group atrophy</a:t>
            </a: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en-US" sz="2400" dirty="0" smtClean="0">
                <a:latin typeface="Athelas Regular"/>
                <a:cs typeface="Athelas Regular"/>
              </a:rPr>
              <a:t>Inflammation</a:t>
            </a: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en-US" sz="2400" dirty="0" smtClean="0">
                <a:latin typeface="Athelas Regular"/>
                <a:cs typeface="Athelas Regular"/>
              </a:rPr>
              <a:t>Fibrosis</a:t>
            </a:r>
          </a:p>
          <a:p>
            <a:pPr marL="342900" indent="-342900">
              <a:buAutoNum type="alphaLcParenR"/>
            </a:pPr>
            <a:endParaRPr lang="en-US" dirty="0"/>
          </a:p>
        </p:txBody>
      </p:sp>
      <p:sp>
        <p:nvSpPr>
          <p:cNvPr id="6" name="Frame 5"/>
          <p:cNvSpPr/>
          <p:nvPr/>
        </p:nvSpPr>
        <p:spPr>
          <a:xfrm>
            <a:off x="5868236" y="1784326"/>
            <a:ext cx="3054699" cy="450100"/>
          </a:xfrm>
          <a:prstGeom prst="frame">
            <a:avLst/>
          </a:prstGeom>
          <a:solidFill>
            <a:srgbClr val="09FFB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9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9" y="281570"/>
            <a:ext cx="5447385" cy="65061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thelas Regular"/>
                <a:cs typeface="Athelas Regular"/>
              </a:rPr>
              <a:t>Neuropathic changes</a:t>
            </a:r>
            <a:endParaRPr lang="en-US" sz="3200" dirty="0">
              <a:latin typeface="Athelas Regular"/>
              <a:cs typeface="Athelas Regula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7818"/>
            <a:ext cx="5285246" cy="501834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200" dirty="0">
                <a:latin typeface="Athelas Regular"/>
                <a:cs typeface="Athelas Regular"/>
              </a:rPr>
              <a:t>Motor units exert trophic influence on muscle (contractions, chemical substances)</a:t>
            </a:r>
          </a:p>
          <a:p>
            <a:pPr>
              <a:lnSpc>
                <a:spcPct val="110000"/>
              </a:lnSpc>
            </a:pPr>
            <a:r>
              <a:rPr lang="en-US" sz="2200" dirty="0" smtClean="0">
                <a:latin typeface="Athelas Regular"/>
                <a:cs typeface="Athelas Regular"/>
              </a:rPr>
              <a:t>Denervation </a:t>
            </a:r>
            <a:r>
              <a:rPr lang="en-US" sz="2200" dirty="0">
                <a:latin typeface="Athelas Regular"/>
                <a:cs typeface="Athelas Regular"/>
              </a:rPr>
              <a:t>atrophy is caused by peripheral neuropathies and motor neuron diseases. </a:t>
            </a:r>
          </a:p>
          <a:p>
            <a:pPr>
              <a:lnSpc>
                <a:spcPct val="110000"/>
              </a:lnSpc>
            </a:pPr>
            <a:r>
              <a:rPr lang="en-US" sz="2200" dirty="0" err="1" smtClean="0">
                <a:latin typeface="Athelas Regular"/>
                <a:cs typeface="Athelas Regular"/>
              </a:rPr>
              <a:t>Myofibers</a:t>
            </a:r>
            <a:r>
              <a:rPr lang="en-US" sz="2200" dirty="0" smtClean="0">
                <a:latin typeface="Athelas Regular"/>
                <a:cs typeface="Athelas Regular"/>
              </a:rPr>
              <a:t> </a:t>
            </a:r>
            <a:r>
              <a:rPr lang="en-US" sz="2200" dirty="0">
                <a:latin typeface="Athelas Regular"/>
                <a:cs typeface="Athelas Regular"/>
              </a:rPr>
              <a:t>that loose their innervation become angular and shrink </a:t>
            </a:r>
          </a:p>
          <a:p>
            <a:pPr>
              <a:lnSpc>
                <a:spcPct val="110000"/>
              </a:lnSpc>
            </a:pPr>
            <a:r>
              <a:rPr lang="en-US" sz="2200" dirty="0">
                <a:latin typeface="Athelas Regular"/>
                <a:cs typeface="Athelas Regular"/>
              </a:rPr>
              <a:t>In the process of denervation, there is loss and disarray of </a:t>
            </a:r>
            <a:r>
              <a:rPr lang="en-US" sz="2200" dirty="0" err="1">
                <a:latin typeface="Athelas Regular"/>
                <a:cs typeface="Athelas Regular"/>
              </a:rPr>
              <a:t>myofilaments</a:t>
            </a:r>
            <a:r>
              <a:rPr lang="en-US" sz="2200" dirty="0">
                <a:latin typeface="Athelas Regular"/>
                <a:cs typeface="Athelas Regular"/>
              </a:rPr>
              <a:t> but no </a:t>
            </a:r>
            <a:r>
              <a:rPr lang="en-US" sz="2200" dirty="0" err="1">
                <a:latin typeface="Athelas Regular"/>
                <a:cs typeface="Athelas Regular"/>
              </a:rPr>
              <a:t>myonecrosis</a:t>
            </a:r>
            <a:r>
              <a:rPr lang="en-US" sz="2200" dirty="0">
                <a:latin typeface="Athelas Regular"/>
                <a:cs typeface="Athelas Regular"/>
              </a:rPr>
              <a:t> occurs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644" y="155988"/>
            <a:ext cx="3683356" cy="337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18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9" y="1524000"/>
            <a:ext cx="5422086" cy="5221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9088" y="430389"/>
            <a:ext cx="60458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thelas Regular"/>
                <a:cs typeface="Athelas Regular"/>
              </a:rPr>
              <a:t>What does biopsy specimen show?</a:t>
            </a:r>
            <a:endParaRPr lang="en-US" sz="3200" dirty="0">
              <a:latin typeface="Athelas Regular"/>
              <a:cs typeface="Athelas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5121" y="1559275"/>
            <a:ext cx="3074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a) </a:t>
            </a:r>
            <a:r>
              <a:rPr lang="en-US" sz="2400" dirty="0" err="1">
                <a:latin typeface="Athelas Regular"/>
                <a:cs typeface="Athelas Regular"/>
              </a:rPr>
              <a:t>Myopathic</a:t>
            </a:r>
            <a:r>
              <a:rPr lang="en-US" sz="2400" dirty="0">
                <a:latin typeface="Athelas Regular"/>
                <a:cs typeface="Athelas Regular"/>
              </a:rPr>
              <a:t> muscle</a:t>
            </a:r>
          </a:p>
          <a:p>
            <a:r>
              <a:rPr lang="en-US" sz="2400" dirty="0">
                <a:latin typeface="Athelas Regular"/>
                <a:cs typeface="Athelas Regular"/>
              </a:rPr>
              <a:t> </a:t>
            </a:r>
          </a:p>
          <a:p>
            <a:r>
              <a:rPr lang="en-US" sz="2400" dirty="0" smtClean="0">
                <a:latin typeface="Athelas Regular"/>
                <a:cs typeface="Athelas Regular"/>
              </a:rPr>
              <a:t>b) </a:t>
            </a:r>
            <a:r>
              <a:rPr lang="en-US" sz="2400" dirty="0">
                <a:latin typeface="Athelas Regular"/>
                <a:cs typeface="Athelas Regular"/>
              </a:rPr>
              <a:t>Normal muscle</a:t>
            </a:r>
          </a:p>
          <a:p>
            <a:r>
              <a:rPr lang="en-US" sz="2400" dirty="0">
                <a:latin typeface="Athelas Regular"/>
                <a:cs typeface="Athelas Regular"/>
              </a:rPr>
              <a:t> </a:t>
            </a:r>
          </a:p>
          <a:p>
            <a:r>
              <a:rPr lang="en-US" sz="2400" dirty="0">
                <a:latin typeface="Athelas Regular"/>
                <a:cs typeface="Athelas Regular"/>
              </a:rPr>
              <a:t>c</a:t>
            </a:r>
            <a:r>
              <a:rPr lang="en-US" sz="2400" dirty="0" smtClean="0">
                <a:latin typeface="Athelas Regular"/>
                <a:cs typeface="Athelas Regular"/>
              </a:rPr>
              <a:t>) Neuropathic muscle</a:t>
            </a:r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5" name="Frame 4"/>
          <p:cNvSpPr/>
          <p:nvPr/>
        </p:nvSpPr>
        <p:spPr>
          <a:xfrm>
            <a:off x="6238017" y="1559275"/>
            <a:ext cx="2652338" cy="510825"/>
          </a:xfrm>
          <a:prstGeom prst="frame">
            <a:avLst/>
          </a:prstGeom>
          <a:solidFill>
            <a:srgbClr val="09FFB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1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" y="1016000"/>
            <a:ext cx="5689600" cy="5689600"/>
          </a:xfrm>
        </p:spPr>
        <p:txBody>
          <a:bodyPr>
            <a:normAutofit fontScale="25000" lnSpcReduction="20000"/>
          </a:bodyPr>
          <a:lstStyle/>
          <a:p>
            <a:r>
              <a:rPr lang="en-US" sz="5600" dirty="0">
                <a:latin typeface="Athelas Regular"/>
                <a:cs typeface="Athelas Regular"/>
              </a:rPr>
              <a:t>Classic </a:t>
            </a:r>
            <a:r>
              <a:rPr lang="en-US" sz="5600" dirty="0" err="1">
                <a:latin typeface="Athelas Regular"/>
                <a:cs typeface="Athelas Regular"/>
              </a:rPr>
              <a:t>myopathic</a:t>
            </a:r>
            <a:r>
              <a:rPr lang="en-US" sz="5600" dirty="0">
                <a:latin typeface="Athelas Regular"/>
                <a:cs typeface="Athelas Regular"/>
              </a:rPr>
              <a:t> changes are seen in this image: fiber size variability, rounding of muscle fibers, and centrally located nuclei.</a:t>
            </a:r>
          </a:p>
          <a:p>
            <a:endParaRPr lang="en-US" sz="5600" dirty="0">
              <a:latin typeface="Athelas Regular"/>
              <a:cs typeface="Athelas Regular"/>
            </a:endParaRPr>
          </a:p>
          <a:p>
            <a:r>
              <a:rPr lang="en-US" sz="5600" dirty="0">
                <a:latin typeface="Athelas Regular"/>
                <a:cs typeface="Athelas Regular"/>
              </a:rPr>
              <a:t>Fiber </a:t>
            </a:r>
            <a:r>
              <a:rPr lang="en-US" sz="5600" dirty="0" smtClean="0">
                <a:latin typeface="Athelas Regular"/>
                <a:cs typeface="Athelas Regular"/>
              </a:rPr>
              <a:t>Size Variability -  </a:t>
            </a:r>
            <a:r>
              <a:rPr lang="en-US" sz="5600" dirty="0">
                <a:latin typeface="Athelas Regular"/>
                <a:cs typeface="Athelas Regular"/>
              </a:rPr>
              <a:t>muscle fibers are varied in size - some are quite large, some are very small. In a biopsy of normal muscle, most muscle fibers would appear to be about the same size.</a:t>
            </a:r>
          </a:p>
          <a:p>
            <a:endParaRPr lang="en-US" sz="5600" dirty="0">
              <a:latin typeface="Athelas Regular"/>
              <a:cs typeface="Athelas Regular"/>
            </a:endParaRPr>
          </a:p>
          <a:p>
            <a:r>
              <a:rPr lang="en-US" sz="5600" dirty="0">
                <a:latin typeface="Athelas Regular"/>
                <a:cs typeface="Athelas Regular"/>
              </a:rPr>
              <a:t>Rounded </a:t>
            </a:r>
            <a:r>
              <a:rPr lang="en-US" sz="5600" dirty="0" smtClean="0">
                <a:latin typeface="Athelas Regular"/>
                <a:cs typeface="Athelas Regular"/>
              </a:rPr>
              <a:t>Fibers – normally</a:t>
            </a:r>
            <a:r>
              <a:rPr lang="en-US" sz="5600" dirty="0">
                <a:latin typeface="Athelas Regular"/>
                <a:cs typeface="Athelas Regular"/>
              </a:rPr>
              <a:t>, muscle fibers cut in cross-section have a polygonal appearance. In neuropathy, the angulation of the fibers becomes exaggerated. In myopathy, the fibers become more rounded.</a:t>
            </a:r>
          </a:p>
          <a:p>
            <a:endParaRPr lang="en-US" sz="5600" dirty="0">
              <a:latin typeface="Athelas Regular"/>
              <a:cs typeface="Athelas Regular"/>
            </a:endParaRPr>
          </a:p>
          <a:p>
            <a:r>
              <a:rPr lang="en-US" sz="5600" dirty="0">
                <a:latin typeface="Athelas Regular"/>
                <a:cs typeface="Athelas Regular"/>
              </a:rPr>
              <a:t>Centrally Located </a:t>
            </a:r>
            <a:r>
              <a:rPr lang="en-US" sz="5600" dirty="0" smtClean="0">
                <a:latin typeface="Athelas Regular"/>
                <a:cs typeface="Athelas Regular"/>
              </a:rPr>
              <a:t>Nuclei -muscle </a:t>
            </a:r>
            <a:r>
              <a:rPr lang="en-US" sz="5600" dirty="0">
                <a:latin typeface="Athelas Regular"/>
                <a:cs typeface="Athelas Regular"/>
              </a:rPr>
              <a:t>fibers are </a:t>
            </a:r>
            <a:r>
              <a:rPr lang="en-US" sz="5600" dirty="0" err="1">
                <a:latin typeface="Athelas Regular"/>
                <a:cs typeface="Athelas Regular"/>
              </a:rPr>
              <a:t>polynuclear</a:t>
            </a:r>
            <a:r>
              <a:rPr lang="en-US" sz="5600" dirty="0">
                <a:latin typeface="Athelas Regular"/>
                <a:cs typeface="Athelas Regular"/>
              </a:rPr>
              <a:t> </a:t>
            </a:r>
            <a:r>
              <a:rPr lang="en-US" sz="5600" dirty="0" smtClean="0">
                <a:latin typeface="Athelas Regular"/>
                <a:cs typeface="Athelas Regular"/>
              </a:rPr>
              <a:t>rather </a:t>
            </a:r>
            <a:r>
              <a:rPr lang="en-US" sz="5600" dirty="0">
                <a:latin typeface="Athelas Regular"/>
                <a:cs typeface="Athelas Regular"/>
              </a:rPr>
              <a:t>than cells with a single nucleus. The nuclei in normal muscle fibers are located on the periphery, close to the cell membrane. In myopathy, the muscle fibers get more centrally located. </a:t>
            </a:r>
            <a:endParaRPr lang="en-US" sz="5600" dirty="0" smtClean="0">
              <a:latin typeface="Athelas Regular"/>
              <a:cs typeface="Athelas Regular"/>
            </a:endParaRPr>
          </a:p>
          <a:p>
            <a:endParaRPr lang="en-US" sz="5600" dirty="0" smtClean="0">
              <a:latin typeface="Athelas Regular"/>
              <a:cs typeface="Athelas Regular"/>
            </a:endParaRPr>
          </a:p>
          <a:p>
            <a:r>
              <a:rPr lang="en-US" sz="5600" dirty="0" smtClean="0">
                <a:latin typeface="Athelas Regular"/>
                <a:cs typeface="Athelas Regular"/>
              </a:rPr>
              <a:t>This is </a:t>
            </a:r>
            <a:r>
              <a:rPr lang="en-US" sz="5600" dirty="0" err="1" smtClean="0">
                <a:latin typeface="Athelas Regular"/>
                <a:cs typeface="Athelas Regular"/>
              </a:rPr>
              <a:t>centronuclear</a:t>
            </a:r>
            <a:r>
              <a:rPr lang="en-US" sz="5600" dirty="0" smtClean="0">
                <a:latin typeface="Athelas Regular"/>
                <a:cs typeface="Athelas Regular"/>
              </a:rPr>
              <a:t> myopathy </a:t>
            </a:r>
            <a:endParaRPr lang="en-US" sz="5600" dirty="0">
              <a:latin typeface="Athelas Regular"/>
              <a:cs typeface="Athelas Regular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0"/>
            <a:ext cx="3240009" cy="2989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571500"/>
            <a:ext cx="406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thelas Regular"/>
                <a:cs typeface="Athelas Regular"/>
              </a:rPr>
              <a:t>Myopathic</a:t>
            </a:r>
            <a:r>
              <a:rPr lang="en-US" sz="2800" dirty="0" smtClean="0">
                <a:latin typeface="Athelas Regular"/>
                <a:cs typeface="Athelas Regular"/>
              </a:rPr>
              <a:t> changes</a:t>
            </a:r>
            <a:endParaRPr lang="en-US" sz="2800" dirty="0">
              <a:latin typeface="Athelas Regular"/>
              <a:cs typeface="Athela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8596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37108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Athelas Regular"/>
                <a:cs typeface="Athelas Regular"/>
              </a:rPr>
              <a:t>Centronuclear</a:t>
            </a:r>
            <a:r>
              <a:rPr lang="en-US" sz="3200" dirty="0" smtClean="0">
                <a:latin typeface="Athelas Regular"/>
                <a:cs typeface="Athelas Regular"/>
              </a:rPr>
              <a:t> myopathy</a:t>
            </a:r>
            <a:endParaRPr lang="en-US" sz="3200" dirty="0">
              <a:latin typeface="Athelas Regular"/>
              <a:cs typeface="Athelas 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791" y="3422636"/>
            <a:ext cx="3240009" cy="29895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9789" y="1210862"/>
            <a:ext cx="868062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thelas Regular"/>
                <a:cs typeface="Athelas Regular"/>
              </a:rPr>
              <a:t>S</a:t>
            </a:r>
            <a:r>
              <a:rPr lang="en-US" dirty="0" smtClean="0">
                <a:latin typeface="Athelas Regular"/>
                <a:cs typeface="Athelas Regular"/>
              </a:rPr>
              <a:t>mall </a:t>
            </a:r>
            <a:r>
              <a:rPr lang="en-US" dirty="0" err="1">
                <a:latin typeface="Athelas Regular"/>
                <a:cs typeface="Athelas Regular"/>
              </a:rPr>
              <a:t>myofibers</a:t>
            </a:r>
            <a:r>
              <a:rPr lang="en-US" dirty="0">
                <a:latin typeface="Athelas Regular"/>
                <a:cs typeface="Athelas Regular"/>
              </a:rPr>
              <a:t> with central </a:t>
            </a:r>
            <a:r>
              <a:rPr lang="en-US" dirty="0" smtClean="0">
                <a:latin typeface="Athelas Regular"/>
                <a:cs typeface="Athelas Regular"/>
              </a:rPr>
              <a:t>nuclei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thelas Regular"/>
                <a:cs typeface="Athelas Regular"/>
              </a:rPr>
              <a:t>C</a:t>
            </a:r>
            <a:r>
              <a:rPr lang="en-US" dirty="0" smtClean="0">
                <a:latin typeface="Athelas Regular"/>
                <a:cs typeface="Athelas Regular"/>
              </a:rPr>
              <a:t>entral </a:t>
            </a:r>
            <a:r>
              <a:rPr lang="en-US" dirty="0">
                <a:latin typeface="Athelas Regular"/>
                <a:cs typeface="Athelas Regular"/>
              </a:rPr>
              <a:t>areas without contractile filaments, like immature fetal muscle. </a:t>
            </a:r>
            <a:endParaRPr lang="en-US" dirty="0" smtClean="0">
              <a:latin typeface="Athelas Regular"/>
              <a:cs typeface="Athelas Regular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thelas Regular"/>
                <a:cs typeface="Athelas Regular"/>
              </a:rPr>
              <a:t> </a:t>
            </a:r>
            <a:r>
              <a:rPr lang="en-US" dirty="0">
                <a:latin typeface="Athelas Regular"/>
                <a:cs typeface="Athelas Regular"/>
              </a:rPr>
              <a:t>X-linked CM, caused by mutations of </a:t>
            </a:r>
            <a:r>
              <a:rPr lang="en-US" i="1" dirty="0">
                <a:latin typeface="Athelas Regular"/>
                <a:cs typeface="Athelas Regular"/>
              </a:rPr>
              <a:t>MTM1</a:t>
            </a:r>
            <a:r>
              <a:rPr lang="en-US" dirty="0">
                <a:latin typeface="Athelas Regular"/>
                <a:cs typeface="Athelas Regular"/>
              </a:rPr>
              <a:t> on </a:t>
            </a:r>
            <a:r>
              <a:rPr lang="en-US" dirty="0" smtClean="0">
                <a:latin typeface="Athelas Regular"/>
                <a:cs typeface="Athelas Regular"/>
              </a:rPr>
              <a:t>Xq28; </a:t>
            </a:r>
            <a:r>
              <a:rPr lang="en-US" dirty="0" err="1" smtClean="0">
                <a:latin typeface="Athelas Regular"/>
                <a:cs typeface="Athelas Regular"/>
              </a:rPr>
              <a:t>autosomally</a:t>
            </a:r>
            <a:r>
              <a:rPr lang="en-US" dirty="0" smtClean="0">
                <a:latin typeface="Athelas Regular"/>
                <a:cs typeface="Athelas Regular"/>
              </a:rPr>
              <a:t> </a:t>
            </a:r>
            <a:r>
              <a:rPr lang="en-US" dirty="0">
                <a:latin typeface="Athelas Regular"/>
                <a:cs typeface="Athelas Regular"/>
              </a:rPr>
              <a:t>inherited CMs. </a:t>
            </a:r>
            <a:endParaRPr lang="en-US" dirty="0" smtClean="0">
              <a:latin typeface="Athelas Regular"/>
              <a:cs typeface="Athelas Regular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thelas Regular"/>
                <a:cs typeface="Athelas Regular"/>
              </a:rPr>
              <a:t>S</a:t>
            </a:r>
            <a:r>
              <a:rPr lang="en-US" dirty="0" smtClean="0">
                <a:latin typeface="Athelas Regular"/>
                <a:cs typeface="Athelas Regular"/>
              </a:rPr>
              <a:t>evere</a:t>
            </a:r>
            <a:r>
              <a:rPr lang="en-US" dirty="0">
                <a:latin typeface="Athelas Regular"/>
                <a:cs typeface="Athelas Regular"/>
              </a:rPr>
              <a:t>/classic X-linked form of CM presents with severe </a:t>
            </a:r>
            <a:r>
              <a:rPr lang="en-US" dirty="0" err="1">
                <a:latin typeface="Athelas Regular"/>
                <a:cs typeface="Athelas Regular"/>
              </a:rPr>
              <a:t>hypotonia</a:t>
            </a:r>
            <a:r>
              <a:rPr lang="en-US" dirty="0">
                <a:latin typeface="Athelas Regular"/>
                <a:cs typeface="Athelas Regular"/>
              </a:rPr>
              <a:t> and weakness at birth or prenatally and may be fatal in </a:t>
            </a:r>
            <a:r>
              <a:rPr lang="en-US" dirty="0" smtClean="0">
                <a:latin typeface="Athelas Regular"/>
                <a:cs typeface="Athelas Regular"/>
              </a:rPr>
              <a:t>infancy.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thelas Regular"/>
                <a:cs typeface="Athelas Regular"/>
              </a:rPr>
              <a:t>Severe </a:t>
            </a:r>
            <a:r>
              <a:rPr lang="en-US" dirty="0">
                <a:latin typeface="Athelas Regular"/>
                <a:cs typeface="Athelas Regular"/>
              </a:rPr>
              <a:t>congenital </a:t>
            </a:r>
            <a:r>
              <a:rPr lang="en-US" dirty="0" err="1">
                <a:latin typeface="Athelas Regular"/>
                <a:cs typeface="Athelas Regular"/>
              </a:rPr>
              <a:t>myotonic</a:t>
            </a:r>
            <a:r>
              <a:rPr lang="en-US" dirty="0">
                <a:latin typeface="Athelas Regular"/>
                <a:cs typeface="Athelas Regular"/>
              </a:rPr>
              <a:t> dystrophy may have a similar appearance to </a:t>
            </a:r>
            <a:r>
              <a:rPr lang="en-US" dirty="0" smtClean="0">
                <a:latin typeface="Athelas Regular"/>
                <a:cs typeface="Athelas Regular"/>
              </a:rPr>
              <a:t>CM</a:t>
            </a:r>
            <a:endParaRPr lang="en-US" dirty="0">
              <a:latin typeface="Athelas Regular"/>
              <a:cs typeface="Athela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61704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637" y="249535"/>
            <a:ext cx="865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thelas Regular"/>
                <a:cs typeface="Athelas Regular"/>
              </a:rPr>
              <a:t>The </a:t>
            </a:r>
            <a:r>
              <a:rPr lang="en-US" sz="2400" dirty="0" err="1">
                <a:latin typeface="Athelas Regular"/>
                <a:cs typeface="Athelas Regular"/>
              </a:rPr>
              <a:t>Gomori</a:t>
            </a:r>
            <a:r>
              <a:rPr lang="en-US" sz="2400" dirty="0">
                <a:latin typeface="Athelas Regular"/>
                <a:cs typeface="Athelas Regular"/>
              </a:rPr>
              <a:t> </a:t>
            </a:r>
            <a:r>
              <a:rPr lang="en-US" sz="2400" dirty="0" err="1">
                <a:latin typeface="Athelas Regular"/>
                <a:cs typeface="Athelas Regular"/>
              </a:rPr>
              <a:t>trichrome</a:t>
            </a:r>
            <a:r>
              <a:rPr lang="en-US" sz="2400" dirty="0">
                <a:latin typeface="Athelas Regular"/>
                <a:cs typeface="Athelas Regular"/>
              </a:rPr>
              <a:t> stained muscle biopsy shown above is most consistent with which of the following disorders?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72213" y="1466532"/>
            <a:ext cx="344429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thelas Regular"/>
                <a:cs typeface="Athelas Regular"/>
              </a:rPr>
              <a:t>a</a:t>
            </a:r>
            <a:r>
              <a:rPr lang="en-US" sz="2400" dirty="0" smtClean="0">
                <a:latin typeface="Athelas Regular"/>
                <a:cs typeface="Athelas Regular"/>
              </a:rPr>
              <a:t>) </a:t>
            </a:r>
            <a:r>
              <a:rPr lang="en-US" sz="2400" dirty="0">
                <a:latin typeface="Athelas Regular"/>
                <a:cs typeface="Athelas Regular"/>
              </a:rPr>
              <a:t>Central core disease</a:t>
            </a:r>
          </a:p>
          <a:p>
            <a:r>
              <a:rPr lang="en-US" sz="2400" dirty="0">
                <a:latin typeface="Athelas Regular"/>
                <a:cs typeface="Athelas Regular"/>
              </a:rPr>
              <a:t> </a:t>
            </a:r>
          </a:p>
          <a:p>
            <a:r>
              <a:rPr lang="en-US" sz="2400" dirty="0">
                <a:latin typeface="Athelas Regular"/>
                <a:cs typeface="Athelas Regular"/>
              </a:rPr>
              <a:t>b</a:t>
            </a:r>
            <a:r>
              <a:rPr lang="en-US" sz="2400" dirty="0" smtClean="0">
                <a:latin typeface="Athelas Regular"/>
                <a:cs typeface="Athelas Regular"/>
              </a:rPr>
              <a:t>) </a:t>
            </a:r>
            <a:r>
              <a:rPr lang="en-US" sz="2400" dirty="0" err="1">
                <a:latin typeface="Athelas Regular"/>
                <a:cs typeface="Athelas Regular"/>
              </a:rPr>
              <a:t>Nemaline</a:t>
            </a:r>
            <a:r>
              <a:rPr lang="en-US" sz="2400" dirty="0">
                <a:latin typeface="Athelas Regular"/>
                <a:cs typeface="Athelas Regular"/>
              </a:rPr>
              <a:t> myopathy</a:t>
            </a:r>
          </a:p>
          <a:p>
            <a:r>
              <a:rPr lang="en-US" sz="2400" dirty="0">
                <a:latin typeface="Athelas Regular"/>
                <a:cs typeface="Athelas Regular"/>
              </a:rPr>
              <a:t> </a:t>
            </a:r>
          </a:p>
          <a:p>
            <a:r>
              <a:rPr lang="en-US" sz="2400" dirty="0">
                <a:latin typeface="Athelas Regular"/>
                <a:cs typeface="Athelas Regular"/>
              </a:rPr>
              <a:t>c</a:t>
            </a:r>
            <a:r>
              <a:rPr lang="en-US" sz="2400" dirty="0" smtClean="0">
                <a:latin typeface="Athelas Regular"/>
                <a:cs typeface="Athelas Regular"/>
              </a:rPr>
              <a:t>) </a:t>
            </a:r>
            <a:r>
              <a:rPr lang="en-US" sz="2400" dirty="0">
                <a:latin typeface="Athelas Regular"/>
                <a:cs typeface="Athelas Regular"/>
              </a:rPr>
              <a:t>Becker muscular dystrophy</a:t>
            </a:r>
          </a:p>
          <a:p>
            <a:r>
              <a:rPr lang="en-US" sz="2400" dirty="0">
                <a:latin typeface="Athelas Regular"/>
                <a:cs typeface="Athelas Regular"/>
              </a:rPr>
              <a:t> </a:t>
            </a:r>
          </a:p>
          <a:p>
            <a:r>
              <a:rPr lang="en-US" sz="2400" dirty="0">
                <a:latin typeface="Athelas Regular"/>
                <a:cs typeface="Athelas Regular"/>
              </a:rPr>
              <a:t>d</a:t>
            </a:r>
            <a:r>
              <a:rPr lang="en-US" sz="2400" dirty="0" smtClean="0">
                <a:latin typeface="Athelas Regular"/>
                <a:cs typeface="Athelas Regular"/>
              </a:rPr>
              <a:t>) </a:t>
            </a:r>
            <a:r>
              <a:rPr lang="en-US" sz="2400" dirty="0" err="1">
                <a:latin typeface="Athelas Regular"/>
                <a:cs typeface="Athelas Regular"/>
              </a:rPr>
              <a:t>Pompe</a:t>
            </a:r>
            <a:r>
              <a:rPr lang="en-US" sz="2400" dirty="0">
                <a:latin typeface="Athelas Regular"/>
                <a:cs typeface="Athelas Regular"/>
              </a:rPr>
              <a:t> disease</a:t>
            </a:r>
          </a:p>
          <a:p>
            <a:r>
              <a:rPr lang="en-US" sz="2000" dirty="0">
                <a:latin typeface="Athelas Regular"/>
                <a:cs typeface="Athelas Regular"/>
              </a:rPr>
              <a:t> </a:t>
            </a:r>
          </a:p>
        </p:txBody>
      </p:sp>
      <p:sp>
        <p:nvSpPr>
          <p:cNvPr id="6" name="Frame 5"/>
          <p:cNvSpPr/>
          <p:nvPr/>
        </p:nvSpPr>
        <p:spPr>
          <a:xfrm>
            <a:off x="5472213" y="2143413"/>
            <a:ext cx="3275488" cy="666662"/>
          </a:xfrm>
          <a:prstGeom prst="frame">
            <a:avLst/>
          </a:prstGeom>
          <a:solidFill>
            <a:srgbClr val="09FFB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0841" y="5002755"/>
            <a:ext cx="3295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9FFB2"/>
                </a:solidFill>
                <a:latin typeface="Athelas Regular"/>
                <a:cs typeface="Athelas Regular"/>
              </a:rPr>
              <a:t>Nemaline</a:t>
            </a:r>
            <a:r>
              <a:rPr lang="en-US" sz="2000" dirty="0">
                <a:solidFill>
                  <a:srgbClr val="09FFB2"/>
                </a:solidFill>
                <a:latin typeface="Athelas Regular"/>
                <a:cs typeface="Athelas Regular"/>
              </a:rPr>
              <a:t> rods: </a:t>
            </a:r>
            <a:r>
              <a:rPr lang="en-US" sz="2000" dirty="0" err="1">
                <a:latin typeface="Athelas Regular"/>
                <a:cs typeface="Athelas Regular"/>
              </a:rPr>
              <a:t>Intracytoplasmic</a:t>
            </a:r>
            <a:r>
              <a:rPr lang="en-US" sz="2000" dirty="0">
                <a:latin typeface="Athelas Regular"/>
                <a:cs typeface="Athelas Regular"/>
              </a:rPr>
              <a:t> thread-like rods derived from Z-bands (alpha </a:t>
            </a:r>
            <a:r>
              <a:rPr lang="en-US" sz="2000" dirty="0" err="1">
                <a:latin typeface="Athelas Regular"/>
                <a:cs typeface="Athelas Regular"/>
              </a:rPr>
              <a:t>actinin</a:t>
            </a:r>
            <a:r>
              <a:rPr lang="en-US" sz="2000" dirty="0">
                <a:latin typeface="Athelas Regular"/>
                <a:cs typeface="Athelas Regular"/>
              </a:rPr>
              <a:t>).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37" y="1466532"/>
            <a:ext cx="4810143" cy="53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5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4339431" cy="610088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latin typeface="Athelas Regular"/>
                <a:cs typeface="Athelas Regular"/>
              </a:rPr>
              <a:t>Nemaline</a:t>
            </a:r>
            <a:r>
              <a:rPr lang="en-US" sz="3600" dirty="0" smtClean="0">
                <a:latin typeface="Athelas Regular"/>
                <a:cs typeface="Athelas Regular"/>
              </a:rPr>
              <a:t> Myopathy</a:t>
            </a:r>
            <a:endParaRPr lang="en-US" sz="3600" dirty="0">
              <a:latin typeface="Athelas Regular"/>
              <a:cs typeface="Athelas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199" y="1283447"/>
            <a:ext cx="81362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Infantile </a:t>
            </a:r>
            <a:r>
              <a:rPr lang="en-US" dirty="0" err="1" smtClean="0"/>
              <a:t>hypotonia</a:t>
            </a:r>
            <a:r>
              <a:rPr lang="en-US" dirty="0" smtClean="0"/>
              <a:t>; sporadic late onset </a:t>
            </a:r>
            <a:r>
              <a:rPr lang="en-US" dirty="0" err="1" smtClean="0"/>
              <a:t>nemaline</a:t>
            </a:r>
            <a:r>
              <a:rPr lang="en-US" dirty="0" smtClean="0"/>
              <a:t> myopathy (4%)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Facial and respiratory weakness in infants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Six different mutations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autosomal dominant or recessive mutations of several genes that encode components of thin </a:t>
            </a:r>
            <a:r>
              <a:rPr lang="en-US" dirty="0" smtClean="0"/>
              <a:t>filaments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749" y="2877624"/>
            <a:ext cx="3371370" cy="398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7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610"/>
            <a:ext cx="8229600" cy="52902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thelas Regular"/>
                <a:cs typeface="Athelas Regular"/>
              </a:rPr>
              <a:t>What type of changes are seen in these </a:t>
            </a:r>
            <a:r>
              <a:rPr lang="en-US" sz="2800" dirty="0" err="1" smtClean="0">
                <a:latin typeface="Athelas Regular"/>
                <a:cs typeface="Athelas Regular"/>
              </a:rPr>
              <a:t>myofibers</a:t>
            </a:r>
            <a:r>
              <a:rPr lang="en-US" sz="2800" dirty="0" smtClean="0">
                <a:latin typeface="Athelas Regular"/>
                <a:cs typeface="Athelas Regular"/>
              </a:rPr>
              <a:t>?</a:t>
            </a:r>
            <a:endParaRPr lang="en-US" sz="2800" dirty="0">
              <a:latin typeface="Athelas Regular"/>
              <a:cs typeface="Athelas Regula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2633"/>
            <a:ext cx="5102051" cy="5244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2051" y="1310465"/>
            <a:ext cx="4220978" cy="161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buAutoNum type="alphaLcParenR"/>
            </a:pPr>
            <a:r>
              <a:rPr lang="en-US" sz="2400" dirty="0" smtClean="0">
                <a:latin typeface="Athelas Regular"/>
                <a:cs typeface="Athelas Regular"/>
              </a:rPr>
              <a:t>Angular </a:t>
            </a:r>
            <a:r>
              <a:rPr lang="en-US" sz="2400" dirty="0" err="1" smtClean="0">
                <a:latin typeface="Athelas Regular"/>
                <a:cs typeface="Athelas Regular"/>
              </a:rPr>
              <a:t>myofibers</a:t>
            </a:r>
            <a:endParaRPr lang="en-US" sz="2400" dirty="0" smtClean="0">
              <a:latin typeface="Athelas Regular"/>
              <a:cs typeface="Athelas Regular"/>
            </a:endParaRPr>
          </a:p>
          <a:p>
            <a:pPr marL="342900" indent="-342900">
              <a:lnSpc>
                <a:spcPct val="140000"/>
              </a:lnSpc>
              <a:buAutoNum type="alphaLcParenR" startAt="2"/>
            </a:pPr>
            <a:r>
              <a:rPr lang="en-US" sz="2400" dirty="0" smtClean="0">
                <a:latin typeface="Athelas Regular"/>
                <a:cs typeface="Athelas Regular"/>
              </a:rPr>
              <a:t>Large </a:t>
            </a:r>
            <a:r>
              <a:rPr lang="en-US" sz="2400" dirty="0" err="1" smtClean="0">
                <a:latin typeface="Athelas Regular"/>
                <a:cs typeface="Athelas Regular"/>
              </a:rPr>
              <a:t>myofibers</a:t>
            </a:r>
            <a:endParaRPr lang="en-US" sz="2400" dirty="0" smtClean="0">
              <a:latin typeface="Athelas Regular"/>
              <a:cs typeface="Athelas Regular"/>
            </a:endParaRPr>
          </a:p>
          <a:p>
            <a:pPr marL="342900" indent="-342900">
              <a:lnSpc>
                <a:spcPct val="140000"/>
              </a:lnSpc>
              <a:buAutoNum type="alphaLcParenR" startAt="2"/>
            </a:pPr>
            <a:r>
              <a:rPr lang="en-US" sz="2400" dirty="0" smtClean="0">
                <a:latin typeface="Athelas Regular"/>
                <a:cs typeface="Athelas Regular"/>
              </a:rPr>
              <a:t>Lacking oxidative enzymes</a:t>
            </a:r>
            <a:endParaRPr lang="en-US" sz="2400" dirty="0">
              <a:latin typeface="Athelas Regular"/>
              <a:cs typeface="Athelas Regular"/>
            </a:endParaRPr>
          </a:p>
        </p:txBody>
      </p:sp>
      <p:sp>
        <p:nvSpPr>
          <p:cNvPr id="6" name="Frame 5"/>
          <p:cNvSpPr/>
          <p:nvPr/>
        </p:nvSpPr>
        <p:spPr>
          <a:xfrm>
            <a:off x="5102051" y="2418285"/>
            <a:ext cx="4041949" cy="689009"/>
          </a:xfrm>
          <a:prstGeom prst="frame">
            <a:avLst/>
          </a:prstGeom>
          <a:solidFill>
            <a:srgbClr val="09FFB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38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985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thelas Regular"/>
                <a:cs typeface="Athelas Regular"/>
              </a:rPr>
              <a:t>Clinical Vignette</a:t>
            </a:r>
            <a:endParaRPr lang="en-US" sz="3200" dirty="0">
              <a:latin typeface="Athelas Regular"/>
              <a:cs typeface="Athelas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600" y="1193800"/>
            <a:ext cx="8331200" cy="5165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HPI/Prolonged hospitalization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thelas Regular"/>
                <a:cs typeface="Athelas Regular"/>
              </a:rPr>
              <a:t>11 </a:t>
            </a:r>
            <a:r>
              <a:rPr lang="en-US" sz="2000" dirty="0">
                <a:latin typeface="Athelas Regular"/>
                <a:cs typeface="Athelas Regular"/>
              </a:rPr>
              <a:t>day old full-term neonate </a:t>
            </a:r>
            <a:r>
              <a:rPr lang="en-US" sz="2000" dirty="0" smtClean="0">
                <a:latin typeface="Athelas Regular"/>
                <a:cs typeface="Athelas Regular"/>
              </a:rPr>
              <a:t>presented from OSH on 7/22/15 for heart transplant evaluation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thelas Regular"/>
                <a:cs typeface="Athelas Regular"/>
              </a:rPr>
              <a:t>Born at 39 weeks via elective </a:t>
            </a:r>
            <a:r>
              <a:rPr lang="en-US" sz="2000" dirty="0" err="1" smtClean="0">
                <a:latin typeface="Athelas Regular"/>
                <a:cs typeface="Athelas Regular"/>
              </a:rPr>
              <a:t>c-section</a:t>
            </a:r>
            <a:r>
              <a:rPr lang="en-US" sz="2000" dirty="0" smtClean="0">
                <a:latin typeface="Athelas Regular"/>
                <a:cs typeface="Athelas Regular"/>
              </a:rPr>
              <a:t>, cyanotic at birth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err="1">
                <a:latin typeface="Athelas Regular"/>
                <a:cs typeface="Athelas Regular"/>
              </a:rPr>
              <a:t>Apgars</a:t>
            </a:r>
            <a:r>
              <a:rPr lang="en-US" sz="2000" dirty="0">
                <a:latin typeface="Athelas Regular"/>
                <a:cs typeface="Athelas Regular"/>
              </a:rPr>
              <a:t> were 7 and 8, at 1 and 5 minutes </a:t>
            </a:r>
            <a:r>
              <a:rPr lang="en-US" sz="2000" dirty="0" smtClean="0">
                <a:latin typeface="Athelas Regular"/>
                <a:cs typeface="Athelas Regular"/>
              </a:rPr>
              <a:t>respectively. Birth weight 3.89 kg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thelas Regular"/>
                <a:cs typeface="Athelas Regular"/>
              </a:rPr>
              <a:t>Intubated for increased work of breathing- </a:t>
            </a:r>
            <a:r>
              <a:rPr lang="en-US" sz="2000" dirty="0" err="1" smtClean="0">
                <a:latin typeface="Athelas Regular"/>
                <a:cs typeface="Athelas Regular"/>
              </a:rPr>
              <a:t>extubated</a:t>
            </a:r>
            <a:r>
              <a:rPr lang="en-US" sz="2000" dirty="0" smtClean="0">
                <a:latin typeface="Athelas Regular"/>
                <a:cs typeface="Athelas Regular"/>
              </a:rPr>
              <a:t>, re-intubated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thelas Regular"/>
                <a:cs typeface="Athelas Regular"/>
              </a:rPr>
              <a:t>TTE revealed poor EF of 15%, </a:t>
            </a:r>
            <a:r>
              <a:rPr lang="en-US" sz="2000" dirty="0" err="1" smtClean="0">
                <a:latin typeface="Athelas Regular"/>
                <a:cs typeface="Athelas Regular"/>
              </a:rPr>
              <a:t>Ebstein’s</a:t>
            </a:r>
            <a:r>
              <a:rPr lang="en-US" sz="2000" dirty="0" smtClean="0">
                <a:latin typeface="Athelas Regular"/>
                <a:cs typeface="Athelas Regular"/>
              </a:rPr>
              <a:t> anomaly with severe TR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thelas Regular"/>
                <a:cs typeface="Athelas Regular"/>
              </a:rPr>
              <a:t>Poor feeding- requiring NJ tube placement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thelas Regular"/>
                <a:cs typeface="Athelas Regular"/>
              </a:rPr>
              <a:t>SVT with WPW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thelas Regular"/>
                <a:cs typeface="Athelas Regular"/>
              </a:rPr>
              <a:t>Listed for heart transplant 1a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thelas Regular"/>
                <a:cs typeface="Athelas Regular"/>
              </a:rPr>
              <a:t>Neurology was consulted for </a:t>
            </a:r>
            <a:r>
              <a:rPr lang="en-US" sz="2000" dirty="0" err="1" smtClean="0">
                <a:latin typeface="Athelas Regular"/>
                <a:cs typeface="Athelas Regular"/>
              </a:rPr>
              <a:t>hypotonia</a:t>
            </a:r>
            <a:r>
              <a:rPr lang="en-US" sz="2000" dirty="0" smtClean="0">
                <a:latin typeface="Athelas Regular"/>
                <a:cs typeface="Athelas Regular"/>
              </a:rPr>
              <a:t> on 11/5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thelas Regular"/>
                <a:cs typeface="Athelas Regular"/>
              </a:rPr>
              <a:t>11/12 – decompensated heart failure – s/p L-VAD placement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thelas Regular"/>
                <a:cs typeface="Athelas Regular"/>
              </a:rPr>
              <a:t>11/13 – problems with L-VAD flow – VAD removed – right side not moving found to have L MCA distribution infarcts, R SDH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endParaRPr lang="en-US" sz="20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4524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511"/>
            <a:ext cx="8229600" cy="75869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thelas Regular"/>
                <a:cs typeface="Athelas Regular"/>
              </a:rPr>
              <a:t>Central Core Myopathy</a:t>
            </a:r>
            <a:endParaRPr lang="en-US" sz="3600" dirty="0">
              <a:latin typeface="Athelas Regular"/>
              <a:cs typeface="Athelas Regula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066" y="3102229"/>
            <a:ext cx="3223934" cy="37557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301" y="1004811"/>
            <a:ext cx="872598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latin typeface="Athelas Regular"/>
                <a:cs typeface="Athelas Regular"/>
              </a:rPr>
              <a:t>On NADH stain </a:t>
            </a:r>
            <a:r>
              <a:rPr lang="en-US" dirty="0" err="1">
                <a:latin typeface="Athelas Regular"/>
                <a:cs typeface="Athelas Regular"/>
              </a:rPr>
              <a:t>myofibers</a:t>
            </a:r>
            <a:r>
              <a:rPr lang="en-US" dirty="0">
                <a:latin typeface="Athelas Regular"/>
                <a:cs typeface="Athelas Regular"/>
              </a:rPr>
              <a:t> have a central area  lacking oxidative enzyme activity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latin typeface="Athelas Regular"/>
                <a:cs typeface="Athelas Regular"/>
              </a:rPr>
              <a:t>The cores consist of disorganized contractile filaments without </a:t>
            </a:r>
            <a:r>
              <a:rPr lang="en-US" dirty="0" smtClean="0">
                <a:latin typeface="Athelas Regular"/>
                <a:cs typeface="Athelas Regular"/>
              </a:rPr>
              <a:t>mitochondria</a:t>
            </a:r>
            <a:endParaRPr lang="en-US" dirty="0">
              <a:latin typeface="Athelas Regular"/>
              <a:cs typeface="Athelas Regular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latin typeface="Athelas Regular"/>
                <a:cs typeface="Athelas Regular"/>
              </a:rPr>
              <a:t>Type I </a:t>
            </a:r>
            <a:r>
              <a:rPr lang="en-US" dirty="0" err="1" smtClean="0">
                <a:latin typeface="Athelas Regular"/>
                <a:cs typeface="Athelas Regular"/>
              </a:rPr>
              <a:t>myofiber</a:t>
            </a:r>
            <a:r>
              <a:rPr lang="en-US" dirty="0" smtClean="0">
                <a:latin typeface="Athelas Regular"/>
                <a:cs typeface="Athelas Regular"/>
              </a:rPr>
              <a:t> </a:t>
            </a:r>
            <a:r>
              <a:rPr lang="en-US" dirty="0">
                <a:latin typeface="Athelas Regular"/>
                <a:cs typeface="Athelas Regular"/>
              </a:rPr>
              <a:t>predominance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latin typeface="Athelas Regular"/>
                <a:cs typeface="Athelas Regular"/>
              </a:rPr>
              <a:t>Caused by autosomal dominant or recessive mutations of RYR1 – calcium channel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err="1">
                <a:latin typeface="Athelas Regular"/>
                <a:cs typeface="Athelas Regular"/>
              </a:rPr>
              <a:t>Hypotonia</a:t>
            </a:r>
            <a:r>
              <a:rPr lang="en-US" dirty="0">
                <a:latin typeface="Athelas Regular"/>
                <a:cs typeface="Athelas Regular"/>
              </a:rPr>
              <a:t> and weakness at </a:t>
            </a:r>
            <a:r>
              <a:rPr lang="en-US" dirty="0" smtClean="0">
                <a:latin typeface="Athelas Regular"/>
                <a:cs typeface="Athelas Regular"/>
              </a:rPr>
              <a:t>birth; can be fatal in severe cases</a:t>
            </a:r>
            <a:endParaRPr lang="en-US" dirty="0">
              <a:latin typeface="Athelas Regular"/>
              <a:cs typeface="Athelas Regular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latin typeface="Athelas Regular"/>
                <a:cs typeface="Athelas Regular"/>
              </a:rPr>
              <a:t> Mutations of </a:t>
            </a:r>
            <a:r>
              <a:rPr lang="en-US" i="1" dirty="0">
                <a:latin typeface="Athelas Regular"/>
                <a:cs typeface="Athelas Regular"/>
              </a:rPr>
              <a:t>RYR1</a:t>
            </a:r>
            <a:r>
              <a:rPr lang="en-US" dirty="0">
                <a:latin typeface="Athelas Regular"/>
                <a:cs typeface="Athelas Regular"/>
              </a:rPr>
              <a:t> confer susceptibility to malignant hyperthermia</a:t>
            </a:r>
          </a:p>
        </p:txBody>
      </p:sp>
    </p:spTree>
    <p:extLst>
      <p:ext uri="{BB962C8B-B14F-4D97-AF65-F5344CB8AC3E}">
        <p14:creationId xmlns:p14="http://schemas.microsoft.com/office/powerpoint/2010/main" val="249801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951" y="1542533"/>
            <a:ext cx="82553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FFB2"/>
                </a:solidFill>
                <a:latin typeface="Athelas Regular"/>
                <a:cs typeface="Athelas Regular"/>
                <a:hlinkClick r:id="rId2"/>
              </a:rPr>
              <a:t>H&amp;E</a:t>
            </a:r>
            <a:endParaRPr lang="en-US" sz="3200" dirty="0" smtClean="0">
              <a:solidFill>
                <a:srgbClr val="09FFB2"/>
              </a:solidFill>
              <a:latin typeface="Athelas Regular"/>
              <a:cs typeface="Athelas Regular"/>
            </a:endParaRPr>
          </a:p>
          <a:p>
            <a:r>
              <a:rPr lang="en-US" sz="3200" dirty="0" smtClean="0">
                <a:solidFill>
                  <a:srgbClr val="09FFB2"/>
                </a:solidFill>
                <a:latin typeface="Athelas Regular"/>
                <a:cs typeface="Athelas Regular"/>
                <a:hlinkClick r:id="rId3"/>
              </a:rPr>
              <a:t>Gomori Trichrome</a:t>
            </a:r>
            <a:endParaRPr lang="en-US" sz="3200" dirty="0" smtClean="0">
              <a:solidFill>
                <a:srgbClr val="09FFB2"/>
              </a:solidFill>
              <a:latin typeface="Athelas Regular"/>
              <a:cs typeface="Athelas Regular"/>
            </a:endParaRPr>
          </a:p>
          <a:p>
            <a:r>
              <a:rPr lang="en-US" sz="3200" dirty="0" smtClean="0">
                <a:solidFill>
                  <a:srgbClr val="09FFB2"/>
                </a:solidFill>
                <a:latin typeface="Athelas Regular"/>
                <a:cs typeface="Athelas Regular"/>
                <a:hlinkClick r:id="rId4"/>
              </a:rPr>
              <a:t>NADH</a:t>
            </a:r>
            <a:endParaRPr lang="en-US" sz="3200" dirty="0" smtClean="0">
              <a:solidFill>
                <a:srgbClr val="09FFB2"/>
              </a:solidFill>
              <a:latin typeface="Athelas Regular"/>
              <a:cs typeface="Athelas Regular"/>
            </a:endParaRPr>
          </a:p>
          <a:p>
            <a:r>
              <a:rPr lang="en-US" sz="3200" dirty="0" smtClean="0">
                <a:solidFill>
                  <a:srgbClr val="09FFB2"/>
                </a:solidFill>
                <a:latin typeface="Athelas Regular"/>
                <a:cs typeface="Athelas Regular"/>
                <a:hlinkClick r:id="rId5"/>
              </a:rPr>
              <a:t>ATPase 9.4</a:t>
            </a:r>
            <a:endParaRPr lang="en-US" sz="3200" dirty="0" smtClean="0">
              <a:solidFill>
                <a:srgbClr val="09FFB2"/>
              </a:solidFill>
              <a:latin typeface="Athelas Regular"/>
              <a:cs typeface="Athelas Regular"/>
            </a:endParaRPr>
          </a:p>
          <a:p>
            <a:r>
              <a:rPr lang="en-US" sz="3200" dirty="0" smtClean="0">
                <a:solidFill>
                  <a:srgbClr val="09FFB2"/>
                </a:solidFill>
                <a:latin typeface="Athelas Regular"/>
                <a:cs typeface="Athelas Regular"/>
                <a:hlinkClick r:id="rId6"/>
              </a:rPr>
              <a:t>ATPase 4.6</a:t>
            </a:r>
            <a:endParaRPr lang="en-US" sz="3200" dirty="0" smtClean="0">
              <a:solidFill>
                <a:srgbClr val="09FFB2"/>
              </a:solidFill>
              <a:latin typeface="Athelas Regular"/>
              <a:cs typeface="Athelas Regular"/>
            </a:endParaRPr>
          </a:p>
          <a:p>
            <a:r>
              <a:rPr lang="en-US" sz="3200" dirty="0" smtClean="0">
                <a:solidFill>
                  <a:srgbClr val="09FFB2"/>
                </a:solidFill>
                <a:latin typeface="Athelas Regular"/>
                <a:cs typeface="Athelas Regular"/>
                <a:hlinkClick r:id="rId7"/>
              </a:rPr>
              <a:t>PAS</a:t>
            </a:r>
            <a:endParaRPr lang="en-US" sz="3200" dirty="0" smtClean="0">
              <a:solidFill>
                <a:srgbClr val="09FFB2"/>
              </a:solidFill>
              <a:latin typeface="Athelas Regular"/>
              <a:cs typeface="Athelas Regular"/>
            </a:endParaRPr>
          </a:p>
          <a:p>
            <a:r>
              <a:rPr lang="en-US" sz="3200" dirty="0" smtClean="0">
                <a:solidFill>
                  <a:srgbClr val="09FFB2"/>
                </a:solidFill>
                <a:latin typeface="Athelas Regular"/>
                <a:cs typeface="Athelas Regular"/>
                <a:hlinkClick r:id="rId8"/>
              </a:rPr>
              <a:t>Cyto Ox</a:t>
            </a:r>
            <a:endParaRPr lang="en-US" sz="3200" dirty="0">
              <a:solidFill>
                <a:srgbClr val="09FFB2"/>
              </a:solidFill>
              <a:latin typeface="Athelas Regular"/>
              <a:cs typeface="Athelas Regular"/>
            </a:endParaRPr>
          </a:p>
          <a:p>
            <a:r>
              <a:rPr lang="en-US" sz="3200" dirty="0" smtClean="0">
                <a:solidFill>
                  <a:srgbClr val="09FFB2"/>
                </a:solidFill>
                <a:latin typeface="Athelas Regular"/>
                <a:cs typeface="Athelas Regular"/>
                <a:hlinkClick r:id="rId9"/>
              </a:rPr>
              <a:t>HSEST</a:t>
            </a:r>
            <a:endParaRPr lang="en-US" sz="3200" dirty="0">
              <a:solidFill>
                <a:srgbClr val="09FFB2"/>
              </a:solidFill>
              <a:latin typeface="Athelas Regular"/>
              <a:cs typeface="Athelas Regular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7469" y="414172"/>
            <a:ext cx="6307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thelas Regular"/>
                <a:cs typeface="Athelas Regular"/>
              </a:rPr>
              <a:t>Patient’s muscle biopsy results</a:t>
            </a:r>
            <a:endParaRPr lang="en-US" sz="3600" dirty="0">
              <a:latin typeface="Athelas Regular"/>
              <a:cs typeface="Athela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324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2718"/>
            <a:ext cx="9144000" cy="5543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8513" y="143666"/>
            <a:ext cx="3638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thelas Regular"/>
                <a:cs typeface="Athelas Regular"/>
              </a:rPr>
              <a:t>Electron microscopy</a:t>
            </a:r>
            <a:endParaRPr lang="en-US" sz="3200" dirty="0">
              <a:latin typeface="Athelas Regular"/>
              <a:cs typeface="Athela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8794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823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Athelas Regular"/>
                <a:cs typeface="Athelas Regular"/>
              </a:rPr>
              <a:t>Pompe</a:t>
            </a:r>
            <a:r>
              <a:rPr lang="en-US" sz="3200" dirty="0" smtClean="0">
                <a:latin typeface="Athelas Regular"/>
                <a:cs typeface="Athelas Regular"/>
              </a:rPr>
              <a:t> Disease</a:t>
            </a:r>
            <a:endParaRPr lang="en-US" sz="3200" dirty="0">
              <a:latin typeface="Athelas Regular"/>
              <a:cs typeface="Athelas Regula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33222"/>
            <a:ext cx="8229600" cy="45739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 err="1" smtClean="0">
                <a:solidFill>
                  <a:srgbClr val="09FFB2"/>
                </a:solidFill>
                <a:latin typeface="Athelas Regular"/>
                <a:cs typeface="Athelas Regular"/>
              </a:rPr>
              <a:t>Lysosomal</a:t>
            </a:r>
            <a:r>
              <a:rPr lang="en-US" sz="24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 acid maltase deficiency, aka </a:t>
            </a:r>
            <a:r>
              <a:rPr lang="en-US" sz="2400" dirty="0" err="1" smtClean="0">
                <a:solidFill>
                  <a:srgbClr val="09FFB2"/>
                </a:solidFill>
                <a:latin typeface="Athelas Regular"/>
                <a:cs typeface="Athelas Regular"/>
              </a:rPr>
              <a:t>Pompe</a:t>
            </a:r>
            <a:r>
              <a:rPr lang="en-US" sz="24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 Disease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Autosomal recessive disorder with considerable allelic heterogeneity 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Due to mutations in the gene encoding </a:t>
            </a:r>
            <a:r>
              <a:rPr lang="en-US" sz="2000" dirty="0" err="1" smtClean="0">
                <a:latin typeface="Athelas Regular"/>
                <a:cs typeface="Athelas Regular"/>
              </a:rPr>
              <a:t>lysosomal</a:t>
            </a:r>
            <a:r>
              <a:rPr lang="en-US" sz="2000" dirty="0" smtClean="0">
                <a:latin typeface="Athelas Regular"/>
                <a:cs typeface="Athelas Regular"/>
              </a:rPr>
              <a:t> </a:t>
            </a:r>
            <a:r>
              <a:rPr lang="en-US" sz="2000" dirty="0">
                <a:latin typeface="Athelas Regular"/>
                <a:cs typeface="Athelas Regular"/>
              </a:rPr>
              <a:t>α-</a:t>
            </a:r>
            <a:r>
              <a:rPr lang="en-US" sz="2000" dirty="0" smtClean="0">
                <a:latin typeface="Athelas Regular"/>
                <a:cs typeface="Athelas Regular"/>
              </a:rPr>
              <a:t>1,4-glucosidase; &gt;200 mutations have been recorded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Glycogen is most abundant in liver and muscle and serves as a buffer for glucose needs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Glycogen stored in liver releases glucose to tissues that are unable to synthesize glucose during fasting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latin typeface="Athelas Regular"/>
                <a:cs typeface="Athelas Regular"/>
                <a:sym typeface="Wingdings"/>
              </a:rPr>
              <a:t> deficiency results in hypoglycemia and hepatomegaly</a:t>
            </a:r>
            <a:endParaRPr lang="en-US" sz="1600" dirty="0" smtClean="0">
              <a:latin typeface="Athelas Regular"/>
              <a:cs typeface="Athelas Regular"/>
            </a:endParaRP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Glycogen stored in muscle provides ATP for high intensity muscle activity 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latin typeface="Athelas Regular"/>
                <a:cs typeface="Athelas Regular"/>
              </a:rPr>
              <a:t>Deficiency results muscle cramps, exercise intolerance, easy fatigability, and progressive weakness</a:t>
            </a:r>
            <a:endParaRPr lang="en-US" sz="2000" dirty="0">
              <a:latin typeface="Athelas Regular"/>
              <a:cs typeface="Athelas Regular"/>
            </a:endParaRP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Infantile and Juvenile/Adult forms</a:t>
            </a:r>
            <a:endParaRPr lang="en-US" sz="2000" dirty="0">
              <a:latin typeface="Athelas Regular"/>
              <a:cs typeface="Athelas Regular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 sz="2000" dirty="0" smtClean="0"/>
          </a:p>
          <a:p>
            <a:pPr marL="457200" lvl="1" indent="0">
              <a:lnSpc>
                <a:spcPct val="100000"/>
              </a:lnSpc>
              <a:buNone/>
            </a:pPr>
            <a:endParaRPr lang="en-US" sz="2000" dirty="0"/>
          </a:p>
          <a:p>
            <a:pPr marL="457200" lvl="1" indent="0">
              <a:lnSpc>
                <a:spcPct val="100000"/>
              </a:lnSpc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404326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765"/>
            <a:ext cx="8229600" cy="67487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Athelas Regular"/>
                <a:cs typeface="Athelas Regular"/>
              </a:rPr>
              <a:t>Pompe</a:t>
            </a:r>
            <a:r>
              <a:rPr lang="en-US" sz="3200" dirty="0" smtClean="0">
                <a:latin typeface="Athelas Regular"/>
                <a:cs typeface="Athelas Regular"/>
              </a:rPr>
              <a:t> Disease</a:t>
            </a:r>
            <a:endParaRPr lang="en-US" sz="3200" dirty="0">
              <a:latin typeface="Athelas Regular"/>
              <a:cs typeface="Athelas Regula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4635"/>
            <a:ext cx="8229600" cy="596458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6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Infantile form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thelas Regular"/>
                <a:cs typeface="Athelas Regular"/>
              </a:rPr>
              <a:t>most severe form of </a:t>
            </a:r>
            <a:r>
              <a:rPr lang="en-US" sz="2200" dirty="0" err="1">
                <a:latin typeface="Athelas Regular"/>
                <a:cs typeface="Athelas Regular"/>
              </a:rPr>
              <a:t>glycogenosis</a:t>
            </a:r>
            <a:r>
              <a:rPr lang="en-US" sz="2200" dirty="0">
                <a:latin typeface="Athelas Regular"/>
                <a:cs typeface="Athelas Regular"/>
              </a:rPr>
              <a:t> and is usually fatal in </a:t>
            </a:r>
            <a:r>
              <a:rPr lang="en-US" sz="2200" dirty="0" smtClean="0">
                <a:latin typeface="Athelas Regular"/>
                <a:cs typeface="Athelas Regular"/>
              </a:rPr>
              <a:t>infancy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thelas Regular"/>
                <a:cs typeface="Athelas Regular"/>
              </a:rPr>
              <a:t>Typically present during first few months of life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thelas Regular"/>
                <a:cs typeface="Athelas Regular"/>
              </a:rPr>
              <a:t>Characterized by cardiomyopathy and severe generalized muscular </a:t>
            </a:r>
            <a:r>
              <a:rPr lang="en-US" sz="2200" dirty="0" err="1" smtClean="0">
                <a:latin typeface="Athelas Regular"/>
                <a:cs typeface="Athelas Regular"/>
              </a:rPr>
              <a:t>hypotonia</a:t>
            </a:r>
            <a:endParaRPr lang="en-US" sz="2200" dirty="0" smtClean="0">
              <a:latin typeface="Athelas Regular"/>
              <a:cs typeface="Athelas Regular"/>
            </a:endParaRP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thelas Regular"/>
                <a:cs typeface="Athelas Regular"/>
              </a:rPr>
              <a:t>Hepatomegaly may be presents usually due to heart failure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Athelas Regular"/>
                <a:cs typeface="Athelas Regular"/>
              </a:rPr>
              <a:t>Median age of death without treatment is about 9 months</a:t>
            </a:r>
          </a:p>
          <a:p>
            <a:pPr marL="400050">
              <a:lnSpc>
                <a:spcPct val="100000"/>
              </a:lnSpc>
            </a:pPr>
            <a:r>
              <a:rPr lang="en-US" sz="26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Juvenile and adult forms</a:t>
            </a:r>
          </a:p>
          <a:p>
            <a:pPr marL="800100" lvl="1">
              <a:lnSpc>
                <a:spcPct val="100000"/>
              </a:lnSpc>
            </a:pPr>
            <a:r>
              <a:rPr lang="en-US" sz="2200" dirty="0" smtClean="0">
                <a:latin typeface="Athelas Regular"/>
                <a:cs typeface="Athelas Regular"/>
              </a:rPr>
              <a:t>Late onset acid maltase disease may present at any age</a:t>
            </a:r>
            <a:endParaRPr lang="en-US" sz="2200" dirty="0">
              <a:latin typeface="Athelas Regular"/>
              <a:cs typeface="Athelas Regular"/>
            </a:endParaRPr>
          </a:p>
          <a:p>
            <a:pPr marL="800100" lvl="1">
              <a:lnSpc>
                <a:spcPct val="100000"/>
              </a:lnSpc>
            </a:pPr>
            <a:r>
              <a:rPr lang="en-US" sz="2200" dirty="0" smtClean="0">
                <a:latin typeface="Athelas Regular"/>
                <a:cs typeface="Athelas Regular"/>
              </a:rPr>
              <a:t>Primary clinical finding is skeletal myopathy with eventual respiratory failure</a:t>
            </a:r>
          </a:p>
          <a:p>
            <a:pPr marL="800100" lvl="1">
              <a:lnSpc>
                <a:spcPct val="100000"/>
              </a:lnSpc>
            </a:pPr>
            <a:r>
              <a:rPr lang="en-US" sz="2200" dirty="0" smtClean="0">
                <a:latin typeface="Athelas Regular"/>
                <a:cs typeface="Athelas Regular"/>
              </a:rPr>
              <a:t>Affected children present with delayed gross-motor development and diaphragmatic weakness </a:t>
            </a:r>
            <a:endParaRPr lang="en-US" sz="2200" dirty="0">
              <a:latin typeface="Athelas Regular"/>
              <a:cs typeface="Athelas Regular"/>
              <a:sym typeface="Wingdings"/>
            </a:endParaRPr>
          </a:p>
          <a:p>
            <a:pPr marL="1200150" lvl="2">
              <a:lnSpc>
                <a:spcPct val="100000"/>
              </a:lnSpc>
            </a:pPr>
            <a:r>
              <a:rPr lang="en-US" sz="1900" dirty="0" smtClean="0">
                <a:latin typeface="Athelas Regular"/>
                <a:cs typeface="Athelas Regular"/>
                <a:sym typeface="Wingdings"/>
              </a:rPr>
              <a:t>respiratory failure leads to death in 2</a:t>
            </a:r>
            <a:r>
              <a:rPr lang="en-US" sz="1900" baseline="30000" dirty="0" smtClean="0">
                <a:latin typeface="Athelas Regular"/>
                <a:cs typeface="Athelas Regular"/>
                <a:sym typeface="Wingdings"/>
              </a:rPr>
              <a:t>nd</a:t>
            </a:r>
            <a:r>
              <a:rPr lang="en-US" sz="1900" dirty="0" smtClean="0">
                <a:latin typeface="Athelas Regular"/>
                <a:cs typeface="Athelas Regular"/>
                <a:sym typeface="Wingdings"/>
              </a:rPr>
              <a:t> and 3</a:t>
            </a:r>
            <a:r>
              <a:rPr lang="en-US" sz="1900" baseline="30000" dirty="0" smtClean="0">
                <a:latin typeface="Athelas Regular"/>
                <a:cs typeface="Athelas Regular"/>
                <a:sym typeface="Wingdings"/>
              </a:rPr>
              <a:t>rd</a:t>
            </a:r>
            <a:r>
              <a:rPr lang="en-US" sz="1900" dirty="0" smtClean="0">
                <a:latin typeface="Athelas Regular"/>
                <a:cs typeface="Athelas Regular"/>
                <a:sym typeface="Wingdings"/>
              </a:rPr>
              <a:t> decades of life. </a:t>
            </a:r>
            <a:endParaRPr lang="en-US" sz="1900" dirty="0" smtClean="0">
              <a:latin typeface="Athelas Regular"/>
              <a:cs typeface="Athelas Regular"/>
            </a:endParaRPr>
          </a:p>
          <a:p>
            <a:pPr marL="800100" lvl="1">
              <a:lnSpc>
                <a:spcPct val="100000"/>
              </a:lnSpc>
            </a:pPr>
            <a:r>
              <a:rPr lang="en-US" sz="2200" dirty="0" smtClean="0">
                <a:latin typeface="Athelas Regular"/>
                <a:cs typeface="Athelas Regular"/>
              </a:rPr>
              <a:t>Affected adults present with progressive proximal weakness in limb-girdle distribution with associated diaphragmatic  involvement.</a:t>
            </a:r>
          </a:p>
          <a:p>
            <a:pPr marL="800100" lvl="1">
              <a:lnSpc>
                <a:spcPct val="100000"/>
              </a:lnSpc>
            </a:pPr>
            <a:r>
              <a:rPr lang="en-US" sz="2200" dirty="0" smtClean="0">
                <a:latin typeface="Athelas Regular"/>
                <a:cs typeface="Athelas Regular"/>
              </a:rPr>
              <a:t>The heart and liver are not involved</a:t>
            </a:r>
          </a:p>
          <a:p>
            <a:pPr marL="800100" lvl="1">
              <a:lnSpc>
                <a:spcPct val="100000"/>
              </a:lnSpc>
            </a:pPr>
            <a:r>
              <a:rPr lang="en-US" sz="2200" dirty="0" smtClean="0">
                <a:latin typeface="Athelas Regular"/>
                <a:cs typeface="Athelas Regular"/>
              </a:rPr>
              <a:t>Overall, disease severity was related to disease duration rather than age</a:t>
            </a:r>
          </a:p>
          <a:p>
            <a:pPr marL="514350" lvl="1" indent="0">
              <a:lnSpc>
                <a:spcPct val="100000"/>
              </a:lnSpc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845534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78" y="248355"/>
            <a:ext cx="8229600" cy="417689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Athelas Regular"/>
                <a:cs typeface="Athelas Regular"/>
              </a:rPr>
              <a:t>Pompe</a:t>
            </a:r>
            <a:r>
              <a:rPr lang="en-US" sz="3200" dirty="0" smtClean="0">
                <a:latin typeface="Athelas Regular"/>
                <a:cs typeface="Athelas Regular"/>
              </a:rPr>
              <a:t> Disease</a:t>
            </a:r>
            <a:endParaRPr lang="en-US" sz="3200" dirty="0">
              <a:latin typeface="Athelas Regular"/>
              <a:cs typeface="Athelas Regula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4890"/>
            <a:ext cx="8229600" cy="52512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Diagnosis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Should be suspected in an infants with profound </a:t>
            </a:r>
            <a:r>
              <a:rPr lang="en-US" sz="2000" dirty="0" err="1" smtClean="0">
                <a:latin typeface="Athelas Regular"/>
                <a:cs typeface="Athelas Regular"/>
              </a:rPr>
              <a:t>hypotonia</a:t>
            </a:r>
            <a:r>
              <a:rPr lang="en-US" sz="2000" dirty="0" smtClean="0">
                <a:latin typeface="Athelas Regular"/>
                <a:cs typeface="Athelas Regular"/>
              </a:rPr>
              <a:t> and cardiac insufficiency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Serum CPK is typically elevated, leukocyte acid maltase activity is decreased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Muscle biopsy </a:t>
            </a:r>
          </a:p>
          <a:p>
            <a:pPr lvl="2">
              <a:lnSpc>
                <a:spcPct val="100000"/>
              </a:lnSpc>
            </a:pPr>
            <a:r>
              <a:rPr lang="en-US" sz="1800" dirty="0" smtClean="0">
                <a:latin typeface="Athelas Regular"/>
                <a:cs typeface="Athelas Regular"/>
              </a:rPr>
              <a:t>vacuolar myopathy with glycogen storage within lysosomes and free glycogen in cytoplasm by EM</a:t>
            </a:r>
          </a:p>
          <a:p>
            <a:pPr lvl="2">
              <a:lnSpc>
                <a:spcPct val="100000"/>
              </a:lnSpc>
            </a:pPr>
            <a:r>
              <a:rPr lang="en-US" sz="1800" dirty="0" smtClean="0">
                <a:latin typeface="Athelas Regular"/>
                <a:cs typeface="Athelas Regular"/>
              </a:rPr>
              <a:t>Vacuoles are periodic acid-Schiff (PAS) positive, digestible by  diastase, positive for acid phosphatase. 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Prenatal diagnosis – possible by DNA analysis if the mutation in the family is known</a:t>
            </a:r>
          </a:p>
          <a:p>
            <a:pPr lvl="2">
              <a:lnSpc>
                <a:spcPct val="100000"/>
              </a:lnSpc>
            </a:pPr>
            <a:endParaRPr lang="en-US" sz="1600" dirty="0" smtClean="0"/>
          </a:p>
          <a:p>
            <a:pPr lvl="1">
              <a:lnSpc>
                <a:spcPct val="100000"/>
              </a:lnSpc>
            </a:pPr>
            <a:endParaRPr lang="en-US" sz="2000" dirty="0" smtClean="0"/>
          </a:p>
          <a:p>
            <a:pPr lvl="1"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912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977"/>
            <a:ext cx="8229600" cy="544689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Pompe</a:t>
            </a:r>
            <a:r>
              <a:rPr lang="en-US" sz="3200" dirty="0" smtClean="0"/>
              <a:t> Disease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2890"/>
            <a:ext cx="9144000" cy="47432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Muscle biopsy findings</a:t>
            </a:r>
          </a:p>
          <a:p>
            <a:pPr lvl="1" indent="-342900">
              <a:lnSpc>
                <a:spcPct val="100000"/>
              </a:lnSpc>
            </a:pPr>
            <a:r>
              <a:rPr lang="en-US" sz="2000" dirty="0">
                <a:latin typeface="Athelas Regular"/>
                <a:cs typeface="Athelas Regular"/>
              </a:rPr>
              <a:t>The accumulation of glycogen is due to a deficiency </a:t>
            </a:r>
            <a:r>
              <a:rPr lang="en-US" sz="2000" dirty="0" smtClean="0">
                <a:latin typeface="Athelas Regular"/>
                <a:cs typeface="Athelas Regular"/>
              </a:rPr>
              <a:t>of </a:t>
            </a:r>
            <a:r>
              <a:rPr lang="en-US" sz="2000" dirty="0" err="1" smtClean="0">
                <a:latin typeface="Athelas Regular"/>
                <a:cs typeface="Athelas Regular"/>
              </a:rPr>
              <a:t>lysosomal</a:t>
            </a:r>
            <a:r>
              <a:rPr lang="en-US" sz="2000" dirty="0" smtClean="0">
                <a:latin typeface="Athelas Regular"/>
                <a:cs typeface="Athelas Regular"/>
              </a:rPr>
              <a:t> </a:t>
            </a:r>
            <a:r>
              <a:rPr lang="en-US" sz="2000" dirty="0">
                <a:latin typeface="Athelas Regular"/>
                <a:cs typeface="Athelas Regular"/>
              </a:rPr>
              <a:t>acid maltase (α-1,4-glucosidase) which hydrolyses maltose, linear oligosaccharides and the outer chains of glycogen to </a:t>
            </a:r>
            <a:r>
              <a:rPr lang="en-US" sz="2000" dirty="0" smtClean="0">
                <a:latin typeface="Athelas Regular"/>
                <a:cs typeface="Athelas Regular"/>
              </a:rPr>
              <a:t>glucose</a:t>
            </a:r>
          </a:p>
          <a:p>
            <a:pPr lvl="1" indent="-342900"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Muscle </a:t>
            </a:r>
            <a:r>
              <a:rPr lang="en-US" sz="2000" dirty="0">
                <a:latin typeface="Athelas Regular"/>
                <a:cs typeface="Athelas Regular"/>
              </a:rPr>
              <a:t>biopsies have a pronounced vacuolar appearance and periodic acid-Schiff (PAS) staining shows large deposits of glycogen in most </a:t>
            </a:r>
            <a:r>
              <a:rPr lang="en-US" sz="2000" dirty="0" smtClean="0">
                <a:latin typeface="Athelas Regular"/>
                <a:cs typeface="Athelas Regular"/>
              </a:rPr>
              <a:t>fibers</a:t>
            </a:r>
          </a:p>
          <a:p>
            <a:pPr lvl="1" indent="-342900">
              <a:lnSpc>
                <a:spcPct val="100000"/>
              </a:lnSpc>
            </a:pPr>
            <a:r>
              <a:rPr lang="en-US" sz="2000" dirty="0">
                <a:latin typeface="Athelas Regular"/>
                <a:cs typeface="Athelas Regular"/>
              </a:rPr>
              <a:t>The </a:t>
            </a:r>
            <a:r>
              <a:rPr lang="en-US" sz="2000" dirty="0" err="1">
                <a:latin typeface="Athelas Regular"/>
                <a:cs typeface="Athelas Regular"/>
              </a:rPr>
              <a:t>vacuolation</a:t>
            </a:r>
            <a:r>
              <a:rPr lang="en-US" sz="2000" dirty="0">
                <a:latin typeface="Athelas Regular"/>
                <a:cs typeface="Athelas Regular"/>
              </a:rPr>
              <a:t> may be extensive, or minimal, or may only be apparent in some fibers, mainly type 1 fibers or sometimes both fiber </a:t>
            </a:r>
            <a:r>
              <a:rPr lang="en-US" sz="2000" dirty="0" smtClean="0">
                <a:latin typeface="Athelas Regular"/>
                <a:cs typeface="Athelas Regular"/>
              </a:rPr>
              <a:t>types</a:t>
            </a:r>
          </a:p>
          <a:p>
            <a:pPr lvl="1" indent="-342900"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The </a:t>
            </a:r>
            <a:r>
              <a:rPr lang="en-US" sz="2000" dirty="0">
                <a:latin typeface="Athelas Regular"/>
                <a:cs typeface="Athelas Regular"/>
              </a:rPr>
              <a:t>glycogen is digested by </a:t>
            </a:r>
            <a:r>
              <a:rPr lang="en-US" sz="2000" dirty="0" smtClean="0">
                <a:latin typeface="Athelas Regular"/>
                <a:cs typeface="Athelas Regular"/>
              </a:rPr>
              <a:t>diastase; abundant </a:t>
            </a:r>
            <a:r>
              <a:rPr lang="en-US" sz="2000" dirty="0">
                <a:latin typeface="Athelas Regular"/>
                <a:cs typeface="Athelas Regular"/>
              </a:rPr>
              <a:t>acid phosphatase </a:t>
            </a:r>
            <a:r>
              <a:rPr lang="en-US" sz="2000" dirty="0" smtClean="0">
                <a:latin typeface="Athelas Regular"/>
                <a:cs typeface="Athelas Regular"/>
              </a:rPr>
              <a:t>activity</a:t>
            </a:r>
          </a:p>
          <a:p>
            <a:pPr lvl="1" indent="-342900">
              <a:lnSpc>
                <a:spcPct val="100000"/>
              </a:lnSpc>
            </a:pPr>
            <a:r>
              <a:rPr lang="en-US" sz="2000" dirty="0">
                <a:latin typeface="Athelas Regular"/>
                <a:cs typeface="Athelas Regular"/>
              </a:rPr>
              <a:t>There is also abundant MHC class I </a:t>
            </a:r>
            <a:r>
              <a:rPr lang="en-US" sz="2000" dirty="0" smtClean="0">
                <a:latin typeface="Athelas Regular"/>
                <a:cs typeface="Athelas Regular"/>
              </a:rPr>
              <a:t>labeling </a:t>
            </a:r>
            <a:r>
              <a:rPr lang="en-US" sz="2000" dirty="0">
                <a:latin typeface="Athelas Regular"/>
                <a:cs typeface="Athelas Regular"/>
              </a:rPr>
              <a:t>associated with the vacuoles and on the sarcolemma of some </a:t>
            </a:r>
            <a:r>
              <a:rPr lang="en-US" sz="2000" dirty="0" smtClean="0">
                <a:latin typeface="Athelas Regular"/>
                <a:cs typeface="Athelas Regular"/>
              </a:rPr>
              <a:t>fibers</a:t>
            </a:r>
            <a:endParaRPr lang="en-US" sz="2000" dirty="0">
              <a:latin typeface="Athelas Regular"/>
              <a:cs typeface="Athelas Regular"/>
            </a:endParaRPr>
          </a:p>
          <a:p>
            <a:pPr lvl="1" indent="-342900">
              <a:lnSpc>
                <a:spcPct val="100000"/>
              </a:lnSpc>
            </a:pPr>
            <a:endParaRPr lang="en-US" sz="2000" dirty="0">
              <a:latin typeface="Athelas Regular"/>
              <a:cs typeface="Athelas Regular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029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Athelas Regular"/>
                <a:cs typeface="Athelas Regular"/>
              </a:rPr>
              <a:t>Pompe</a:t>
            </a:r>
            <a:r>
              <a:rPr lang="en-US" sz="3200" dirty="0" smtClean="0">
                <a:latin typeface="Athelas Regular"/>
                <a:cs typeface="Athelas Regular"/>
              </a:rPr>
              <a:t> Disease</a:t>
            </a:r>
            <a:endParaRPr lang="en-US" sz="3200" dirty="0">
              <a:latin typeface="Athelas Regular"/>
              <a:cs typeface="Athelas Regula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09FFB2"/>
                </a:solidFill>
              </a:rPr>
              <a:t>Therapy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Enzyme replacement therapy (ERT) with recombinant human acid maltase derived from Chinese hamster ovary cells (</a:t>
            </a:r>
            <a:r>
              <a:rPr lang="en-US" sz="2000" dirty="0" err="1" smtClean="0">
                <a:solidFill>
                  <a:srgbClr val="09FFB2"/>
                </a:solidFill>
                <a:latin typeface="Athelas Regular"/>
                <a:cs typeface="Athelas Regular"/>
              </a:rPr>
              <a:t>alglucosidase</a:t>
            </a:r>
            <a:r>
              <a:rPr lang="en-US" sz="20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 alpha</a:t>
            </a:r>
            <a:r>
              <a:rPr lang="en-US" sz="2000" dirty="0" smtClean="0">
                <a:latin typeface="Athelas Regular"/>
                <a:cs typeface="Athelas Regular"/>
              </a:rPr>
              <a:t>) was approved by FDA in 2006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Outcome ~80% reduction in risk of death for up to 3 years of therapy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Treatment outcome is affected by cross reactive immunologic material (CRIM) status. </a:t>
            </a:r>
          </a:p>
          <a:p>
            <a:pPr lvl="2">
              <a:lnSpc>
                <a:spcPct val="100000"/>
              </a:lnSpc>
            </a:pPr>
            <a:r>
              <a:rPr lang="en-US" sz="1800" dirty="0" smtClean="0">
                <a:latin typeface="Athelas Regular"/>
                <a:cs typeface="Athelas Regular"/>
              </a:rPr>
              <a:t>CRIM negative status (lacking any residual GAA expression) was associated with increased risk of death. 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High protein and low carbohydrate diet combined with exercise therapy may be helpful in adult onset disease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latin typeface="Athelas Regular"/>
                <a:cs typeface="Athelas Regular"/>
              </a:rPr>
              <a:t>Gene therapy strategies are under investigation</a:t>
            </a:r>
          </a:p>
          <a:p>
            <a:pPr lvl="1">
              <a:lnSpc>
                <a:spcPct val="100000"/>
              </a:lnSpc>
            </a:pPr>
            <a:endParaRPr lang="en-US" sz="2000" dirty="0" smtClean="0"/>
          </a:p>
          <a:p>
            <a:pPr>
              <a:lnSpc>
                <a:spcPct val="100000"/>
              </a:lnSpc>
            </a:pPr>
            <a:endParaRPr lang="en-US" sz="2400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084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thelas Regular"/>
                <a:cs typeface="Athelas Regular"/>
              </a:rPr>
              <a:t>Clinical </a:t>
            </a:r>
            <a:r>
              <a:rPr lang="en-US" sz="3200" dirty="0" smtClean="0">
                <a:latin typeface="Athelas Regular"/>
                <a:cs typeface="Athelas Regular"/>
              </a:rPr>
              <a:t>Vignette</a:t>
            </a:r>
            <a:endParaRPr lang="en-US" sz="3200" dirty="0">
              <a:latin typeface="Athelas Regular"/>
              <a:cs typeface="Athelas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358900"/>
            <a:ext cx="7810500" cy="4468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9FFB2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9FFB2"/>
                </a:solidFill>
                <a:latin typeface="Athelas Regular"/>
                <a:cs typeface="Athelas Regular"/>
              </a:rPr>
              <a:t>Family </a:t>
            </a:r>
            <a:r>
              <a:rPr lang="en-US" sz="24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History</a:t>
            </a:r>
            <a:endParaRPr lang="en-US" dirty="0">
              <a:solidFill>
                <a:srgbClr val="09FFB2"/>
              </a:solidFill>
              <a:latin typeface="Athelas Regular"/>
              <a:cs typeface="Athelas Regular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Athelas Regular"/>
                <a:cs typeface="Athelas Regular"/>
              </a:rPr>
              <a:t>Maternal grandfather with intellectual disability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Athelas Regular"/>
                <a:cs typeface="Athelas Regular"/>
              </a:rPr>
              <a:t>Sibling with pulmonic stenosis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Athelas Regular"/>
                <a:cs typeface="Athelas Regular"/>
              </a:rPr>
              <a:t>Maternal sister with </a:t>
            </a:r>
            <a:r>
              <a:rPr lang="en-US" dirty="0" err="1">
                <a:latin typeface="Athelas Regular"/>
                <a:cs typeface="Athelas Regular"/>
              </a:rPr>
              <a:t>spina</a:t>
            </a:r>
            <a:r>
              <a:rPr lang="en-US" dirty="0">
                <a:latin typeface="Athelas Regular"/>
                <a:cs typeface="Athelas Regular"/>
              </a:rPr>
              <a:t> bifida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Athelas Regular"/>
                <a:cs typeface="Athelas Regular"/>
              </a:rPr>
              <a:t>Siblings with speech delay, no motor delays or developmental regression</a:t>
            </a:r>
          </a:p>
          <a:p>
            <a:endParaRPr lang="en-US" dirty="0" smtClean="0">
              <a:latin typeface="Athelas Regular"/>
              <a:cs typeface="Athelas Regular"/>
            </a:endParaRPr>
          </a:p>
          <a:p>
            <a:endParaRPr lang="en-US" dirty="0">
              <a:latin typeface="Athelas Regular"/>
              <a:cs typeface="Athelas Regular"/>
            </a:endParaRPr>
          </a:p>
          <a:p>
            <a:endParaRPr lang="en-US" dirty="0" smtClean="0">
              <a:latin typeface="Athelas Regular"/>
              <a:cs typeface="Athelas Regular"/>
            </a:endParaRPr>
          </a:p>
          <a:p>
            <a:r>
              <a:rPr lang="en-US" sz="24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Physical Exam:</a:t>
            </a:r>
            <a:endParaRPr lang="en-US" dirty="0" smtClean="0">
              <a:solidFill>
                <a:srgbClr val="09FFB2"/>
              </a:solidFill>
              <a:latin typeface="Athelas Regular"/>
              <a:cs typeface="Athelas Regular"/>
            </a:endParaRPr>
          </a:p>
          <a:p>
            <a:r>
              <a:rPr lang="en-US" dirty="0" smtClean="0">
                <a:latin typeface="Athelas Regular"/>
                <a:cs typeface="Athelas Regular"/>
              </a:rPr>
              <a:t>MS: alert, able to track</a:t>
            </a:r>
            <a:endParaRPr lang="en-US" dirty="0">
              <a:latin typeface="Athelas Regular"/>
              <a:cs typeface="Athelas Regular"/>
            </a:endParaRPr>
          </a:p>
          <a:p>
            <a:r>
              <a:rPr lang="en-US" dirty="0" smtClean="0">
                <a:latin typeface="Athelas Regular"/>
                <a:cs typeface="Athelas Regular"/>
              </a:rPr>
              <a:t>CN: Pupils </a:t>
            </a:r>
            <a:r>
              <a:rPr lang="en-US" dirty="0">
                <a:latin typeface="Athelas Regular"/>
                <a:cs typeface="Athelas Regular"/>
              </a:rPr>
              <a:t>ERRL, EOM spontaneous and intact, weak cry, face </a:t>
            </a:r>
            <a:r>
              <a:rPr lang="en-US" dirty="0" smtClean="0">
                <a:latin typeface="Athelas Regular"/>
                <a:cs typeface="Athelas Regular"/>
              </a:rPr>
              <a:t>symmetrical</a:t>
            </a:r>
            <a:endParaRPr lang="en-US" dirty="0">
              <a:latin typeface="Athelas Regular"/>
              <a:cs typeface="Athelas Regular"/>
            </a:endParaRPr>
          </a:p>
          <a:p>
            <a:r>
              <a:rPr lang="en-US" dirty="0" smtClean="0">
                <a:latin typeface="Athelas Regular"/>
                <a:cs typeface="Athelas Regular"/>
              </a:rPr>
              <a:t>Motor: Significantly </a:t>
            </a:r>
            <a:r>
              <a:rPr lang="en-US" dirty="0">
                <a:latin typeface="Athelas Regular"/>
                <a:cs typeface="Athelas Regular"/>
              </a:rPr>
              <a:t>decreased spontaneous movements. </a:t>
            </a:r>
          </a:p>
          <a:p>
            <a:r>
              <a:rPr lang="en-US" dirty="0">
                <a:latin typeface="Athelas Regular"/>
                <a:cs typeface="Athelas Regular"/>
              </a:rPr>
              <a:t>Tone: head lag, central </a:t>
            </a:r>
            <a:r>
              <a:rPr lang="en-US" dirty="0" err="1">
                <a:latin typeface="Athelas Regular"/>
                <a:cs typeface="Athelas Regular"/>
              </a:rPr>
              <a:t>hypotonia</a:t>
            </a:r>
            <a:r>
              <a:rPr lang="en-US" dirty="0">
                <a:latin typeface="Athelas Regular"/>
                <a:cs typeface="Athelas Regular"/>
              </a:rPr>
              <a:t>, </a:t>
            </a:r>
            <a:r>
              <a:rPr lang="en-US" dirty="0" smtClean="0">
                <a:latin typeface="Athelas Regular"/>
                <a:cs typeface="Athelas Regular"/>
              </a:rPr>
              <a:t>peripheral </a:t>
            </a:r>
            <a:r>
              <a:rPr lang="en-US" dirty="0">
                <a:latin typeface="Athelas Regular"/>
                <a:cs typeface="Athelas Regular"/>
              </a:rPr>
              <a:t>tone appeared normal. </a:t>
            </a:r>
          </a:p>
          <a:p>
            <a:r>
              <a:rPr lang="en-US" dirty="0" smtClean="0">
                <a:latin typeface="Athelas Regular"/>
                <a:cs typeface="Athelas Regular"/>
              </a:rPr>
              <a:t>Reflexes: depressed reflexes throughout; sucking reflex normal</a:t>
            </a:r>
            <a:endParaRPr lang="en-US" dirty="0">
              <a:latin typeface="Athelas Regular"/>
              <a:cs typeface="Athela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8157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5334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thelas Regular"/>
                <a:cs typeface="Athelas Regular"/>
              </a:rPr>
              <a:t>Clinical Vignette</a:t>
            </a:r>
            <a:endParaRPr lang="en-US" sz="3200" dirty="0">
              <a:latin typeface="Athelas Regular"/>
              <a:cs typeface="Athelas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200" y="939800"/>
            <a:ext cx="8229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Lab work up:</a:t>
            </a:r>
            <a:r>
              <a:rPr lang="en-US" sz="2000" dirty="0">
                <a:latin typeface="Athelas Regular"/>
                <a:cs typeface="Athelas Regular"/>
              </a:rPr>
              <a:t>	</a:t>
            </a:r>
          </a:p>
          <a:p>
            <a:endParaRPr lang="en-US" sz="2000" dirty="0">
              <a:latin typeface="Athelas Regular"/>
              <a:cs typeface="Athelas Regular"/>
            </a:endParaRPr>
          </a:p>
          <a:p>
            <a:r>
              <a:rPr lang="en-US" sz="2000" dirty="0">
                <a:latin typeface="Athelas Regular"/>
                <a:cs typeface="Athelas Regular"/>
              </a:rPr>
              <a:t>139   |103 </a:t>
            </a:r>
            <a:r>
              <a:rPr lang="en-US" sz="2000" dirty="0" smtClean="0">
                <a:latin typeface="Athelas Regular"/>
                <a:cs typeface="Athelas Regular"/>
              </a:rPr>
              <a:t>|   53  </a:t>
            </a:r>
            <a:endParaRPr lang="en-US" sz="2000" dirty="0">
              <a:latin typeface="Athelas Regular"/>
              <a:cs typeface="Athelas Regular"/>
            </a:endParaRPr>
          </a:p>
          <a:p>
            <a:r>
              <a:rPr lang="en-US" sz="2000" dirty="0">
                <a:latin typeface="Athelas Regular"/>
                <a:cs typeface="Athelas Regular"/>
              </a:rPr>
              <a:t>-----------------------&lt;115  </a:t>
            </a:r>
          </a:p>
          <a:p>
            <a:r>
              <a:rPr lang="en-US" sz="2000" dirty="0">
                <a:latin typeface="Athelas Regular"/>
                <a:cs typeface="Athelas Regular"/>
              </a:rPr>
              <a:t>3.7 </a:t>
            </a:r>
            <a:r>
              <a:rPr lang="en-US" sz="2000" dirty="0" smtClean="0">
                <a:latin typeface="Athelas Regular"/>
                <a:cs typeface="Athelas Regular"/>
              </a:rPr>
              <a:t>|  23.0 |   0.7 </a:t>
            </a:r>
            <a:r>
              <a:rPr lang="en-US" sz="2000" dirty="0">
                <a:latin typeface="Athelas Regular"/>
                <a:cs typeface="Athelas Regular"/>
              </a:rPr>
              <a:t>	</a:t>
            </a:r>
          </a:p>
          <a:p>
            <a:r>
              <a:rPr lang="en-US" sz="2000" dirty="0" smtClean="0">
                <a:latin typeface="Athelas Regular"/>
                <a:cs typeface="Athelas Regular"/>
              </a:rPr>
              <a:t>            12.7 </a:t>
            </a:r>
            <a:endParaRPr lang="en-US" sz="2000" dirty="0">
              <a:latin typeface="Athelas Regular"/>
              <a:cs typeface="Athelas Regular"/>
            </a:endParaRPr>
          </a:p>
          <a:p>
            <a:r>
              <a:rPr lang="en-US" sz="2000" dirty="0">
                <a:latin typeface="Athelas Regular"/>
                <a:cs typeface="Athelas Regular"/>
              </a:rPr>
              <a:t>9.2   &gt;--------&lt;295 </a:t>
            </a:r>
          </a:p>
          <a:p>
            <a:r>
              <a:rPr lang="en-US" sz="2000" dirty="0" smtClean="0">
                <a:latin typeface="Athelas Regular"/>
                <a:cs typeface="Athelas Regular"/>
              </a:rPr>
              <a:t>              37.1 </a:t>
            </a:r>
            <a:endParaRPr lang="en-US" sz="2000" dirty="0">
              <a:latin typeface="Athelas Regular"/>
              <a:cs typeface="Athelas Regular"/>
            </a:endParaRPr>
          </a:p>
          <a:p>
            <a:r>
              <a:rPr lang="en-US" sz="2000" dirty="0">
                <a:latin typeface="Athelas Regular"/>
                <a:cs typeface="Athelas Regular"/>
              </a:rPr>
              <a:t>MCV: 100.8 </a:t>
            </a:r>
            <a:r>
              <a:rPr lang="en-US" sz="2000" dirty="0" smtClean="0">
                <a:latin typeface="Athelas Regular"/>
                <a:cs typeface="Athelas Regular"/>
              </a:rPr>
              <a:t>                       Lactate 0.7</a:t>
            </a:r>
            <a:endParaRPr lang="en-US" sz="2000" dirty="0">
              <a:latin typeface="Athelas Regular"/>
              <a:cs typeface="Athelas Regular"/>
            </a:endParaRPr>
          </a:p>
          <a:p>
            <a:r>
              <a:rPr lang="en-US" sz="2000" dirty="0">
                <a:latin typeface="Athelas Regular"/>
                <a:cs typeface="Athelas Regular"/>
              </a:rPr>
              <a:t>RDW: 16.1 	</a:t>
            </a:r>
            <a:r>
              <a:rPr lang="en-US" sz="2000" dirty="0" smtClean="0">
                <a:latin typeface="Athelas Regular"/>
                <a:cs typeface="Athelas Regular"/>
              </a:rPr>
              <a:t>          </a:t>
            </a:r>
            <a:r>
              <a:rPr lang="en-US" sz="20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     CPK 301</a:t>
            </a:r>
          </a:p>
          <a:p>
            <a:r>
              <a:rPr lang="en-US" sz="2000" dirty="0" smtClean="0">
                <a:latin typeface="Athelas Regular"/>
                <a:cs typeface="Athelas Regular"/>
              </a:rPr>
              <a:t>INR 1.1                               Whole gene microarray – norma</a:t>
            </a:r>
            <a:r>
              <a:rPr lang="en-US" sz="2000" dirty="0">
                <a:latin typeface="Athelas Regular"/>
                <a:cs typeface="Athelas Regular"/>
              </a:rPr>
              <a:t>l</a:t>
            </a:r>
          </a:p>
          <a:p>
            <a:r>
              <a:rPr lang="hr-HR" sz="2000" dirty="0">
                <a:latin typeface="Athelas Regular"/>
                <a:cs typeface="Athelas Regular"/>
              </a:rPr>
              <a:t>TBili  </a:t>
            </a:r>
            <a:r>
              <a:rPr lang="hr-HR" sz="2000" dirty="0" smtClean="0">
                <a:latin typeface="Athelas Regular"/>
                <a:cs typeface="Athelas Regular"/>
              </a:rPr>
              <a:t>1.4                             </a:t>
            </a:r>
            <a:r>
              <a:rPr lang="en-US" sz="2000" dirty="0">
                <a:latin typeface="Athelas Regular"/>
                <a:cs typeface="Athelas Regular"/>
              </a:rPr>
              <a:t>Cardiomyopathy </a:t>
            </a:r>
            <a:r>
              <a:rPr lang="en-US" sz="2000" dirty="0" smtClean="0">
                <a:latin typeface="Athelas Regular"/>
                <a:cs typeface="Athelas Regular"/>
              </a:rPr>
              <a:t>panel - non</a:t>
            </a:r>
            <a:r>
              <a:rPr lang="en-US" sz="2000" dirty="0">
                <a:latin typeface="Athelas Regular"/>
                <a:cs typeface="Athelas Regular"/>
              </a:rPr>
              <a:t>-</a:t>
            </a:r>
            <a:r>
              <a:rPr lang="en-US" sz="2000" dirty="0" smtClean="0">
                <a:latin typeface="Athelas Regular"/>
                <a:cs typeface="Athelas Regular"/>
              </a:rPr>
              <a:t>diagnostic</a:t>
            </a:r>
            <a:r>
              <a:rPr lang="hr-HR" sz="2000" dirty="0">
                <a:latin typeface="Athelas Regular"/>
                <a:cs typeface="Athelas Regular"/>
              </a:rPr>
              <a:t>	</a:t>
            </a:r>
            <a:endParaRPr lang="hr-HR" sz="2000" dirty="0" smtClean="0">
              <a:latin typeface="Athelas Regular"/>
              <a:cs typeface="Athelas Regular"/>
            </a:endParaRPr>
          </a:p>
          <a:p>
            <a:r>
              <a:rPr lang="hr-HR" sz="2000" dirty="0" smtClean="0">
                <a:latin typeface="Athelas Regular"/>
                <a:cs typeface="Athelas Regular"/>
              </a:rPr>
              <a:t>Direct bili  </a:t>
            </a:r>
            <a:r>
              <a:rPr lang="hr-HR" sz="2000" dirty="0">
                <a:latin typeface="Athelas Regular"/>
                <a:cs typeface="Athelas Regular"/>
              </a:rPr>
              <a:t>0.5	</a:t>
            </a:r>
          </a:p>
          <a:p>
            <a:r>
              <a:rPr lang="hr-HR" sz="2000" dirty="0">
                <a:latin typeface="Athelas Regular"/>
                <a:cs typeface="Athelas Regular"/>
              </a:rPr>
              <a:t>ALT  48	</a:t>
            </a:r>
            <a:endParaRPr lang="hr-HR" sz="2000" dirty="0" smtClean="0">
              <a:latin typeface="Athelas Regular"/>
              <a:cs typeface="Athelas Regular"/>
            </a:endParaRPr>
          </a:p>
          <a:p>
            <a:r>
              <a:rPr lang="hr-HR" sz="20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AST  102 </a:t>
            </a:r>
            <a:r>
              <a:rPr lang="hr-HR" sz="2000" dirty="0">
                <a:solidFill>
                  <a:srgbClr val="09FFB2"/>
                </a:solidFill>
                <a:latin typeface="Athelas Regular"/>
                <a:cs typeface="Athelas Regular"/>
              </a:rPr>
              <a:t>	</a:t>
            </a:r>
          </a:p>
          <a:p>
            <a:r>
              <a:rPr lang="hr-HR" sz="2000" dirty="0">
                <a:solidFill>
                  <a:srgbClr val="09FFB2"/>
                </a:solidFill>
                <a:latin typeface="Athelas Regular"/>
                <a:cs typeface="Athelas Regular"/>
              </a:rPr>
              <a:t>GGTP  200</a:t>
            </a:r>
            <a:r>
              <a:rPr lang="hr-HR" sz="2000" dirty="0">
                <a:latin typeface="Athelas Regular"/>
                <a:cs typeface="Athelas Regular"/>
              </a:rPr>
              <a:t>	</a:t>
            </a:r>
            <a:endParaRPr lang="hr-HR" sz="2000" dirty="0" smtClean="0">
              <a:latin typeface="Athelas Regular"/>
              <a:cs typeface="Athelas Regular"/>
            </a:endParaRPr>
          </a:p>
          <a:p>
            <a:r>
              <a:rPr lang="hr-HR" sz="2000" dirty="0" smtClean="0">
                <a:latin typeface="Athelas Regular"/>
                <a:cs typeface="Athelas Regular"/>
              </a:rPr>
              <a:t>ALKP  114</a:t>
            </a:r>
          </a:p>
          <a:p>
            <a:r>
              <a:rPr lang="hr-HR" sz="20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NH3 38</a:t>
            </a:r>
            <a:endParaRPr lang="en-US" sz="2000" dirty="0">
              <a:solidFill>
                <a:srgbClr val="09FFB2"/>
              </a:solidFill>
              <a:latin typeface="Athelas Regular"/>
              <a:cs typeface="Athela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11187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604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thelas Regular"/>
                <a:cs typeface="Athelas Regular"/>
              </a:rPr>
              <a:t>Differential Diagnosis for </a:t>
            </a:r>
            <a:r>
              <a:rPr lang="en-US" sz="3600" dirty="0" err="1" smtClean="0">
                <a:latin typeface="Athelas Regular"/>
                <a:cs typeface="Athelas Regular"/>
              </a:rPr>
              <a:t>hypotonia</a:t>
            </a:r>
            <a:r>
              <a:rPr lang="en-US" sz="3600" dirty="0" smtClean="0">
                <a:latin typeface="Athelas Regular"/>
                <a:cs typeface="Athelas Regular"/>
              </a:rPr>
              <a:t>?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0882" y="889000"/>
            <a:ext cx="8535918" cy="600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Anterior  Horn Cell Disorders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latin typeface="Athelas Regular"/>
                <a:cs typeface="Athelas Regular"/>
              </a:rPr>
              <a:t>Spinal Muscular Atrophy – type 1 most severe type, aka  </a:t>
            </a:r>
            <a:r>
              <a:rPr lang="en-US" dirty="0" err="1" smtClean="0">
                <a:latin typeface="Athelas Regular"/>
                <a:cs typeface="Athelas Regular"/>
              </a:rPr>
              <a:t>Werdnig</a:t>
            </a:r>
            <a:r>
              <a:rPr lang="en-US" dirty="0" smtClean="0">
                <a:latin typeface="Athelas Regular"/>
                <a:cs typeface="Athelas Regular"/>
              </a:rPr>
              <a:t>-Hoffmann Disease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latin typeface="Athelas Regular"/>
                <a:cs typeface="Athelas Regular"/>
              </a:rPr>
              <a:t>Traumatic myelopathy – trauma to high cervical spinal cord 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latin typeface="Athelas Regular"/>
                <a:cs typeface="Athelas Regular"/>
              </a:rPr>
              <a:t>Hypoxic ischemic myelopathy – in addition to other end organ damage, present with encephalopathy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 smtClean="0">
                <a:latin typeface="Athelas Regular"/>
                <a:cs typeface="Athelas Regular"/>
              </a:rPr>
              <a:t>Arthrogryposis</a:t>
            </a:r>
            <a:r>
              <a:rPr lang="en-US" dirty="0" smtClean="0">
                <a:latin typeface="Athelas Regular"/>
                <a:cs typeface="Athelas Regular"/>
              </a:rPr>
              <a:t> </a:t>
            </a:r>
            <a:r>
              <a:rPr lang="en-US" dirty="0" err="1" smtClean="0">
                <a:latin typeface="Athelas Regular"/>
                <a:cs typeface="Athelas Regular"/>
              </a:rPr>
              <a:t>mutiplex</a:t>
            </a:r>
            <a:r>
              <a:rPr lang="en-US" dirty="0" smtClean="0">
                <a:latin typeface="Athelas Regular"/>
                <a:cs typeface="Athelas Regular"/>
              </a:rPr>
              <a:t> </a:t>
            </a:r>
            <a:r>
              <a:rPr lang="en-US" dirty="0" err="1" smtClean="0">
                <a:latin typeface="Athelas Regular"/>
                <a:cs typeface="Athelas Regular"/>
              </a:rPr>
              <a:t>congenita</a:t>
            </a:r>
            <a:r>
              <a:rPr lang="en-US" dirty="0" smtClean="0">
                <a:latin typeface="Athelas Regular"/>
                <a:cs typeface="Athelas Regular"/>
              </a:rPr>
              <a:t>- multiple joint contractures and degeneration of motor neurons; most cases are neurogenic</a:t>
            </a:r>
          </a:p>
          <a:p>
            <a:endParaRPr lang="en-US" dirty="0">
              <a:latin typeface="Athelas Regular"/>
              <a:cs typeface="Athelas Regular"/>
            </a:endParaRPr>
          </a:p>
          <a:p>
            <a:r>
              <a:rPr lang="en-US" sz="20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Congenital Neuropathies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latin typeface="Athelas Regular"/>
                <a:cs typeface="Athelas Regular"/>
              </a:rPr>
              <a:t>Hereditary motor sensory neuropathies – CMT3 (Charcot-Marie-Tooth) aka </a:t>
            </a:r>
            <a:r>
              <a:rPr lang="en-US" dirty="0" err="1" smtClean="0">
                <a:latin typeface="Athelas Regular"/>
                <a:cs typeface="Athelas Regular"/>
              </a:rPr>
              <a:t>Dejerine</a:t>
            </a:r>
            <a:r>
              <a:rPr lang="en-US" dirty="0" smtClean="0">
                <a:latin typeface="Athelas Regular"/>
                <a:cs typeface="Athelas Regular"/>
              </a:rPr>
              <a:t>- </a:t>
            </a:r>
            <a:r>
              <a:rPr lang="en-US" dirty="0" err="1" smtClean="0">
                <a:latin typeface="Athelas Regular"/>
                <a:cs typeface="Athelas Regular"/>
              </a:rPr>
              <a:t>Sottas</a:t>
            </a:r>
            <a:r>
              <a:rPr lang="en-US" dirty="0" smtClean="0">
                <a:latin typeface="Athelas Regular"/>
                <a:cs typeface="Athelas Regular"/>
              </a:rPr>
              <a:t> Disease 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latin typeface="Athelas Regular"/>
                <a:cs typeface="Athelas Regular"/>
              </a:rPr>
              <a:t>Hereditary sensory and autoimmune neuropathies – most common type is familial </a:t>
            </a:r>
            <a:r>
              <a:rPr lang="en-US" dirty="0" err="1" smtClean="0">
                <a:latin typeface="Athelas Regular"/>
                <a:cs typeface="Athelas Regular"/>
              </a:rPr>
              <a:t>dysautonomia</a:t>
            </a:r>
            <a:r>
              <a:rPr lang="en-US" dirty="0" smtClean="0">
                <a:latin typeface="Athelas Regular"/>
                <a:cs typeface="Athelas Regular"/>
              </a:rPr>
              <a:t> aka Riley-Day Syndrome</a:t>
            </a:r>
          </a:p>
          <a:p>
            <a:endParaRPr lang="en-US" dirty="0" smtClean="0">
              <a:latin typeface="Athelas Regular"/>
              <a:cs typeface="Athelas Regular"/>
            </a:endParaRPr>
          </a:p>
          <a:p>
            <a:r>
              <a:rPr lang="en-US" sz="20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Neuromuscular junction disorders 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latin typeface="Athelas Regular"/>
                <a:cs typeface="Athelas Regular"/>
              </a:rPr>
              <a:t>Congenital myasthenia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latin typeface="Athelas Regular"/>
                <a:cs typeface="Athelas Regular"/>
              </a:rPr>
              <a:t>Magnesium or aminoglycoside toxicity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latin typeface="Athelas Regular"/>
                <a:cs typeface="Athelas Regular"/>
              </a:rPr>
              <a:t>Botulism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14192"/>
      </p:ext>
    </p:extLst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5969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thelas Regular"/>
                <a:cs typeface="Athelas Regular"/>
              </a:rPr>
              <a:t>Differential Diagnosis for </a:t>
            </a:r>
            <a:r>
              <a:rPr lang="en-US" sz="3200" dirty="0" err="1" smtClean="0">
                <a:latin typeface="Athelas Regular"/>
                <a:cs typeface="Athelas Regular"/>
              </a:rPr>
              <a:t>hypotonia</a:t>
            </a:r>
            <a:r>
              <a:rPr lang="en-US" sz="3200" dirty="0" smtClean="0">
                <a:latin typeface="Athelas Regular"/>
                <a:cs typeface="Athelas Regular"/>
              </a:rPr>
              <a:t>, cont.</a:t>
            </a:r>
            <a:endParaRPr lang="en-US" sz="3200" dirty="0">
              <a:latin typeface="Athelas Regular"/>
              <a:cs typeface="Athelas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400" y="850900"/>
            <a:ext cx="8864600" cy="6032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9FFB2"/>
                </a:solidFill>
                <a:latin typeface="Athelas Regular"/>
                <a:cs typeface="Athelas Regular"/>
              </a:rPr>
              <a:t>Congenital myopathies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 smtClean="0">
                <a:latin typeface="Athelas Regular"/>
                <a:cs typeface="Athelas Regular"/>
              </a:rPr>
              <a:t>Nemaline</a:t>
            </a:r>
            <a:r>
              <a:rPr lang="en-US" dirty="0" smtClean="0">
                <a:latin typeface="Athelas Regular"/>
                <a:cs typeface="Athelas Regular"/>
              </a:rPr>
              <a:t> rod </a:t>
            </a:r>
            <a:r>
              <a:rPr lang="en-US" dirty="0">
                <a:latin typeface="Athelas Regular"/>
                <a:cs typeface="Athelas Regular"/>
              </a:rPr>
              <a:t>myopathy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>
                <a:latin typeface="Athelas Regular"/>
                <a:cs typeface="Athelas Regular"/>
              </a:rPr>
              <a:t>Central Core disease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>
                <a:latin typeface="Athelas Regular"/>
                <a:cs typeface="Athelas Regular"/>
              </a:rPr>
              <a:t>Myotubular</a:t>
            </a:r>
            <a:r>
              <a:rPr lang="en-US" dirty="0">
                <a:latin typeface="Athelas Regular"/>
                <a:cs typeface="Athelas Regular"/>
              </a:rPr>
              <a:t> </a:t>
            </a:r>
            <a:r>
              <a:rPr lang="en-US" dirty="0" smtClean="0">
                <a:latin typeface="Athelas Regular"/>
                <a:cs typeface="Athelas Regular"/>
              </a:rPr>
              <a:t>(</a:t>
            </a:r>
            <a:r>
              <a:rPr lang="en-US" dirty="0" err="1" smtClean="0">
                <a:latin typeface="Athelas Regular"/>
                <a:cs typeface="Athelas Regular"/>
              </a:rPr>
              <a:t>centronuclear</a:t>
            </a:r>
            <a:r>
              <a:rPr lang="en-US" dirty="0" smtClean="0">
                <a:latin typeface="Athelas Regular"/>
                <a:cs typeface="Athelas Regular"/>
              </a:rPr>
              <a:t>) myopathy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 smtClean="0">
                <a:latin typeface="Athelas Regular"/>
                <a:cs typeface="Athelas Regular"/>
              </a:rPr>
              <a:t>Congential</a:t>
            </a:r>
            <a:r>
              <a:rPr lang="en-US" dirty="0" smtClean="0">
                <a:latin typeface="Athelas Regular"/>
                <a:cs typeface="Athelas Regular"/>
              </a:rPr>
              <a:t> fiber type disproportion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latin typeface="Athelas Regular"/>
                <a:cs typeface="Athelas Regular"/>
              </a:rPr>
              <a:t>Multicore myopathy</a:t>
            </a:r>
          </a:p>
          <a:p>
            <a:pPr marL="285750" indent="-285750">
              <a:buFont typeface="Wingdings" charset="2"/>
              <a:buChar char="v"/>
            </a:pPr>
            <a:endParaRPr lang="en-US" sz="2000" dirty="0">
              <a:solidFill>
                <a:srgbClr val="09FFB2"/>
              </a:solidFill>
              <a:latin typeface="Athelas Regular"/>
              <a:cs typeface="Athelas Regular"/>
            </a:endParaRPr>
          </a:p>
          <a:p>
            <a:r>
              <a:rPr lang="en-US" sz="20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Muscular Dystrophies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 smtClean="0">
                <a:latin typeface="Athelas Regular"/>
                <a:cs typeface="Athelas Regular"/>
              </a:rPr>
              <a:t>Dystrophinopaties</a:t>
            </a:r>
            <a:endParaRPr lang="en-US" dirty="0" smtClean="0">
              <a:latin typeface="Athelas Regular"/>
              <a:cs typeface="Athelas Regular"/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latin typeface="Athelas Regular"/>
                <a:cs typeface="Athelas Regular"/>
              </a:rPr>
              <a:t>Congenital muscular dystrophies – </a:t>
            </a:r>
            <a:r>
              <a:rPr lang="en-US" dirty="0" err="1" smtClean="0">
                <a:latin typeface="Athelas Regular"/>
                <a:cs typeface="Athelas Regular"/>
              </a:rPr>
              <a:t>merosin</a:t>
            </a:r>
            <a:r>
              <a:rPr lang="en-US" dirty="0" smtClean="0">
                <a:latin typeface="Athelas Regular"/>
                <a:cs typeface="Athelas Regular"/>
              </a:rPr>
              <a:t> deficiency, brain malformations (muscle-eye-brain disease, Walker-Warburg syndrome, Fukuyama type)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 smtClean="0">
                <a:latin typeface="Athelas Regular"/>
                <a:cs typeface="Athelas Regular"/>
              </a:rPr>
              <a:t>Facioscapularhumeral</a:t>
            </a:r>
            <a:r>
              <a:rPr lang="en-US" dirty="0" smtClean="0">
                <a:latin typeface="Athelas Regular"/>
                <a:cs typeface="Athelas Regular"/>
              </a:rPr>
              <a:t> muscular dystrophy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latin typeface="Athelas Regular"/>
                <a:cs typeface="Athelas Regular"/>
              </a:rPr>
              <a:t>Congenital </a:t>
            </a:r>
            <a:r>
              <a:rPr lang="en-US" dirty="0" err="1" smtClean="0">
                <a:latin typeface="Athelas Regular"/>
                <a:cs typeface="Athelas Regular"/>
              </a:rPr>
              <a:t>myotonic</a:t>
            </a:r>
            <a:r>
              <a:rPr lang="en-US" dirty="0">
                <a:latin typeface="Athelas Regular"/>
                <a:cs typeface="Athelas Regular"/>
              </a:rPr>
              <a:t> </a:t>
            </a:r>
            <a:r>
              <a:rPr lang="en-US" dirty="0" smtClean="0">
                <a:latin typeface="Athelas Regular"/>
                <a:cs typeface="Athelas Regular"/>
              </a:rPr>
              <a:t>dystrophy</a:t>
            </a:r>
          </a:p>
          <a:p>
            <a:endParaRPr lang="en-US" dirty="0">
              <a:latin typeface="Athelas Regular"/>
              <a:cs typeface="Athelas Regular"/>
            </a:endParaRPr>
          </a:p>
          <a:p>
            <a:r>
              <a:rPr lang="en-US" sz="2000" dirty="0" smtClean="0">
                <a:solidFill>
                  <a:srgbClr val="09FFB2"/>
                </a:solidFill>
                <a:latin typeface="Athelas Regular"/>
                <a:cs typeface="Athelas Regular"/>
              </a:rPr>
              <a:t>Inborn Errors of Metabolism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latin typeface="Athelas Regular"/>
                <a:cs typeface="Athelas Regular"/>
              </a:rPr>
              <a:t>Disorders of glycogen metabolism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latin typeface="Athelas Regular"/>
                <a:cs typeface="Athelas Regular"/>
              </a:rPr>
              <a:t>Primary </a:t>
            </a:r>
            <a:r>
              <a:rPr lang="en-US" dirty="0" err="1" smtClean="0">
                <a:latin typeface="Athelas Regular"/>
                <a:cs typeface="Athelas Regular"/>
              </a:rPr>
              <a:t>Carnitine</a:t>
            </a:r>
            <a:r>
              <a:rPr lang="en-US" dirty="0" smtClean="0">
                <a:latin typeface="Athelas Regular"/>
                <a:cs typeface="Athelas Regular"/>
              </a:rPr>
              <a:t> deficiency – disorder of fatty acid oxidation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 smtClean="0">
                <a:latin typeface="Athelas Regular"/>
                <a:cs typeface="Athelas Regular"/>
              </a:rPr>
              <a:t>Peroxisomal</a:t>
            </a:r>
            <a:r>
              <a:rPr lang="en-US" dirty="0" smtClean="0">
                <a:latin typeface="Athelas Regular"/>
                <a:cs typeface="Athelas Regular"/>
              </a:rPr>
              <a:t> disorders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latin typeface="Athelas Regular"/>
                <a:cs typeface="Athelas Regular"/>
              </a:rPr>
              <a:t>Mitochondrial myopathies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latin typeface="Athelas Regular"/>
                <a:cs typeface="Athelas Regular"/>
              </a:rPr>
              <a:t>Disorders of </a:t>
            </a:r>
            <a:r>
              <a:rPr lang="en-US" dirty="0" err="1" smtClean="0">
                <a:latin typeface="Athelas Regular"/>
                <a:cs typeface="Athelas Regular"/>
              </a:rPr>
              <a:t>creatine</a:t>
            </a:r>
            <a:r>
              <a:rPr lang="en-US" dirty="0" smtClean="0">
                <a:latin typeface="Athelas Regular"/>
                <a:cs typeface="Athelas Regular"/>
              </a:rPr>
              <a:t> metabolism</a:t>
            </a:r>
          </a:p>
          <a:p>
            <a:endParaRPr lang="en-US" dirty="0">
              <a:latin typeface="Athelas Regular"/>
              <a:cs typeface="Athela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8065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0"/>
            <a:ext cx="6957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5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thelas Regular"/>
                <a:cs typeface="Athelas Regular"/>
              </a:rPr>
              <a:t>Multiple Choice Questions</a:t>
            </a:r>
            <a:endParaRPr lang="en-US" sz="4000" dirty="0">
              <a:latin typeface="Athelas Regular"/>
              <a:cs typeface="Athelas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600199"/>
            <a:ext cx="5949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thelas Regular"/>
                <a:cs typeface="Athelas Regular"/>
              </a:rPr>
              <a:t>Normal Muscle Anatomy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Athelas Regular"/>
                <a:cs typeface="Athelas Regular"/>
                <a:hlinkClick r:id="rId3"/>
              </a:rPr>
              <a:t>H&amp;E</a:t>
            </a:r>
            <a:endParaRPr lang="en-US" sz="3200" dirty="0">
              <a:latin typeface="Athelas Regular"/>
              <a:cs typeface="Athela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6582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26734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thelas Regular"/>
                <a:cs typeface="Athelas Regular"/>
              </a:rPr>
              <a:t>Which 2 statements are true?</a:t>
            </a:r>
            <a:endParaRPr lang="en-US" sz="4000" dirty="0">
              <a:latin typeface="Athelas Regular"/>
              <a:cs typeface="Athelas 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214905"/>
            <a:ext cx="7135479" cy="1795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buAutoNum type="alphaLcParenR"/>
            </a:pPr>
            <a:r>
              <a:rPr lang="en-US" sz="2000" dirty="0" smtClean="0">
                <a:latin typeface="Athelas Regular"/>
                <a:cs typeface="Athelas Regular"/>
              </a:rPr>
              <a:t>Type </a:t>
            </a:r>
            <a:r>
              <a:rPr lang="en-US" sz="2000" dirty="0">
                <a:latin typeface="Athelas Regular"/>
                <a:cs typeface="Athelas Regular"/>
              </a:rPr>
              <a:t>1: Slow twitch, fatigue </a:t>
            </a:r>
            <a:r>
              <a:rPr lang="en-US" sz="2000" dirty="0" smtClean="0">
                <a:latin typeface="Athelas Regular"/>
                <a:cs typeface="Athelas Regular"/>
              </a:rPr>
              <a:t>prone, glycolytic  metabolism</a:t>
            </a:r>
          </a:p>
          <a:p>
            <a:pPr marL="342900" indent="-342900">
              <a:lnSpc>
                <a:spcPct val="140000"/>
              </a:lnSpc>
              <a:buAutoNum type="alphaLcParenR"/>
            </a:pPr>
            <a:r>
              <a:rPr lang="en-US" sz="2000" dirty="0" smtClean="0">
                <a:latin typeface="Athelas Regular"/>
                <a:cs typeface="Athelas Regular"/>
              </a:rPr>
              <a:t>Type 1: Slow twitch, fatigue resistant, oxidative metabolism </a:t>
            </a:r>
          </a:p>
          <a:p>
            <a:pPr marL="342900" indent="-342900">
              <a:lnSpc>
                <a:spcPct val="140000"/>
              </a:lnSpc>
              <a:buAutoNum type="alphaLcParenR"/>
            </a:pPr>
            <a:r>
              <a:rPr lang="en-US" sz="2000" dirty="0" smtClean="0">
                <a:latin typeface="Athelas Regular"/>
                <a:cs typeface="Athelas Regular"/>
              </a:rPr>
              <a:t>Type 2: Fast twitch, fatigue prone, glycolic metabolism</a:t>
            </a:r>
          </a:p>
          <a:p>
            <a:pPr marL="342900" indent="-342900">
              <a:lnSpc>
                <a:spcPct val="140000"/>
              </a:lnSpc>
              <a:buAutoNum type="alphaLcParenR"/>
            </a:pPr>
            <a:r>
              <a:rPr lang="en-US" sz="2000" dirty="0" smtClean="0">
                <a:latin typeface="Athelas Regular"/>
                <a:cs typeface="Athelas Regular"/>
              </a:rPr>
              <a:t>Type 2: Fast </a:t>
            </a:r>
            <a:r>
              <a:rPr lang="en-US" sz="2000" dirty="0" err="1" smtClean="0">
                <a:latin typeface="Athelas Regular"/>
                <a:cs typeface="Athelas Regular"/>
              </a:rPr>
              <a:t>twtich</a:t>
            </a:r>
            <a:r>
              <a:rPr lang="en-US" sz="2000" dirty="0" smtClean="0">
                <a:latin typeface="Athelas Regular"/>
                <a:cs typeface="Athelas Regular"/>
              </a:rPr>
              <a:t>, fatigue prone, oxidative metabolism </a:t>
            </a:r>
            <a:endParaRPr lang="en-US" sz="2000" dirty="0">
              <a:latin typeface="Athelas Regular"/>
              <a:cs typeface="Athelas Regula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681" y="3048000"/>
            <a:ext cx="5080000" cy="3810000"/>
          </a:xfrm>
          <a:prstGeom prst="rect">
            <a:avLst/>
          </a:prstGeom>
        </p:spPr>
      </p:pic>
      <p:sp>
        <p:nvSpPr>
          <p:cNvPr id="9" name="Frame 8"/>
          <p:cNvSpPr/>
          <p:nvPr/>
        </p:nvSpPr>
        <p:spPr>
          <a:xfrm>
            <a:off x="457200" y="1722712"/>
            <a:ext cx="6710557" cy="437978"/>
          </a:xfrm>
          <a:prstGeom prst="frame">
            <a:avLst/>
          </a:prstGeom>
          <a:solidFill>
            <a:srgbClr val="09FFB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457200" y="2160690"/>
            <a:ext cx="6710557" cy="452577"/>
          </a:xfrm>
          <a:prstGeom prst="frame">
            <a:avLst/>
          </a:prstGeom>
          <a:solidFill>
            <a:srgbClr val="09FFB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2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650</TotalTime>
  <Words>1562</Words>
  <Application>Microsoft Macintosh PowerPoint</Application>
  <PresentationFormat>On-screen Show (4:3)</PresentationFormat>
  <Paragraphs>220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Twilight</vt:lpstr>
      <vt:lpstr>Case of a weak heart</vt:lpstr>
      <vt:lpstr>Clinical Vignette</vt:lpstr>
      <vt:lpstr>Clinical Vignette</vt:lpstr>
      <vt:lpstr>Clinical Vignette</vt:lpstr>
      <vt:lpstr>Differential Diagnosis for hypotonia? </vt:lpstr>
      <vt:lpstr>Differential Diagnosis for hypotonia, cont.</vt:lpstr>
      <vt:lpstr>PowerPoint Presentation</vt:lpstr>
      <vt:lpstr>Multiple Choice Questions</vt:lpstr>
      <vt:lpstr>Which 2 statements are true?</vt:lpstr>
      <vt:lpstr>ATPase stain</vt:lpstr>
      <vt:lpstr>ATPase stain</vt:lpstr>
      <vt:lpstr>What is the pattern of muscle disease?</vt:lpstr>
      <vt:lpstr>Neuropathic changes</vt:lpstr>
      <vt:lpstr>PowerPoint Presentation</vt:lpstr>
      <vt:lpstr>PowerPoint Presentation</vt:lpstr>
      <vt:lpstr>Centronuclear myopathy</vt:lpstr>
      <vt:lpstr>PowerPoint Presentation</vt:lpstr>
      <vt:lpstr>Nemaline Myopathy</vt:lpstr>
      <vt:lpstr>What type of changes are seen in these myofibers?</vt:lpstr>
      <vt:lpstr>Central Core Myopathy</vt:lpstr>
      <vt:lpstr>PowerPoint Presentation</vt:lpstr>
      <vt:lpstr>PowerPoint Presentation</vt:lpstr>
      <vt:lpstr>Pompe Disease</vt:lpstr>
      <vt:lpstr>Pompe Disease</vt:lpstr>
      <vt:lpstr>Pompe Disease</vt:lpstr>
      <vt:lpstr>Pompe Disease</vt:lpstr>
      <vt:lpstr>Pompe Disease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Mnatsakanova</dc:creator>
  <cp:lastModifiedBy>Diana Mnatsakanova</cp:lastModifiedBy>
  <cp:revision>61</cp:revision>
  <dcterms:created xsi:type="dcterms:W3CDTF">2015-03-02T20:58:01Z</dcterms:created>
  <dcterms:modified xsi:type="dcterms:W3CDTF">2015-03-16T17:29:45Z</dcterms:modified>
</cp:coreProperties>
</file>