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tags/tag1.xml" ContentType="application/vnd.openxmlformats-officedocument.presentationml.tags+xml"/>
  <Override PartName="/ppt/slides/slide1.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Default Extension="tiff" ContentType="image/tiff"/>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96" r:id="rId1"/>
  </p:sldMasterIdLst>
  <p:notesMasterIdLst>
    <p:notesMasterId r:id="rId30"/>
  </p:notesMasterIdLst>
  <p:sldIdLst>
    <p:sldId id="256" r:id="rId2"/>
    <p:sldId id="282" r:id="rId3"/>
    <p:sldId id="258" r:id="rId4"/>
    <p:sldId id="272" r:id="rId5"/>
    <p:sldId id="273" r:id="rId6"/>
    <p:sldId id="274" r:id="rId7"/>
    <p:sldId id="275" r:id="rId8"/>
    <p:sldId id="276" r:id="rId9"/>
    <p:sldId id="277" r:id="rId10"/>
    <p:sldId id="266" r:id="rId11"/>
    <p:sldId id="278" r:id="rId12"/>
    <p:sldId id="279" r:id="rId13"/>
    <p:sldId id="280" r:id="rId14"/>
    <p:sldId id="281" r:id="rId15"/>
    <p:sldId id="271" r:id="rId16"/>
    <p:sldId id="285" r:id="rId17"/>
    <p:sldId id="286" r:id="rId18"/>
    <p:sldId id="305" r:id="rId19"/>
    <p:sldId id="306" r:id="rId20"/>
    <p:sldId id="309" r:id="rId21"/>
    <p:sldId id="295" r:id="rId22"/>
    <p:sldId id="304" r:id="rId23"/>
    <p:sldId id="312" r:id="rId24"/>
    <p:sldId id="314" r:id="rId25"/>
    <p:sldId id="316" r:id="rId26"/>
    <p:sldId id="297" r:id="rId27"/>
    <p:sldId id="299" r:id="rId28"/>
    <p:sldId id="300" r:id="rId29"/>
  </p:sldIdLst>
  <p:sldSz cx="9144000" cy="6858000" type="screen4x3"/>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p:cViewPr varScale="1">
        <p:scale>
          <a:sx n="143" d="100"/>
          <a:sy n="143" d="100"/>
        </p:scale>
        <p:origin x="-1352"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tags" Target="tags/tag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599830-8CE2-4E65-9228-185F45A15166}" type="datetimeFigureOut">
              <a:rPr lang="en-US" smtClean="0"/>
              <a:pPr/>
              <a:t>7/11/13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F4AFE2-2AD4-40D0-9D81-356EE12143E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Manifestations of </a:t>
            </a:r>
            <a:r>
              <a:rPr lang="en-GB" dirty="0" err="1">
                <a:latin typeface="Arial" charset="0"/>
                <a:ea typeface="msgothic" charset="0"/>
                <a:cs typeface="msgothic" charset="0"/>
              </a:rPr>
              <a:t>Erdheim</a:t>
            </a:r>
            <a:r>
              <a:rPr lang="en-GB" dirty="0">
                <a:latin typeface="Arial" charset="0"/>
                <a:ea typeface="msgothic" charset="0"/>
                <a:cs typeface="msgothic" charset="0"/>
              </a:rPr>
              <a:t>–Chester disease (ECD) at onset and over the course of the disease. The frequency of different clinical presentations of ECD was analysed in a cumulative cohort of 259 patients. (A) Depicts the cumulative frequency of the different clinical disease manifestations at the time of onset (black boxes) and over the subsequent course of the disease (white boxes). The most frequent presentations of ECD included skeletal and neurological manifestations, diabetes </a:t>
            </a:r>
            <a:r>
              <a:rPr lang="en-GB" dirty="0" err="1">
                <a:latin typeface="Arial" charset="0"/>
                <a:ea typeface="msgothic" charset="0"/>
                <a:cs typeface="msgothic" charset="0"/>
              </a:rPr>
              <a:t>insipidus</a:t>
            </a:r>
            <a:r>
              <a:rPr lang="en-GB" dirty="0">
                <a:latin typeface="Arial" charset="0"/>
                <a:ea typeface="msgothic" charset="0"/>
                <a:cs typeface="msgothic" charset="0"/>
              </a:rPr>
              <a:t>, and constitutional symptoms. (B) Represents the initial clinical manifestations of ECD in patients divided in different groups according to their age at disease onset (&lt;40 years (n=49); 40–70 years (n=184); &gt;70 years (n=26)). In patients aged less than 40 years, ECD onset was most frequently characterised by neurological and skeletal manifestations and diabetes </a:t>
            </a:r>
            <a:r>
              <a:rPr lang="en-GB" dirty="0" err="1">
                <a:latin typeface="Arial" charset="0"/>
                <a:ea typeface="msgothic" charset="0"/>
                <a:cs typeface="msgothic" charset="0"/>
              </a:rPr>
              <a:t>insipidus</a:t>
            </a:r>
            <a:r>
              <a:rPr lang="en-GB" dirty="0">
                <a:latin typeface="Arial" charset="0"/>
                <a:ea typeface="msgothic" charset="0"/>
                <a:cs typeface="msgothic" charset="0"/>
              </a:rPr>
              <a:t>, whereas it never featured retroperitoneal involvement. In patients aged 40–70 years, other manifestations such as constitutional symptoms, retroperitoneal, pulmonary and </a:t>
            </a:r>
            <a:r>
              <a:rPr lang="en-GB" dirty="0" err="1">
                <a:latin typeface="Arial" charset="0"/>
                <a:ea typeface="msgothic" charset="0"/>
                <a:cs typeface="msgothic" charset="0"/>
              </a:rPr>
              <a:t>cutaneous</a:t>
            </a:r>
            <a:r>
              <a:rPr lang="en-GB" dirty="0">
                <a:latin typeface="Arial" charset="0"/>
                <a:ea typeface="msgothic" charset="0"/>
                <a:cs typeface="msgothic" charset="0"/>
              </a:rPr>
              <a:t> involvements started to emerge. In patients who were over 70 years at disease onset, pulmonary and cardiovascular involvements also were not infrequent presentations. DI, diabetes </a:t>
            </a:r>
            <a:r>
              <a:rPr lang="en-GB" dirty="0" err="1">
                <a:latin typeface="Arial" charset="0"/>
                <a:ea typeface="msgothic" charset="0"/>
                <a:cs typeface="msgothic" charset="0"/>
              </a:rPr>
              <a:t>insipidus</a:t>
            </a:r>
            <a:r>
              <a:rPr lang="en-GB" dirty="0">
                <a:latin typeface="Arial" charset="0"/>
                <a:ea typeface="msgothic" charset="0"/>
                <a:cs typeface="msgothic" charset="0"/>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F961DF42-D319-47D1-BC87-1547F0AD64DC}" type="datetimeFigureOut">
              <a:rPr lang="en-US" smtClean="0"/>
              <a:pPr/>
              <a:t>7/11/13</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1B11F1F-6729-4F24-9BE5-516939CB6D06}"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961DF42-D319-47D1-BC87-1547F0AD64DC}" type="datetimeFigureOut">
              <a:rPr lang="en-US" smtClean="0"/>
              <a:pPr/>
              <a:t>7/11/13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11F1F-6729-4F24-9BE5-516939CB6D0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961DF42-D319-47D1-BC87-1547F0AD64DC}" type="datetimeFigureOut">
              <a:rPr lang="en-US" smtClean="0"/>
              <a:pPr/>
              <a:t>7/11/13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11F1F-6729-4F24-9BE5-516939CB6D0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961DF42-D319-47D1-BC87-1547F0AD64DC}" type="datetimeFigureOut">
              <a:rPr lang="en-US" smtClean="0"/>
              <a:pPr/>
              <a:t>7/11/13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11F1F-6729-4F24-9BE5-516939CB6D0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961DF42-D319-47D1-BC87-1547F0AD64DC}" type="datetimeFigureOut">
              <a:rPr lang="en-US" smtClean="0"/>
              <a:pPr/>
              <a:t>7/11/13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11F1F-6729-4F24-9BE5-516939CB6D06}"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961DF42-D319-47D1-BC87-1547F0AD64DC}" type="datetimeFigureOut">
              <a:rPr lang="en-US" smtClean="0"/>
              <a:pPr/>
              <a:t>7/11/13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B11F1F-6729-4F24-9BE5-516939CB6D0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961DF42-D319-47D1-BC87-1547F0AD64DC}" type="datetimeFigureOut">
              <a:rPr lang="en-US" smtClean="0"/>
              <a:pPr/>
              <a:t>7/11/13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B11F1F-6729-4F24-9BE5-516939CB6D06}"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961DF42-D319-47D1-BC87-1547F0AD64DC}" type="datetimeFigureOut">
              <a:rPr lang="en-US" smtClean="0"/>
              <a:pPr/>
              <a:t>7/11/13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B11F1F-6729-4F24-9BE5-516939CB6D0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61DF42-D319-47D1-BC87-1547F0AD64DC}" type="datetimeFigureOut">
              <a:rPr lang="en-US" smtClean="0"/>
              <a:pPr/>
              <a:t>7/11/13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B11F1F-6729-4F24-9BE5-516939CB6D0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961DF42-D319-47D1-BC87-1547F0AD64DC}" type="datetimeFigureOut">
              <a:rPr lang="en-US" smtClean="0"/>
              <a:pPr/>
              <a:t>7/11/13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B11F1F-6729-4F24-9BE5-516939CB6D0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p>
            <a:fld id="{F961DF42-D319-47D1-BC87-1547F0AD64DC}" type="datetimeFigureOut">
              <a:rPr lang="en-US" smtClean="0"/>
              <a:pPr/>
              <a:t>7/11/13</a:t>
            </a:fld>
            <a:endParaRPr lang="en-US"/>
          </a:p>
        </p:txBody>
      </p:sp>
      <p:sp>
        <p:nvSpPr>
          <p:cNvPr id="6" name="Footer Placeholder 5"/>
          <p:cNvSpPr>
            <a:spLocks noGrp="1"/>
          </p:cNvSpPr>
          <p:nvPr>
            <p:ph type="ftr" sz="quarter" idx="11"/>
          </p:nvPr>
        </p:nvSpPr>
        <p:spPr>
          <a:xfrm>
            <a:off x="914400" y="55499"/>
            <a:ext cx="5562600" cy="365125"/>
          </a:xfrm>
        </p:spPr>
        <p:txBody>
          <a:bodyPr/>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p>
            <a:fld id="{B1B11F1F-6729-4F24-9BE5-516939CB6D0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lstStyle>
          <a:p>
            <a:fld id="{F961DF42-D319-47D1-BC87-1547F0AD64DC}" type="datetimeFigureOut">
              <a:rPr lang="en-US" smtClean="0"/>
              <a:pPr/>
              <a:t>7/11/13</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lstStyle>
          <a:p>
            <a:fld id="{B1B11F1F-6729-4F24-9BE5-516939CB6D06}"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524000"/>
            <a:ext cx="8229600" cy="1828800"/>
          </a:xfrm>
        </p:spPr>
        <p:txBody>
          <a:bodyPr>
            <a:normAutofit/>
          </a:bodyPr>
          <a:lstStyle/>
          <a:p>
            <a:r>
              <a:rPr lang="en-US" sz="5400" dirty="0" smtClean="0">
                <a:latin typeface="Arial Black" pitchFamily="34" charset="0"/>
              </a:rPr>
              <a:t>Case 2013-7</a:t>
            </a:r>
            <a:endParaRPr lang="en-US" sz="5400" dirty="0">
              <a:latin typeface="Arial Black" pitchFamily="34" charset="0"/>
            </a:endParaRPr>
          </a:p>
        </p:txBody>
      </p:sp>
      <p:sp>
        <p:nvSpPr>
          <p:cNvPr id="3" name="Subtitle 2"/>
          <p:cNvSpPr>
            <a:spLocks noGrp="1"/>
          </p:cNvSpPr>
          <p:nvPr>
            <p:ph type="subTitle" idx="1"/>
          </p:nvPr>
        </p:nvSpPr>
        <p:spPr>
          <a:xfrm>
            <a:off x="1371600" y="3810000"/>
            <a:ext cx="6400800" cy="1752600"/>
          </a:xfrm>
        </p:spPr>
        <p:txBody>
          <a:bodyPr/>
          <a:lstStyle/>
          <a:p>
            <a:r>
              <a:rPr lang="en-US" dirty="0" smtClean="0"/>
              <a:t>Sarah A. Brooks, MD and Cynthia T. Welsh, MD</a:t>
            </a:r>
          </a:p>
          <a:p>
            <a:r>
              <a:rPr lang="en-US" dirty="0" smtClean="0"/>
              <a:t>Medical University of South Carolina</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1143000"/>
          </a:xfrm>
        </p:spPr>
        <p:txBody>
          <a:bodyPr/>
          <a:lstStyle/>
          <a:p>
            <a:r>
              <a:rPr lang="en-US" dirty="0" smtClean="0"/>
              <a:t>Diagnosis?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Content Placeholder 3" descr="Case 2013-7 CD68.png"/>
          <p:cNvPicPr>
            <a:picLocks noChangeAspect="1"/>
          </p:cNvPicPr>
          <p:nvPr/>
        </p:nvPicPr>
        <p:blipFill>
          <a:blip r:embed="rId2" cstate="print"/>
          <a:stretch>
            <a:fillRect/>
          </a:stretch>
        </p:blipFill>
        <p:spPr>
          <a:xfrm>
            <a:off x="457199" y="259683"/>
            <a:ext cx="8348183" cy="6293517"/>
          </a:xfrm>
          <a:prstGeom prst="rect">
            <a:avLst/>
          </a:prstGeom>
          <a:ln w="22225">
            <a:solidFill>
              <a:schemeClr val="accent1"/>
            </a:solid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Content Placeholder 3" descr="Case 2013-7 S-100.png"/>
          <p:cNvPicPr>
            <a:picLocks noChangeAspect="1"/>
          </p:cNvPicPr>
          <p:nvPr/>
        </p:nvPicPr>
        <p:blipFill>
          <a:blip r:embed="rId2" cstate="print"/>
          <a:stretch>
            <a:fillRect/>
          </a:stretch>
        </p:blipFill>
        <p:spPr>
          <a:xfrm>
            <a:off x="381000" y="242111"/>
            <a:ext cx="8371492" cy="6311089"/>
          </a:xfrm>
          <a:prstGeom prst="rect">
            <a:avLst/>
          </a:prstGeom>
          <a:ln w="22225">
            <a:solidFill>
              <a:schemeClr val="accent1"/>
            </a:solid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Content Placeholder 3" descr="Case 2013-7 CD1a.png"/>
          <p:cNvPicPr>
            <a:picLocks noChangeAspect="1"/>
          </p:cNvPicPr>
          <p:nvPr/>
        </p:nvPicPr>
        <p:blipFill>
          <a:blip r:embed="rId2" cstate="print"/>
          <a:stretch>
            <a:fillRect/>
          </a:stretch>
        </p:blipFill>
        <p:spPr>
          <a:xfrm>
            <a:off x="381000" y="312399"/>
            <a:ext cx="8379333" cy="6317001"/>
          </a:xfrm>
          <a:prstGeom prst="rect">
            <a:avLst/>
          </a:prstGeom>
          <a:ln w="22225">
            <a:solidFill>
              <a:schemeClr val="accent1"/>
            </a:solid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Content Placeholder 3" descr="Case 2013-7 EM.tif"/>
          <p:cNvPicPr>
            <a:picLocks noChangeAspect="1"/>
          </p:cNvPicPr>
          <p:nvPr/>
        </p:nvPicPr>
        <p:blipFill>
          <a:blip r:embed="rId2" cstate="print"/>
          <a:stretch>
            <a:fillRect/>
          </a:stretch>
        </p:blipFill>
        <p:spPr>
          <a:xfrm>
            <a:off x="1524000" y="209162"/>
            <a:ext cx="6400800" cy="6420514"/>
          </a:xfrm>
          <a:prstGeom prst="rect">
            <a:avLst/>
          </a:prstGeom>
          <a:ln w="22225">
            <a:solidFill>
              <a:schemeClr val="accent1"/>
            </a:solid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2200"/>
            <a:ext cx="8229600" cy="1143000"/>
          </a:xfrm>
        </p:spPr>
        <p:txBody>
          <a:bodyPr/>
          <a:lstStyle/>
          <a:p>
            <a:r>
              <a:rPr lang="en-US" dirty="0" err="1" smtClean="0"/>
              <a:t>Erdheim</a:t>
            </a:r>
            <a:r>
              <a:rPr lang="en-US" dirty="0" smtClean="0"/>
              <a:t>-Chester Disease</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Histiocytic</a:t>
            </a:r>
            <a:r>
              <a:rPr lang="en-US" dirty="0" smtClean="0"/>
              <a:t> Lesions</a:t>
            </a:r>
            <a:endParaRPr lang="en-US" dirty="0"/>
          </a:p>
        </p:txBody>
      </p:sp>
      <p:sp>
        <p:nvSpPr>
          <p:cNvPr id="3" name="TextBox 2"/>
          <p:cNvSpPr txBox="1"/>
          <p:nvPr/>
        </p:nvSpPr>
        <p:spPr>
          <a:xfrm>
            <a:off x="762000" y="1219200"/>
            <a:ext cx="4267200" cy="1323439"/>
          </a:xfrm>
          <a:prstGeom prst="rect">
            <a:avLst/>
          </a:prstGeom>
          <a:noFill/>
        </p:spPr>
        <p:txBody>
          <a:bodyPr wrap="square" rtlCol="0">
            <a:spAutoFit/>
          </a:bodyPr>
          <a:lstStyle/>
          <a:p>
            <a:r>
              <a:rPr lang="en-US" sz="4000" dirty="0" err="1" smtClean="0"/>
              <a:t>Langerhans</a:t>
            </a:r>
            <a:r>
              <a:rPr lang="en-US" sz="4000" dirty="0" smtClean="0"/>
              <a:t> cell </a:t>
            </a:r>
            <a:r>
              <a:rPr lang="en-US" sz="4000" dirty="0" err="1" smtClean="0"/>
              <a:t>histiocytoses</a:t>
            </a:r>
            <a:endParaRPr lang="en-US" sz="4000" dirty="0"/>
          </a:p>
        </p:txBody>
      </p:sp>
      <p:sp>
        <p:nvSpPr>
          <p:cNvPr id="4" name="TextBox 3"/>
          <p:cNvSpPr txBox="1"/>
          <p:nvPr/>
        </p:nvSpPr>
        <p:spPr>
          <a:xfrm>
            <a:off x="4953000" y="1267361"/>
            <a:ext cx="3962400" cy="1323439"/>
          </a:xfrm>
          <a:prstGeom prst="rect">
            <a:avLst/>
          </a:prstGeom>
          <a:noFill/>
        </p:spPr>
        <p:txBody>
          <a:bodyPr wrap="square" rtlCol="0">
            <a:spAutoFit/>
          </a:bodyPr>
          <a:lstStyle/>
          <a:p>
            <a:r>
              <a:rPr lang="en-US" sz="4000" dirty="0" smtClean="0"/>
              <a:t>Non-</a:t>
            </a:r>
            <a:r>
              <a:rPr lang="en-US" sz="4000" dirty="0" err="1" smtClean="0"/>
              <a:t>Langerhans</a:t>
            </a:r>
            <a:r>
              <a:rPr lang="en-US" sz="4000" dirty="0" smtClean="0"/>
              <a:t> cell </a:t>
            </a:r>
            <a:r>
              <a:rPr lang="en-US" sz="4000" dirty="0" err="1" smtClean="0"/>
              <a:t>histiocytoses</a:t>
            </a:r>
            <a:endParaRPr lang="en-US" sz="4000" dirty="0"/>
          </a:p>
        </p:txBody>
      </p:sp>
      <p:graphicFrame>
        <p:nvGraphicFramePr>
          <p:cNvPr id="5" name="Table 4"/>
          <p:cNvGraphicFramePr>
            <a:graphicFrameLocks noGrp="1"/>
          </p:cNvGraphicFramePr>
          <p:nvPr/>
        </p:nvGraphicFramePr>
        <p:xfrm>
          <a:off x="76200" y="2758440"/>
          <a:ext cx="4343400" cy="4023360"/>
        </p:xfrm>
        <a:graphic>
          <a:graphicData uri="http://schemas.openxmlformats.org/drawingml/2006/table">
            <a:tbl>
              <a:tblPr firstRow="1" bandRow="1">
                <a:tableStyleId>{5C22544A-7EE6-4342-B048-85BDC9FD1C3A}</a:tableStyleId>
              </a:tblPr>
              <a:tblGrid>
                <a:gridCol w="4343400"/>
              </a:tblGrid>
              <a:tr h="137160">
                <a:tc>
                  <a:txBody>
                    <a:bodyPr/>
                    <a:lstStyle/>
                    <a:p>
                      <a:r>
                        <a:rPr lang="en-US" dirty="0" err="1" smtClean="0"/>
                        <a:t>Cutaneous</a:t>
                      </a:r>
                      <a:r>
                        <a:rPr lang="en-US" dirty="0" smtClean="0"/>
                        <a:t> non-LCH</a:t>
                      </a:r>
                      <a:endParaRPr lang="en-US" dirty="0"/>
                    </a:p>
                  </a:txBody>
                  <a:tcPr/>
                </a:tc>
              </a:tr>
              <a:tr h="196427">
                <a:tc>
                  <a:txBody>
                    <a:bodyPr/>
                    <a:lstStyle/>
                    <a:p>
                      <a:r>
                        <a:rPr lang="en-US" dirty="0" smtClean="0"/>
                        <a:t>  </a:t>
                      </a:r>
                      <a:r>
                        <a:rPr lang="en-US" b="1" dirty="0" smtClean="0"/>
                        <a:t>The Juvenile </a:t>
                      </a:r>
                      <a:r>
                        <a:rPr lang="en-US" b="1" dirty="0" err="1" smtClean="0"/>
                        <a:t>xanthogranuloma</a:t>
                      </a:r>
                      <a:r>
                        <a:rPr lang="en-US" b="1" baseline="0" dirty="0" smtClean="0"/>
                        <a:t> family</a:t>
                      </a:r>
                      <a:endParaRPr lang="en-US" b="1" dirty="0"/>
                    </a:p>
                  </a:txBody>
                  <a:tcPr/>
                </a:tc>
              </a:tr>
              <a:tr h="196427">
                <a:tc>
                  <a:txBody>
                    <a:bodyPr/>
                    <a:lstStyle/>
                    <a:p>
                      <a:r>
                        <a:rPr lang="en-US" dirty="0" smtClean="0"/>
                        <a:t>    Benign cephalic</a:t>
                      </a:r>
                      <a:r>
                        <a:rPr lang="en-US" baseline="0" dirty="0" smtClean="0"/>
                        <a:t> </a:t>
                      </a:r>
                      <a:r>
                        <a:rPr lang="en-US" baseline="0" dirty="0" err="1" smtClean="0"/>
                        <a:t>histiocytosis</a:t>
                      </a:r>
                      <a:endParaRPr lang="en-US" dirty="0"/>
                    </a:p>
                  </a:txBody>
                  <a:tcPr/>
                </a:tc>
              </a:tr>
              <a:tr h="196427">
                <a:tc>
                  <a:txBody>
                    <a:bodyPr/>
                    <a:lstStyle/>
                    <a:p>
                      <a:r>
                        <a:rPr lang="en-US" dirty="0" smtClean="0"/>
                        <a:t>    Juvenile</a:t>
                      </a:r>
                      <a:r>
                        <a:rPr lang="en-US" baseline="0" dirty="0" smtClean="0"/>
                        <a:t> </a:t>
                      </a:r>
                      <a:r>
                        <a:rPr lang="en-US" baseline="0" dirty="0" err="1" smtClean="0"/>
                        <a:t>xanthogranuloma</a:t>
                      </a:r>
                      <a:endParaRPr lang="en-US" dirty="0"/>
                    </a:p>
                  </a:txBody>
                  <a:tcPr/>
                </a:tc>
              </a:tr>
              <a:tr h="196427">
                <a:tc>
                  <a:txBody>
                    <a:bodyPr/>
                    <a:lstStyle/>
                    <a:p>
                      <a:r>
                        <a:rPr lang="en-US" dirty="0" smtClean="0"/>
                        <a:t>    Generalized eruptive </a:t>
                      </a:r>
                      <a:r>
                        <a:rPr lang="en-US" dirty="0" err="1" smtClean="0"/>
                        <a:t>histiocytoma</a:t>
                      </a:r>
                      <a:endParaRPr lang="en-US" dirty="0"/>
                    </a:p>
                  </a:txBody>
                  <a:tcPr/>
                </a:tc>
              </a:tr>
              <a:tr h="196427">
                <a:tc>
                  <a:txBody>
                    <a:bodyPr/>
                    <a:lstStyle/>
                    <a:p>
                      <a:r>
                        <a:rPr lang="en-US" dirty="0" smtClean="0"/>
                        <a:t>    Adult</a:t>
                      </a:r>
                      <a:r>
                        <a:rPr lang="en-US" baseline="0" dirty="0" smtClean="0"/>
                        <a:t> </a:t>
                      </a:r>
                      <a:r>
                        <a:rPr lang="en-US" baseline="0" dirty="0" err="1" smtClean="0"/>
                        <a:t>xanthogranuloma</a:t>
                      </a:r>
                      <a:endParaRPr lang="en-US" dirty="0"/>
                    </a:p>
                  </a:txBody>
                  <a:tcPr/>
                </a:tc>
              </a:tr>
              <a:tr h="196427">
                <a:tc>
                  <a:txBody>
                    <a:bodyPr/>
                    <a:lstStyle/>
                    <a:p>
                      <a:r>
                        <a:rPr lang="en-US" dirty="0" smtClean="0"/>
                        <a:t>    Progressive nodular </a:t>
                      </a:r>
                      <a:r>
                        <a:rPr lang="en-US" dirty="0" err="1" smtClean="0"/>
                        <a:t>histiocytosis</a:t>
                      </a:r>
                      <a:endParaRPr lang="en-US" dirty="0"/>
                    </a:p>
                  </a:txBody>
                  <a:tcPr/>
                </a:tc>
              </a:tr>
              <a:tr h="196427">
                <a:tc>
                  <a:txBody>
                    <a:bodyPr/>
                    <a:lstStyle/>
                    <a:p>
                      <a:r>
                        <a:rPr lang="en-US" dirty="0" smtClean="0"/>
                        <a:t>  </a:t>
                      </a:r>
                      <a:r>
                        <a:rPr lang="en-US" b="1" dirty="0" smtClean="0"/>
                        <a:t>Non-JXG </a:t>
                      </a:r>
                      <a:r>
                        <a:rPr lang="en-US" b="1" dirty="0" err="1" smtClean="0"/>
                        <a:t>cutaneous</a:t>
                      </a:r>
                      <a:r>
                        <a:rPr lang="en-US" b="1" dirty="0" smtClean="0"/>
                        <a:t> </a:t>
                      </a:r>
                      <a:r>
                        <a:rPr lang="en-US" b="1" dirty="0" err="1" smtClean="0"/>
                        <a:t>histiocytoses</a:t>
                      </a:r>
                      <a:endParaRPr lang="en-US" b="1" dirty="0"/>
                    </a:p>
                  </a:txBody>
                  <a:tcPr/>
                </a:tc>
              </a:tr>
              <a:tr h="196427">
                <a:tc>
                  <a:txBody>
                    <a:bodyPr/>
                    <a:lstStyle/>
                    <a:p>
                      <a:r>
                        <a:rPr lang="en-US" dirty="0" smtClean="0"/>
                        <a:t>    Solitary </a:t>
                      </a:r>
                      <a:r>
                        <a:rPr lang="en-US" dirty="0" err="1" smtClean="0"/>
                        <a:t>reticulohistiocytosis</a:t>
                      </a:r>
                      <a:endParaRPr lang="en-US" dirty="0"/>
                    </a:p>
                  </a:txBody>
                  <a:tcPr/>
                </a:tc>
              </a:tr>
              <a:tr h="196427">
                <a:tc>
                  <a:txBody>
                    <a:bodyPr/>
                    <a:lstStyle/>
                    <a:p>
                      <a:r>
                        <a:rPr lang="en-US" dirty="0" smtClean="0"/>
                        <a:t>    Non-LCH </a:t>
                      </a:r>
                      <a:r>
                        <a:rPr lang="en-US" dirty="0" err="1" smtClean="0"/>
                        <a:t>dendritic</a:t>
                      </a:r>
                      <a:r>
                        <a:rPr lang="en-US" dirty="0" smtClean="0"/>
                        <a:t> cell </a:t>
                      </a:r>
                      <a:r>
                        <a:rPr lang="en-US" dirty="0" err="1" smtClean="0"/>
                        <a:t>histiocytosis</a:t>
                      </a:r>
                      <a:endParaRPr lang="en-US" dirty="0"/>
                    </a:p>
                  </a:txBody>
                  <a:tcPr/>
                </a:tc>
              </a:tr>
              <a:tr h="196427">
                <a:tc>
                  <a:txBody>
                    <a:bodyPr/>
                    <a:lstStyle/>
                    <a:p>
                      <a:r>
                        <a:rPr lang="en-US" dirty="0" smtClean="0"/>
                        <a:t>    Indeterminate</a:t>
                      </a:r>
                      <a:r>
                        <a:rPr lang="en-US" baseline="0" dirty="0" smtClean="0"/>
                        <a:t> </a:t>
                      </a:r>
                      <a:r>
                        <a:rPr lang="en-US" baseline="0" dirty="0" err="1" smtClean="0"/>
                        <a:t>histiocytosis</a:t>
                      </a:r>
                      <a:endParaRPr lang="en-US" dirty="0"/>
                    </a:p>
                  </a:txBody>
                  <a:tcPr/>
                </a:tc>
              </a:tr>
            </a:tbl>
          </a:graphicData>
        </a:graphic>
      </p:graphicFrame>
      <p:graphicFrame>
        <p:nvGraphicFramePr>
          <p:cNvPr id="7" name="Table 6"/>
          <p:cNvGraphicFramePr>
            <a:graphicFrameLocks noGrp="1"/>
          </p:cNvGraphicFramePr>
          <p:nvPr/>
        </p:nvGraphicFramePr>
        <p:xfrm>
          <a:off x="4419600" y="2743197"/>
          <a:ext cx="4724400" cy="4038603"/>
        </p:xfrm>
        <a:graphic>
          <a:graphicData uri="http://schemas.openxmlformats.org/drawingml/2006/table">
            <a:tbl>
              <a:tblPr firstRow="1" bandRow="1">
                <a:tableStyleId>{5C22544A-7EE6-4342-B048-85BDC9FD1C3A}</a:tableStyleId>
              </a:tblPr>
              <a:tblGrid>
                <a:gridCol w="4724400"/>
              </a:tblGrid>
              <a:tr h="375684">
                <a:tc>
                  <a:txBody>
                    <a:bodyPr/>
                    <a:lstStyle/>
                    <a:p>
                      <a:r>
                        <a:rPr lang="en-US" dirty="0" err="1" smtClean="0"/>
                        <a:t>Cutaneous</a:t>
                      </a:r>
                      <a:r>
                        <a:rPr lang="en-US" dirty="0" smtClean="0"/>
                        <a:t> with a major systemic component</a:t>
                      </a:r>
                      <a:endParaRPr lang="en-US" dirty="0"/>
                    </a:p>
                  </a:txBody>
                  <a:tcPr/>
                </a:tc>
              </a:tr>
              <a:tr h="375684">
                <a:tc>
                  <a:txBody>
                    <a:bodyPr/>
                    <a:lstStyle/>
                    <a:p>
                      <a:r>
                        <a:rPr lang="en-US" b="1" baseline="0" dirty="0" smtClean="0"/>
                        <a:t>  </a:t>
                      </a:r>
                      <a:r>
                        <a:rPr lang="en-US" b="1" dirty="0" smtClean="0"/>
                        <a:t>JXG family</a:t>
                      </a:r>
                      <a:endParaRPr lang="en-US" b="1" dirty="0"/>
                    </a:p>
                  </a:txBody>
                  <a:tcPr/>
                </a:tc>
              </a:tr>
              <a:tr h="375684">
                <a:tc>
                  <a:txBody>
                    <a:bodyPr/>
                    <a:lstStyle/>
                    <a:p>
                      <a:r>
                        <a:rPr lang="en-US" dirty="0" smtClean="0"/>
                        <a:t>     </a:t>
                      </a:r>
                      <a:r>
                        <a:rPr lang="en-US" dirty="0" err="1" smtClean="0"/>
                        <a:t>Xanthoma</a:t>
                      </a:r>
                      <a:r>
                        <a:rPr lang="en-US" dirty="0" smtClean="0"/>
                        <a:t> </a:t>
                      </a:r>
                      <a:r>
                        <a:rPr lang="en-US" dirty="0" err="1" smtClean="0"/>
                        <a:t>disseminatum</a:t>
                      </a:r>
                      <a:endParaRPr lang="en-US" dirty="0"/>
                    </a:p>
                  </a:txBody>
                  <a:tcPr/>
                </a:tc>
              </a:tr>
              <a:tr h="375684">
                <a:tc>
                  <a:txBody>
                    <a:bodyPr/>
                    <a:lstStyle/>
                    <a:p>
                      <a:r>
                        <a:rPr lang="en-US" baseline="0" dirty="0" smtClean="0"/>
                        <a:t>  </a:t>
                      </a:r>
                      <a:r>
                        <a:rPr lang="en-US" b="1" baseline="0" dirty="0" smtClean="0"/>
                        <a:t>Non-JXG family</a:t>
                      </a:r>
                      <a:endParaRPr lang="en-US" b="1" dirty="0"/>
                    </a:p>
                  </a:txBody>
                  <a:tcPr/>
                </a:tc>
              </a:tr>
              <a:tr h="375684">
                <a:tc>
                  <a:txBody>
                    <a:bodyPr/>
                    <a:lstStyle/>
                    <a:p>
                      <a:r>
                        <a:rPr lang="en-US" dirty="0" smtClean="0"/>
                        <a:t>    </a:t>
                      </a:r>
                      <a:r>
                        <a:rPr lang="en-US" dirty="0" err="1" smtClean="0"/>
                        <a:t>Multicentric</a:t>
                      </a:r>
                      <a:r>
                        <a:rPr lang="en-US" dirty="0" smtClean="0"/>
                        <a:t> </a:t>
                      </a:r>
                      <a:r>
                        <a:rPr lang="en-US" dirty="0" err="1" smtClean="0"/>
                        <a:t>reticulohistiocytosis</a:t>
                      </a:r>
                      <a:endParaRPr lang="en-US" dirty="0"/>
                    </a:p>
                  </a:txBody>
                  <a:tcPr/>
                </a:tc>
              </a:tr>
              <a:tr h="375684">
                <a:tc>
                  <a:txBody>
                    <a:bodyPr/>
                    <a:lstStyle/>
                    <a:p>
                      <a:r>
                        <a:rPr lang="en-US" b="1" dirty="0" smtClean="0">
                          <a:solidFill>
                            <a:schemeClr val="tx1"/>
                          </a:solidFill>
                        </a:rPr>
                        <a:t>Systemic non-LCH</a:t>
                      </a:r>
                      <a:endParaRPr lang="en-US" b="1" dirty="0">
                        <a:solidFill>
                          <a:schemeClr val="tx1"/>
                        </a:solidFill>
                      </a:endParaRPr>
                    </a:p>
                  </a:txBody>
                  <a:tcPr>
                    <a:solidFill>
                      <a:schemeClr val="accent1"/>
                    </a:solidFill>
                  </a:tcPr>
                </a:tc>
              </a:tr>
              <a:tr h="375684">
                <a:tc>
                  <a:txBody>
                    <a:bodyPr/>
                    <a:lstStyle/>
                    <a:p>
                      <a:r>
                        <a:rPr lang="en-US" dirty="0" smtClean="0"/>
                        <a:t>  </a:t>
                      </a:r>
                      <a:r>
                        <a:rPr lang="en-US" b="1" dirty="0" smtClean="0"/>
                        <a:t>JXG</a:t>
                      </a:r>
                      <a:r>
                        <a:rPr lang="en-US" b="1" baseline="0" dirty="0" smtClean="0"/>
                        <a:t> family</a:t>
                      </a:r>
                      <a:endParaRPr lang="en-US" b="1" dirty="0"/>
                    </a:p>
                  </a:txBody>
                  <a:tcPr/>
                </a:tc>
              </a:tr>
              <a:tr h="375684">
                <a:tc>
                  <a:txBody>
                    <a:bodyPr/>
                    <a:lstStyle/>
                    <a:p>
                      <a:r>
                        <a:rPr lang="en-US" dirty="0" smtClean="0"/>
                        <a:t>    </a:t>
                      </a:r>
                      <a:r>
                        <a:rPr lang="en-US" dirty="0" err="1" smtClean="0"/>
                        <a:t>Erdheim</a:t>
                      </a:r>
                      <a:r>
                        <a:rPr lang="en-US" dirty="0" smtClean="0"/>
                        <a:t>-Chester disease</a:t>
                      </a:r>
                      <a:endParaRPr lang="en-US" dirty="0"/>
                    </a:p>
                  </a:txBody>
                  <a:tcPr/>
                </a:tc>
              </a:tr>
              <a:tr h="375684">
                <a:tc>
                  <a:txBody>
                    <a:bodyPr/>
                    <a:lstStyle/>
                    <a:p>
                      <a:r>
                        <a:rPr lang="en-US" dirty="0" smtClean="0"/>
                        <a:t>  </a:t>
                      </a:r>
                      <a:r>
                        <a:rPr lang="en-US" b="1" dirty="0" smtClean="0"/>
                        <a:t>Non-JXG family</a:t>
                      </a:r>
                      <a:endParaRPr lang="en-US" b="1" dirty="0"/>
                    </a:p>
                  </a:txBody>
                  <a:tcPr/>
                </a:tc>
              </a:tr>
              <a:tr h="657447">
                <a:tc>
                  <a:txBody>
                    <a:bodyPr/>
                    <a:lstStyle/>
                    <a:p>
                      <a:r>
                        <a:rPr lang="en-US" dirty="0" smtClean="0"/>
                        <a:t>    Sinus </a:t>
                      </a:r>
                      <a:r>
                        <a:rPr lang="en-US" dirty="0" err="1" smtClean="0"/>
                        <a:t>histiocytosis</a:t>
                      </a:r>
                      <a:r>
                        <a:rPr lang="en-US" dirty="0" smtClean="0"/>
                        <a:t> with massive</a:t>
                      </a:r>
                      <a:r>
                        <a:rPr lang="en-US" baseline="0" dirty="0" smtClean="0"/>
                        <a:t> lymphadenopathy (R-DD)</a:t>
                      </a:r>
                      <a:endParaRPr lang="en-US"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1121664"/>
          </a:xfrm>
        </p:spPr>
        <p:txBody>
          <a:bodyPr/>
          <a:lstStyle/>
          <a:p>
            <a:r>
              <a:rPr lang="en-US" dirty="0" smtClean="0"/>
              <a:t>Non-</a:t>
            </a:r>
            <a:r>
              <a:rPr lang="en-US" dirty="0" err="1" smtClean="0"/>
              <a:t>Langerhans</a:t>
            </a:r>
            <a:r>
              <a:rPr lang="en-US" dirty="0" smtClean="0"/>
              <a:t> cell </a:t>
            </a:r>
            <a:r>
              <a:rPr lang="en-US" dirty="0" err="1" smtClean="0"/>
              <a:t>histiocytoses</a:t>
            </a:r>
            <a:r>
              <a:rPr lang="en-US" dirty="0" smtClean="0"/>
              <a:t> – JXG family</a:t>
            </a:r>
            <a:endParaRPr lang="en-US" dirty="0"/>
          </a:p>
        </p:txBody>
      </p:sp>
      <p:sp>
        <p:nvSpPr>
          <p:cNvPr id="3" name="Content Placeholder 2"/>
          <p:cNvSpPr>
            <a:spLocks noGrp="1"/>
          </p:cNvSpPr>
          <p:nvPr>
            <p:ph idx="1"/>
          </p:nvPr>
        </p:nvSpPr>
        <p:spPr/>
        <p:txBody>
          <a:bodyPr>
            <a:normAutofit/>
          </a:bodyPr>
          <a:lstStyle/>
          <a:p>
            <a:r>
              <a:rPr lang="en-US" dirty="0" smtClean="0"/>
              <a:t>Diverse group of disorders defined by the accumulation of </a:t>
            </a:r>
            <a:r>
              <a:rPr lang="en-US" dirty="0" err="1" smtClean="0"/>
              <a:t>histiocytes</a:t>
            </a:r>
            <a:r>
              <a:rPr lang="en-US" dirty="0" smtClean="0"/>
              <a:t> that do not meet the phenotypic criteria for the diagnosis of LCs. </a:t>
            </a:r>
          </a:p>
          <a:p>
            <a:r>
              <a:rPr lang="en-US" dirty="0" smtClean="0"/>
              <a:t>Identical </a:t>
            </a:r>
            <a:r>
              <a:rPr lang="en-US" dirty="0" err="1" smtClean="0"/>
              <a:t>immunophenotype</a:t>
            </a:r>
            <a:r>
              <a:rPr lang="en-US" dirty="0" smtClean="0"/>
              <a:t>: </a:t>
            </a:r>
            <a:r>
              <a:rPr lang="en-US" dirty="0" err="1" smtClean="0"/>
              <a:t>FactorXIIIa</a:t>
            </a:r>
            <a:r>
              <a:rPr lang="en-US" dirty="0" smtClean="0"/>
              <a:t>, CD68, CD163, </a:t>
            </a:r>
            <a:r>
              <a:rPr lang="en-US" dirty="0" err="1" smtClean="0"/>
              <a:t>fascin</a:t>
            </a:r>
            <a:r>
              <a:rPr lang="en-US" dirty="0" smtClean="0"/>
              <a:t>, and CD14 positive. Negative for S100 and CD1a</a:t>
            </a:r>
          </a:p>
          <a:p>
            <a:r>
              <a:rPr lang="en-US" dirty="0" smtClean="0"/>
              <a:t>?Spectrum of same disorder and derive from same precursor cell</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Erdheim</a:t>
            </a:r>
            <a:r>
              <a:rPr lang="en-US" dirty="0" smtClean="0"/>
              <a:t>-Chester Disease</a:t>
            </a:r>
            <a:endParaRPr lang="en-US" dirty="0"/>
          </a:p>
        </p:txBody>
      </p:sp>
      <p:sp>
        <p:nvSpPr>
          <p:cNvPr id="3" name="Content Placeholder 2"/>
          <p:cNvSpPr>
            <a:spLocks noGrp="1"/>
          </p:cNvSpPr>
          <p:nvPr>
            <p:ph idx="1"/>
          </p:nvPr>
        </p:nvSpPr>
        <p:spPr>
          <a:xfrm>
            <a:off x="838200" y="1524000"/>
            <a:ext cx="7772400" cy="4572000"/>
          </a:xfrm>
        </p:spPr>
        <p:txBody>
          <a:bodyPr>
            <a:normAutofit fontScale="85000" lnSpcReduction="20000"/>
          </a:bodyPr>
          <a:lstStyle/>
          <a:p>
            <a:r>
              <a:rPr lang="en-US" dirty="0" smtClean="0"/>
              <a:t>Variant of the JXG family</a:t>
            </a:r>
          </a:p>
          <a:p>
            <a:r>
              <a:rPr lang="en-US" dirty="0" smtClean="0"/>
              <a:t>IHC – </a:t>
            </a:r>
            <a:r>
              <a:rPr lang="en-US" dirty="0" err="1" smtClean="0"/>
              <a:t>XIIIa</a:t>
            </a:r>
            <a:r>
              <a:rPr lang="en-US" dirty="0" smtClean="0"/>
              <a:t>, CD68, and CD163 positive; CD1a and S-100 negative</a:t>
            </a:r>
          </a:p>
          <a:p>
            <a:r>
              <a:rPr lang="en-US" dirty="0" smtClean="0"/>
              <a:t>Characterized by  dense infiltrate of </a:t>
            </a:r>
            <a:r>
              <a:rPr lang="en-US" dirty="0" err="1" smtClean="0"/>
              <a:t>histiocytes</a:t>
            </a:r>
            <a:r>
              <a:rPr lang="en-US" dirty="0" smtClean="0"/>
              <a:t> with foamy or </a:t>
            </a:r>
            <a:r>
              <a:rPr lang="en-US" dirty="0" err="1" smtClean="0"/>
              <a:t>eosinophilic</a:t>
            </a:r>
            <a:r>
              <a:rPr lang="en-US" dirty="0" smtClean="0"/>
              <a:t> cytoplasm and </a:t>
            </a:r>
            <a:r>
              <a:rPr lang="en-US" dirty="0" err="1" smtClean="0"/>
              <a:t>Touton</a:t>
            </a:r>
            <a:r>
              <a:rPr lang="en-US" dirty="0" smtClean="0"/>
              <a:t> giant cells</a:t>
            </a:r>
          </a:p>
          <a:p>
            <a:r>
              <a:rPr lang="en-US" dirty="0" smtClean="0"/>
              <a:t>Absence of </a:t>
            </a:r>
            <a:r>
              <a:rPr lang="en-US" dirty="0" err="1" smtClean="0"/>
              <a:t>Birbeck</a:t>
            </a:r>
            <a:r>
              <a:rPr lang="en-US" dirty="0" smtClean="0"/>
              <a:t> granules</a:t>
            </a:r>
          </a:p>
          <a:p>
            <a:endParaRPr lang="en-US" dirty="0" smtClean="0"/>
          </a:p>
          <a:p>
            <a:r>
              <a:rPr lang="en-US" dirty="0" smtClean="0"/>
              <a:t>Differential Diagnosis with </a:t>
            </a:r>
            <a:r>
              <a:rPr lang="en-US" dirty="0" err="1" smtClean="0"/>
              <a:t>Rosai-Dorfman</a:t>
            </a:r>
            <a:r>
              <a:rPr lang="en-US" dirty="0" smtClean="0"/>
              <a:t> disease  </a:t>
            </a:r>
          </a:p>
          <a:p>
            <a:pPr lvl="1"/>
            <a:r>
              <a:rPr lang="en-US" dirty="0" smtClean="0"/>
              <a:t>Systemic </a:t>
            </a:r>
            <a:r>
              <a:rPr lang="en-US" dirty="0" err="1" smtClean="0"/>
              <a:t>histiocytosis</a:t>
            </a:r>
            <a:r>
              <a:rPr lang="en-US" dirty="0" smtClean="0"/>
              <a:t>, Non JXG family</a:t>
            </a:r>
          </a:p>
          <a:p>
            <a:pPr lvl="1"/>
            <a:r>
              <a:rPr lang="en-US" dirty="0" smtClean="0"/>
              <a:t>– S-100+, CD1a-, CD68+, </a:t>
            </a:r>
            <a:r>
              <a:rPr lang="en-US" dirty="0" err="1" smtClean="0"/>
              <a:t>Fascin</a:t>
            </a:r>
            <a:r>
              <a:rPr lang="en-US" dirty="0" smtClean="0"/>
              <a:t>+, CD163+ </a:t>
            </a:r>
            <a:r>
              <a:rPr lang="en-US" dirty="0" err="1" smtClean="0"/>
              <a:t>histiocytes</a:t>
            </a:r>
            <a:r>
              <a:rPr lang="en-US" dirty="0" smtClean="0"/>
              <a:t> with </a:t>
            </a:r>
            <a:r>
              <a:rPr lang="en-US" dirty="0" err="1" smtClean="0"/>
              <a:t>emperipolesis</a:t>
            </a:r>
            <a:endParaRPr lang="en-US"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Erdheim</a:t>
            </a:r>
            <a:r>
              <a:rPr lang="en-US" dirty="0" smtClean="0"/>
              <a:t>-Chester Disease</a:t>
            </a:r>
            <a:endParaRPr lang="en-US" dirty="0"/>
          </a:p>
        </p:txBody>
      </p:sp>
      <p:sp>
        <p:nvSpPr>
          <p:cNvPr id="3" name="Content Placeholder 2"/>
          <p:cNvSpPr>
            <a:spLocks noGrp="1"/>
          </p:cNvSpPr>
          <p:nvPr>
            <p:ph idx="1"/>
          </p:nvPr>
        </p:nvSpPr>
        <p:spPr>
          <a:xfrm>
            <a:off x="914400" y="1143000"/>
            <a:ext cx="7772400" cy="5212560"/>
          </a:xfrm>
        </p:spPr>
        <p:txBody>
          <a:bodyPr>
            <a:normAutofit/>
          </a:bodyPr>
          <a:lstStyle/>
          <a:p>
            <a:r>
              <a:rPr lang="en-US" dirty="0" smtClean="0"/>
              <a:t>First described in 1930 by William </a:t>
            </a:r>
          </a:p>
          <a:p>
            <a:pPr lvl="1">
              <a:buNone/>
            </a:pPr>
            <a:r>
              <a:rPr lang="en-US" dirty="0" smtClean="0"/>
              <a:t>Chester, a pupil of  Viennese Pathologist </a:t>
            </a:r>
          </a:p>
          <a:p>
            <a:pPr lvl="1">
              <a:buNone/>
            </a:pPr>
            <a:r>
              <a:rPr lang="en-US" dirty="0" err="1" smtClean="0"/>
              <a:t>Jakob</a:t>
            </a:r>
            <a:r>
              <a:rPr lang="en-US" dirty="0" smtClean="0"/>
              <a:t> </a:t>
            </a:r>
            <a:r>
              <a:rPr lang="en-US" dirty="0" err="1" smtClean="0"/>
              <a:t>Erdheim</a:t>
            </a:r>
            <a:endParaRPr lang="en-US" dirty="0" smtClean="0"/>
          </a:p>
          <a:p>
            <a:pPr lvl="1"/>
            <a:r>
              <a:rPr lang="en-US" dirty="0" smtClean="0"/>
              <a:t>Initially called “lipid </a:t>
            </a:r>
            <a:r>
              <a:rPr lang="en-US" dirty="0" err="1" smtClean="0"/>
              <a:t>granulomatosis</a:t>
            </a:r>
            <a:r>
              <a:rPr lang="en-US" dirty="0" smtClean="0"/>
              <a:t>”</a:t>
            </a:r>
          </a:p>
          <a:p>
            <a:r>
              <a:rPr lang="en-US" dirty="0" smtClean="0"/>
              <a:t>1972 Jaffe described in detail the </a:t>
            </a:r>
          </a:p>
          <a:p>
            <a:pPr lvl="1">
              <a:buNone/>
            </a:pPr>
            <a:r>
              <a:rPr lang="en-US" dirty="0" smtClean="0"/>
              <a:t>clinical, radiological, and pathological characteristics</a:t>
            </a:r>
          </a:p>
          <a:p>
            <a:pPr lvl="1">
              <a:buNone/>
            </a:pPr>
            <a:r>
              <a:rPr lang="en-US" dirty="0" smtClean="0"/>
              <a:t>and coined “</a:t>
            </a:r>
            <a:r>
              <a:rPr lang="en-US" dirty="0" err="1" smtClean="0"/>
              <a:t>Erdheim</a:t>
            </a:r>
            <a:r>
              <a:rPr lang="en-US" dirty="0" smtClean="0"/>
              <a:t>-Chester Disease”</a:t>
            </a:r>
          </a:p>
          <a:p>
            <a:r>
              <a:rPr lang="en-US" dirty="0" smtClean="0"/>
              <a:t>Rare</a:t>
            </a:r>
          </a:p>
          <a:p>
            <a:pPr lvl="1"/>
            <a:r>
              <a:rPr lang="en-US" dirty="0" smtClean="0"/>
              <a:t>About 341 reported cases; 259 biopsy proven</a:t>
            </a:r>
          </a:p>
        </p:txBody>
      </p:sp>
      <p:pic>
        <p:nvPicPr>
          <p:cNvPr id="4" name="Picture 3" descr="erdheim.jpg"/>
          <p:cNvPicPr>
            <a:picLocks noChangeAspect="1"/>
          </p:cNvPicPr>
          <p:nvPr/>
        </p:nvPicPr>
        <p:blipFill>
          <a:blip r:embed="rId2" cstate="print"/>
          <a:stretch>
            <a:fillRect/>
          </a:stretch>
        </p:blipFill>
        <p:spPr>
          <a:xfrm>
            <a:off x="7315200" y="914400"/>
            <a:ext cx="1630680" cy="257860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a:t>
            </a:r>
            <a:endParaRPr lang="en-US" dirty="0"/>
          </a:p>
        </p:txBody>
      </p:sp>
      <p:sp>
        <p:nvSpPr>
          <p:cNvPr id="3" name="Content Placeholder 2"/>
          <p:cNvSpPr>
            <a:spLocks noGrp="1"/>
          </p:cNvSpPr>
          <p:nvPr>
            <p:ph idx="1"/>
          </p:nvPr>
        </p:nvSpPr>
        <p:spPr/>
        <p:txBody>
          <a:bodyPr/>
          <a:lstStyle/>
          <a:p>
            <a:r>
              <a:rPr lang="en-US" dirty="0" smtClean="0"/>
              <a:t>I have no financial relationships to disclose.</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924800" cy="1316736"/>
          </a:xfrm>
        </p:spPr>
        <p:txBody>
          <a:bodyPr/>
          <a:lstStyle/>
          <a:p>
            <a:r>
              <a:rPr lang="en-US" dirty="0" err="1" smtClean="0"/>
              <a:t>Erdheim</a:t>
            </a:r>
            <a:r>
              <a:rPr lang="en-US" dirty="0" smtClean="0"/>
              <a:t>-Chester Disease Clinical Manifestations</a:t>
            </a:r>
            <a:endParaRPr lang="en-US" dirty="0"/>
          </a:p>
        </p:txBody>
      </p:sp>
      <p:sp>
        <p:nvSpPr>
          <p:cNvPr id="3" name="Content Placeholder 2"/>
          <p:cNvSpPr>
            <a:spLocks noGrp="1"/>
          </p:cNvSpPr>
          <p:nvPr>
            <p:ph idx="1"/>
          </p:nvPr>
        </p:nvSpPr>
        <p:spPr>
          <a:xfrm>
            <a:off x="914400" y="1524000"/>
            <a:ext cx="7772400" cy="5334000"/>
          </a:xfrm>
        </p:spPr>
        <p:txBody>
          <a:bodyPr>
            <a:normAutofit/>
          </a:bodyPr>
          <a:lstStyle/>
          <a:p>
            <a:r>
              <a:rPr lang="en-US" dirty="0" smtClean="0"/>
              <a:t>Bilateral knee and ankle pain </a:t>
            </a:r>
          </a:p>
          <a:p>
            <a:pPr>
              <a:buNone/>
            </a:pPr>
            <a:r>
              <a:rPr lang="en-US" dirty="0" smtClean="0"/>
              <a:t>	most common complaints in </a:t>
            </a:r>
          </a:p>
          <a:p>
            <a:pPr>
              <a:buNone/>
            </a:pPr>
            <a:r>
              <a:rPr lang="en-US" dirty="0" smtClean="0"/>
              <a:t>	patients</a:t>
            </a:r>
          </a:p>
          <a:p>
            <a:pPr lvl="1"/>
            <a:r>
              <a:rPr lang="en-US" dirty="0" smtClean="0"/>
              <a:t>Characteristic bilateral symmetric </a:t>
            </a:r>
            <a:r>
              <a:rPr lang="en-US" dirty="0" err="1" smtClean="0"/>
              <a:t>osteosclerosis</a:t>
            </a:r>
            <a:r>
              <a:rPr lang="en-US" dirty="0" smtClean="0"/>
              <a:t> of long bones</a:t>
            </a:r>
          </a:p>
          <a:p>
            <a:r>
              <a:rPr lang="en-US" dirty="0" err="1" smtClean="0"/>
              <a:t>Extraskeletal</a:t>
            </a:r>
            <a:r>
              <a:rPr lang="en-US" dirty="0" smtClean="0"/>
              <a:t> organ involvement more than 50% of the time</a:t>
            </a:r>
          </a:p>
          <a:p>
            <a:pPr lvl="1"/>
            <a:r>
              <a:rPr lang="en-US" dirty="0" smtClean="0"/>
              <a:t>Kidney, </a:t>
            </a:r>
            <a:r>
              <a:rPr lang="en-US" dirty="0" err="1" smtClean="0"/>
              <a:t>retroperitoneum</a:t>
            </a:r>
            <a:r>
              <a:rPr lang="en-US" dirty="0" smtClean="0"/>
              <a:t>, skin, brain, and lung </a:t>
            </a:r>
          </a:p>
          <a:p>
            <a:pPr>
              <a:buNone/>
            </a:pP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0178" name="Picture 2"/>
          <p:cNvPicPr>
            <a:picLocks noChangeAspect="1" noChangeArrowheads="1"/>
          </p:cNvPicPr>
          <p:nvPr/>
        </p:nvPicPr>
        <p:blipFill>
          <a:blip r:embed="rId2" cstate="print"/>
          <a:srcRect/>
          <a:stretch>
            <a:fillRect/>
          </a:stretch>
        </p:blipFill>
        <p:spPr bwMode="auto">
          <a:xfrm>
            <a:off x="4876800" y="76200"/>
            <a:ext cx="4229100" cy="5886450"/>
          </a:xfrm>
          <a:prstGeom prst="rect">
            <a:avLst/>
          </a:prstGeom>
          <a:noFill/>
          <a:ln w="9525">
            <a:noFill/>
            <a:miter lim="800000"/>
            <a:headEnd/>
            <a:tailEnd/>
          </a:ln>
        </p:spPr>
      </p:pic>
      <p:pic>
        <p:nvPicPr>
          <p:cNvPr id="50179" name="Picture 3"/>
          <p:cNvPicPr>
            <a:picLocks noGrp="1" noChangeAspect="1" noChangeArrowheads="1"/>
          </p:cNvPicPr>
          <p:nvPr>
            <p:ph idx="1"/>
          </p:nvPr>
        </p:nvPicPr>
        <p:blipFill>
          <a:blip r:embed="rId3" cstate="print"/>
          <a:srcRect/>
          <a:stretch>
            <a:fillRect/>
          </a:stretch>
        </p:blipFill>
        <p:spPr bwMode="auto">
          <a:xfrm>
            <a:off x="545781" y="3844162"/>
            <a:ext cx="7988619" cy="2937638"/>
          </a:xfrm>
          <a:prstGeom prst="rect">
            <a:avLst/>
          </a:prstGeom>
          <a:noFill/>
          <a:ln w="9525">
            <a:noFill/>
            <a:miter lim="800000"/>
            <a:headEnd/>
            <a:tailEnd/>
          </a:ln>
        </p:spPr>
      </p:pic>
      <p:pic>
        <p:nvPicPr>
          <p:cNvPr id="50180" name="Picture 4"/>
          <p:cNvPicPr>
            <a:picLocks noChangeAspect="1" noChangeArrowheads="1"/>
          </p:cNvPicPr>
          <p:nvPr/>
        </p:nvPicPr>
        <p:blipFill>
          <a:blip r:embed="rId4" cstate="print"/>
          <a:srcRect/>
          <a:stretch>
            <a:fillRect/>
          </a:stretch>
        </p:blipFill>
        <p:spPr bwMode="auto">
          <a:xfrm>
            <a:off x="457200" y="1905000"/>
            <a:ext cx="4665911" cy="1685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1197864"/>
          </a:xfrm>
        </p:spPr>
        <p:txBody>
          <a:bodyPr/>
          <a:lstStyle/>
          <a:p>
            <a:r>
              <a:rPr lang="en-US" dirty="0" err="1" smtClean="0"/>
              <a:t>Erdheim</a:t>
            </a:r>
            <a:r>
              <a:rPr lang="en-US" dirty="0" smtClean="0"/>
              <a:t>-Chester Disease Clinical Manifestations</a:t>
            </a:r>
            <a:endParaRPr lang="en-US" dirty="0"/>
          </a:p>
        </p:txBody>
      </p:sp>
      <p:sp>
        <p:nvSpPr>
          <p:cNvPr id="3" name="Content Placeholder 2"/>
          <p:cNvSpPr>
            <a:spLocks noGrp="1"/>
          </p:cNvSpPr>
          <p:nvPr>
            <p:ph idx="1"/>
          </p:nvPr>
        </p:nvSpPr>
        <p:spPr/>
        <p:txBody>
          <a:bodyPr/>
          <a:lstStyle/>
          <a:p>
            <a:r>
              <a:rPr lang="en-US" dirty="0" err="1" smtClean="0"/>
              <a:t>Cavalli</a:t>
            </a:r>
            <a:r>
              <a:rPr lang="en-US" dirty="0" smtClean="0"/>
              <a:t>, et al reviewed 259 biopsy proven cases in the English literature</a:t>
            </a:r>
          </a:p>
          <a:p>
            <a:r>
              <a:rPr lang="en-US" dirty="0" smtClean="0"/>
              <a:t>Results:</a:t>
            </a:r>
          </a:p>
          <a:p>
            <a:pPr lvl="1"/>
            <a:r>
              <a:rPr lang="en-US" dirty="0" smtClean="0"/>
              <a:t>60% Male</a:t>
            </a:r>
          </a:p>
          <a:p>
            <a:pPr lvl="1"/>
            <a:r>
              <a:rPr lang="en-US" dirty="0" smtClean="0"/>
              <a:t>Median age disease onset: 49 years</a:t>
            </a:r>
          </a:p>
          <a:p>
            <a:pPr lvl="1"/>
            <a:r>
              <a:rPr lang="en-US" dirty="0" smtClean="0"/>
              <a:t>Median age disease diagnosis: 53 years</a:t>
            </a:r>
          </a:p>
          <a:p>
            <a:pPr lvl="1"/>
            <a:r>
              <a:rPr lang="en-US" dirty="0" smtClean="0"/>
              <a:t>Median diagnostic delay: 1 year</a:t>
            </a:r>
          </a:p>
          <a:p>
            <a:pPr>
              <a:buNone/>
            </a:pPr>
            <a:endParaRPr lang="en-US"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charset="0"/>
                <a:ea typeface="msgothic" charset="0"/>
                <a:cs typeface="msgothic" charset="0"/>
              </a:rPr>
              <a:t>Manifestations of </a:t>
            </a:r>
            <a:r>
              <a:rPr lang="en-GB" sz="1500" b="1" dirty="0" err="1">
                <a:solidFill>
                  <a:srgbClr val="000000"/>
                </a:solidFill>
                <a:latin typeface="Arial" charset="0"/>
                <a:ea typeface="msgothic" charset="0"/>
                <a:cs typeface="msgothic" charset="0"/>
              </a:rPr>
              <a:t>Erdheim</a:t>
            </a:r>
            <a:r>
              <a:rPr lang="en-GB" sz="1500" b="1" dirty="0">
                <a:solidFill>
                  <a:srgbClr val="000000"/>
                </a:solidFill>
                <a:latin typeface="Arial" charset="0"/>
                <a:ea typeface="msgothic" charset="0"/>
                <a:cs typeface="msgothic" charset="0"/>
              </a:rPr>
              <a:t>–Chester disease (ECD) at onset and over the course of the disease. </a:t>
            </a:r>
          </a:p>
        </p:txBody>
      </p:sp>
      <p:pic>
        <p:nvPicPr>
          <p:cNvPr id="3074" name="Picture 2"/>
          <p:cNvPicPr>
            <a:picLocks noChangeAspect="1" noChangeArrowheads="1"/>
          </p:cNvPicPr>
          <p:nvPr/>
        </p:nvPicPr>
        <p:blipFill>
          <a:blip r:embed="rId3" cstate="print"/>
          <a:srcRect/>
          <a:stretch>
            <a:fillRect/>
          </a:stretch>
        </p:blipFill>
        <p:spPr bwMode="auto">
          <a:xfrm>
            <a:off x="7935840" y="6205612"/>
            <a:ext cx="816480" cy="522774"/>
          </a:xfrm>
          <a:prstGeom prst="rect">
            <a:avLst/>
          </a:prstGeom>
          <a:noFill/>
          <a:ln w="9525">
            <a:noFill/>
            <a:round/>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3134880" y="191238"/>
            <a:ext cx="3342120" cy="5681699"/>
          </a:xfrm>
          <a:prstGeom prst="rect">
            <a:avLst/>
          </a:prstGeom>
          <a:noFill/>
          <a:ln w="9525">
            <a:noFill/>
            <a:round/>
            <a:headEnd/>
            <a:tailEnd/>
          </a:ln>
          <a:effectLst/>
        </p:spPr>
      </p:pic>
      <p:sp>
        <p:nvSpPr>
          <p:cNvPr id="3076" name="Text Box 4"/>
          <p:cNvSpPr txBox="1">
            <a:spLocks noChangeArrowheads="1"/>
          </p:cNvSpPr>
          <p:nvPr/>
        </p:nvSpPr>
        <p:spPr bwMode="auto">
          <a:xfrm>
            <a:off x="3134881" y="5972307"/>
            <a:ext cx="3918240" cy="309632"/>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err="1">
                <a:solidFill>
                  <a:srgbClr val="000000"/>
                </a:solidFill>
                <a:latin typeface="Arial" charset="0"/>
                <a:ea typeface="msgothic" charset="0"/>
                <a:cs typeface="msgothic" charset="0"/>
              </a:rPr>
              <a:t>Cavalli</a:t>
            </a:r>
            <a:r>
              <a:rPr lang="en-GB" sz="1100" b="1" dirty="0">
                <a:solidFill>
                  <a:srgbClr val="000000"/>
                </a:solidFill>
                <a:latin typeface="Arial" charset="0"/>
                <a:ea typeface="msgothic" charset="0"/>
                <a:cs typeface="msgothic" charset="0"/>
              </a:rPr>
              <a:t> G et al. Ann Rheum </a:t>
            </a:r>
            <a:r>
              <a:rPr lang="en-GB" sz="1100" b="1" dirty="0" err="1">
                <a:solidFill>
                  <a:srgbClr val="000000"/>
                </a:solidFill>
                <a:latin typeface="Arial" charset="0"/>
                <a:ea typeface="msgothic" charset="0"/>
                <a:cs typeface="msgothic" charset="0"/>
              </a:rPr>
              <a:t>Dis</a:t>
            </a:r>
            <a:r>
              <a:rPr lang="en-GB" sz="1100" b="1" dirty="0">
                <a:solidFill>
                  <a:srgbClr val="000000"/>
                </a:solidFill>
                <a:latin typeface="Arial" charset="0"/>
                <a:ea typeface="msgothic" charset="0"/>
                <a:cs typeface="msgothic" charset="0"/>
              </a:rPr>
              <a:t> doi:10.1136/annrheumdis-2012-202542</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ea typeface="msgothic" charset="0"/>
                <a:cs typeface="msgothic" charset="0"/>
              </a:rPr>
              <a:t>©2013 by BMJ Publishing Group Ltd and European League Against Rheumatism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848600" cy="1240536"/>
          </a:xfrm>
        </p:spPr>
        <p:txBody>
          <a:bodyPr/>
          <a:lstStyle/>
          <a:p>
            <a:r>
              <a:rPr lang="en-US" dirty="0" err="1" smtClean="0"/>
              <a:t>Erdheim</a:t>
            </a:r>
            <a:r>
              <a:rPr lang="en-US" dirty="0" smtClean="0"/>
              <a:t>-Chester Disease Pathogenesis</a:t>
            </a:r>
            <a:endParaRPr lang="en-US" dirty="0"/>
          </a:p>
        </p:txBody>
      </p:sp>
      <p:sp>
        <p:nvSpPr>
          <p:cNvPr id="3" name="Content Placeholder 2"/>
          <p:cNvSpPr>
            <a:spLocks noGrp="1"/>
          </p:cNvSpPr>
          <p:nvPr>
            <p:ph idx="1"/>
          </p:nvPr>
        </p:nvSpPr>
        <p:spPr>
          <a:xfrm>
            <a:off x="914400" y="1752600"/>
            <a:ext cx="7772400" cy="4572000"/>
          </a:xfrm>
        </p:spPr>
        <p:txBody>
          <a:bodyPr>
            <a:normAutofit fontScale="92500"/>
          </a:bodyPr>
          <a:lstStyle/>
          <a:p>
            <a:r>
              <a:rPr lang="en-US" dirty="0" err="1" smtClean="0"/>
              <a:t>Clonality</a:t>
            </a:r>
            <a:r>
              <a:rPr lang="en-US" dirty="0" smtClean="0"/>
              <a:t> studies have </a:t>
            </a:r>
          </a:p>
          <a:p>
            <a:pPr>
              <a:buNone/>
            </a:pPr>
            <a:r>
              <a:rPr lang="en-US" dirty="0" smtClean="0"/>
              <a:t>     produced varied results</a:t>
            </a:r>
          </a:p>
          <a:p>
            <a:r>
              <a:rPr lang="en-US" dirty="0" smtClean="0"/>
              <a:t>Arnaud, et al described a</a:t>
            </a:r>
          </a:p>
          <a:p>
            <a:pPr>
              <a:buNone/>
            </a:pPr>
            <a:r>
              <a:rPr lang="en-US" dirty="0" smtClean="0"/>
              <a:t>	cytokine profile from </a:t>
            </a:r>
          </a:p>
          <a:p>
            <a:pPr>
              <a:buNone/>
            </a:pPr>
            <a:r>
              <a:rPr lang="en-US" dirty="0" smtClean="0"/>
              <a:t>     serum samples  - IFN-</a:t>
            </a:r>
            <a:r>
              <a:rPr lang="el-GR" dirty="0" smtClean="0"/>
              <a:t>α</a:t>
            </a:r>
            <a:r>
              <a:rPr lang="en-US" dirty="0" smtClean="0"/>
              <a:t>, IL-1/IL-1-RA, IL-6, IL-12</a:t>
            </a:r>
          </a:p>
          <a:p>
            <a:pPr>
              <a:buNone/>
            </a:pPr>
            <a:r>
              <a:rPr lang="en-US" dirty="0" smtClean="0"/>
              <a:t>     and MCP-1 </a:t>
            </a:r>
          </a:p>
          <a:p>
            <a:r>
              <a:rPr lang="en-US" dirty="0" err="1" smtClean="0"/>
              <a:t>Dagna</a:t>
            </a:r>
            <a:r>
              <a:rPr lang="en-US" dirty="0" smtClean="0"/>
              <a:t>, et al demonstrated TNF-</a:t>
            </a:r>
            <a:r>
              <a:rPr lang="el-GR" dirty="0" smtClean="0"/>
              <a:t>α</a:t>
            </a:r>
            <a:r>
              <a:rPr lang="en-US" dirty="0" smtClean="0"/>
              <a:t>, IL-6, and CXCL8/IL-8 are released by the </a:t>
            </a:r>
            <a:r>
              <a:rPr lang="en-US" dirty="0" err="1" smtClean="0"/>
              <a:t>lesional</a:t>
            </a:r>
            <a:r>
              <a:rPr lang="en-US" dirty="0" smtClean="0"/>
              <a:t> </a:t>
            </a:r>
            <a:r>
              <a:rPr lang="en-US" dirty="0" err="1" smtClean="0"/>
              <a:t>histiocytes</a:t>
            </a:r>
            <a:endParaRPr lang="en-US" dirty="0" smtClean="0"/>
          </a:p>
          <a:p>
            <a:endParaRPr lang="en-US" dirty="0"/>
          </a:p>
        </p:txBody>
      </p:sp>
      <p:sp>
        <p:nvSpPr>
          <p:cNvPr id="6" name="Rectangle 5"/>
          <p:cNvSpPr/>
          <p:nvPr/>
        </p:nvSpPr>
        <p:spPr>
          <a:xfrm>
            <a:off x="5029200" y="3533001"/>
            <a:ext cx="4572000" cy="276999"/>
          </a:xfrm>
          <a:prstGeom prst="rect">
            <a:avLst/>
          </a:prstGeom>
        </p:spPr>
        <p:txBody>
          <a:bodyPr>
            <a:spAutoFit/>
          </a:bodyPr>
          <a:lstStyle/>
          <a:p>
            <a:pPr>
              <a:tabLst>
                <a:tab pos="656650" algn="l"/>
                <a:tab pos="1313299" algn="l"/>
                <a:tab pos="1969949" algn="l"/>
                <a:tab pos="2626599" algn="l"/>
                <a:tab pos="3283248" algn="l"/>
              </a:tabLst>
            </a:pPr>
            <a:r>
              <a:rPr lang="en-GB" sz="1200" b="1" dirty="0" smtClean="0">
                <a:latin typeface="Arial" charset="0"/>
                <a:ea typeface="msgothic" charset="0"/>
                <a:cs typeface="msgothic" charset="0"/>
              </a:rPr>
              <a:t>Arnaud L et al. Blood 2011;117:2783-2790</a:t>
            </a:r>
            <a:endParaRPr lang="en-GB" sz="1200" b="1" dirty="0">
              <a:latin typeface="Arial" charset="0"/>
              <a:ea typeface="msgothic" charset="0"/>
              <a:cs typeface="msgothic" charset="0"/>
            </a:endParaRPr>
          </a:p>
        </p:txBody>
      </p:sp>
      <p:pic>
        <p:nvPicPr>
          <p:cNvPr id="7" name="Picture 6"/>
          <p:cNvPicPr>
            <a:picLocks noChangeAspect="1" noChangeArrowheads="1"/>
          </p:cNvPicPr>
          <p:nvPr/>
        </p:nvPicPr>
        <p:blipFill>
          <a:blip r:embed="rId2" cstate="print"/>
          <a:srcRect/>
          <a:stretch>
            <a:fillRect/>
          </a:stretch>
        </p:blipFill>
        <p:spPr bwMode="auto">
          <a:xfrm>
            <a:off x="5029200" y="1018401"/>
            <a:ext cx="3854640" cy="2546053"/>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76201" y="1066800"/>
            <a:ext cx="6095999" cy="2243116"/>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0" y="4419600"/>
            <a:ext cx="9201148" cy="213360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6248400" y="52387"/>
            <a:ext cx="2783516" cy="4214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ECD Treatment</a:t>
            </a:r>
            <a:endParaRPr lang="en-US" dirty="0"/>
          </a:p>
        </p:txBody>
      </p:sp>
      <p:sp>
        <p:nvSpPr>
          <p:cNvPr id="3" name="Content Placeholder 2"/>
          <p:cNvSpPr>
            <a:spLocks noGrp="1"/>
          </p:cNvSpPr>
          <p:nvPr>
            <p:ph idx="1"/>
          </p:nvPr>
        </p:nvSpPr>
        <p:spPr>
          <a:xfrm>
            <a:off x="914400" y="1371600"/>
            <a:ext cx="7772400" cy="4983960"/>
          </a:xfrm>
        </p:spPr>
        <p:txBody>
          <a:bodyPr>
            <a:normAutofit lnSpcReduction="10000"/>
          </a:bodyPr>
          <a:lstStyle/>
          <a:p>
            <a:r>
              <a:rPr lang="en-US" dirty="0" smtClean="0"/>
              <a:t>No standard treatment</a:t>
            </a:r>
          </a:p>
          <a:p>
            <a:r>
              <a:rPr lang="en-US" dirty="0" smtClean="0"/>
              <a:t>Interferon </a:t>
            </a:r>
            <a:r>
              <a:rPr lang="el-GR" dirty="0" smtClean="0"/>
              <a:t>α</a:t>
            </a:r>
            <a:endParaRPr lang="en-US" dirty="0" smtClean="0"/>
          </a:p>
          <a:p>
            <a:r>
              <a:rPr lang="en-US" dirty="0" smtClean="0"/>
              <a:t>Systemic chemotherapy (</a:t>
            </a:r>
            <a:r>
              <a:rPr lang="en-US" dirty="0" err="1" smtClean="0"/>
              <a:t>vinblastine</a:t>
            </a:r>
            <a:r>
              <a:rPr lang="en-US" dirty="0" smtClean="0"/>
              <a:t> and </a:t>
            </a:r>
            <a:r>
              <a:rPr lang="en-US" dirty="0" err="1" smtClean="0"/>
              <a:t>etoposide</a:t>
            </a:r>
            <a:r>
              <a:rPr lang="en-US" dirty="0" smtClean="0"/>
              <a:t>)</a:t>
            </a:r>
          </a:p>
          <a:p>
            <a:r>
              <a:rPr lang="en-US" dirty="0" smtClean="0"/>
              <a:t>IL-1-Ra (</a:t>
            </a:r>
            <a:r>
              <a:rPr lang="en-US" dirty="0" err="1" smtClean="0"/>
              <a:t>anakinra</a:t>
            </a:r>
            <a:r>
              <a:rPr lang="en-US" dirty="0" smtClean="0"/>
              <a:t>)</a:t>
            </a:r>
          </a:p>
          <a:p>
            <a:r>
              <a:rPr lang="en-US" dirty="0" err="1" smtClean="0"/>
              <a:t>Imatinib</a:t>
            </a:r>
            <a:r>
              <a:rPr lang="en-US" dirty="0" smtClean="0"/>
              <a:t> (</a:t>
            </a:r>
            <a:r>
              <a:rPr lang="en-US" dirty="0" err="1" smtClean="0"/>
              <a:t>gleevac</a:t>
            </a:r>
            <a:r>
              <a:rPr lang="en-US" dirty="0" smtClean="0"/>
              <a:t>)</a:t>
            </a:r>
          </a:p>
          <a:p>
            <a:r>
              <a:rPr lang="en-US" dirty="0" err="1" smtClean="0"/>
              <a:t>Methotrexate</a:t>
            </a:r>
            <a:endParaRPr lang="en-US" dirty="0" smtClean="0"/>
          </a:p>
          <a:p>
            <a:r>
              <a:rPr lang="en-US" dirty="0" err="1" smtClean="0"/>
              <a:t>Infliximab</a:t>
            </a:r>
            <a:r>
              <a:rPr lang="en-US" dirty="0" smtClean="0"/>
              <a:t> (</a:t>
            </a:r>
            <a:r>
              <a:rPr lang="en-US" dirty="0" err="1" smtClean="0"/>
              <a:t>Remicade</a:t>
            </a:r>
            <a:r>
              <a:rPr lang="en-US" dirty="0" smtClean="0"/>
              <a:t>, anti-TNF</a:t>
            </a:r>
            <a:r>
              <a:rPr lang="el-GR" dirty="0" smtClean="0"/>
              <a:t>α</a:t>
            </a:r>
            <a:r>
              <a:rPr lang="en-US" dirty="0" smtClean="0"/>
              <a:t>)</a:t>
            </a:r>
          </a:p>
          <a:p>
            <a:r>
              <a:rPr lang="en-US" dirty="0" err="1" smtClean="0"/>
              <a:t>Vemurafenib</a:t>
            </a:r>
            <a:r>
              <a:rPr lang="en-US" dirty="0" smtClean="0"/>
              <a:t> (BRAF enzyme inhibitor)</a:t>
            </a:r>
          </a:p>
          <a:p>
            <a:r>
              <a:rPr lang="en-US" dirty="0" smtClean="0"/>
              <a:t>Radiation therapy</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our patient</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Treated with interferon</a:t>
            </a:r>
          </a:p>
          <a:p>
            <a:r>
              <a:rPr lang="en-US" dirty="0" smtClean="0"/>
              <a:t>Treated with </a:t>
            </a:r>
            <a:r>
              <a:rPr lang="en-US" dirty="0" err="1" smtClean="0"/>
              <a:t>vinblastine</a:t>
            </a:r>
            <a:r>
              <a:rPr lang="en-US" dirty="0" smtClean="0"/>
              <a:t>, 6-mercaptopurine, and prednisone</a:t>
            </a:r>
          </a:p>
          <a:p>
            <a:pPr lvl="1"/>
            <a:r>
              <a:rPr lang="en-US" dirty="0" smtClean="0"/>
              <a:t>Slight improvement in lesions but worsening fatigue</a:t>
            </a:r>
          </a:p>
          <a:p>
            <a:r>
              <a:rPr lang="en-US" dirty="0" smtClean="0"/>
              <a:t>Switches to </a:t>
            </a:r>
            <a:r>
              <a:rPr lang="en-US" dirty="0" err="1" smtClean="0"/>
              <a:t>Gleevac</a:t>
            </a:r>
            <a:endParaRPr lang="en-US" dirty="0" smtClean="0"/>
          </a:p>
          <a:p>
            <a:pPr lvl="1"/>
            <a:r>
              <a:rPr lang="en-US" dirty="0" smtClean="0"/>
              <a:t>Increase in size of lesions</a:t>
            </a:r>
          </a:p>
          <a:p>
            <a:r>
              <a:rPr lang="en-US" dirty="0" smtClean="0"/>
              <a:t>Radiation therapy </a:t>
            </a:r>
          </a:p>
          <a:p>
            <a:pPr lvl="1"/>
            <a:r>
              <a:rPr lang="en-US" dirty="0" smtClean="0"/>
              <a:t>Increase in size of lesions</a:t>
            </a:r>
          </a:p>
          <a:p>
            <a:r>
              <a:rPr lang="en-US" dirty="0" smtClean="0"/>
              <a:t>Surgery</a:t>
            </a:r>
          </a:p>
          <a:p>
            <a:r>
              <a:rPr lang="en-US" dirty="0" smtClean="0"/>
              <a:t>Tries to start </a:t>
            </a:r>
            <a:r>
              <a:rPr lang="en-US" dirty="0" err="1" smtClean="0"/>
              <a:t>anakinra</a:t>
            </a:r>
            <a:r>
              <a:rPr lang="en-US" dirty="0" smtClean="0"/>
              <a:t>, but can’t afford</a:t>
            </a:r>
          </a:p>
          <a:p>
            <a:r>
              <a:rPr lang="en-US" dirty="0" smtClean="0"/>
              <a:t>BRAF testing negative</a:t>
            </a:r>
          </a:p>
          <a:p>
            <a:r>
              <a:rPr lang="en-US" dirty="0" smtClean="0"/>
              <a:t>Continued worsening of symptoms, wheelchair bound</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914400" y="1219200"/>
            <a:ext cx="7772400" cy="5136360"/>
          </a:xfrm>
        </p:spPr>
        <p:txBody>
          <a:bodyPr>
            <a:normAutofit fontScale="40000" lnSpcReduction="20000"/>
          </a:bodyPr>
          <a:lstStyle/>
          <a:p>
            <a:r>
              <a:rPr lang="en-US" dirty="0" smtClean="0"/>
              <a:t>Arnaud, et al. Systemic </a:t>
            </a:r>
            <a:r>
              <a:rPr lang="en-US" dirty="0" err="1" smtClean="0"/>
              <a:t>pertrbation</a:t>
            </a:r>
            <a:r>
              <a:rPr lang="en-US" dirty="0" smtClean="0"/>
              <a:t> of cytokine and </a:t>
            </a:r>
            <a:r>
              <a:rPr lang="en-US" dirty="0" err="1" smtClean="0"/>
              <a:t>chemokine</a:t>
            </a:r>
            <a:r>
              <a:rPr lang="en-US" dirty="0" smtClean="0"/>
              <a:t> networks in </a:t>
            </a:r>
            <a:r>
              <a:rPr lang="en-US" dirty="0" err="1" smtClean="0"/>
              <a:t>Erdheim</a:t>
            </a:r>
            <a:r>
              <a:rPr lang="en-US" dirty="0" smtClean="0"/>
              <a:t>-Chester disease: a single-center series of 37 patients. </a:t>
            </a:r>
            <a:r>
              <a:rPr lang="en-US" i="1" dirty="0" smtClean="0"/>
              <a:t>Blood</a:t>
            </a:r>
            <a:r>
              <a:rPr lang="en-US" dirty="0" smtClean="0"/>
              <a:t>. 2011; 117: 2783-2790.</a:t>
            </a:r>
          </a:p>
          <a:p>
            <a:r>
              <a:rPr lang="en-US" dirty="0" err="1" smtClean="0"/>
              <a:t>Aouba</a:t>
            </a:r>
            <a:r>
              <a:rPr lang="en-US" dirty="0" smtClean="0"/>
              <a:t>, A., </a:t>
            </a:r>
            <a:r>
              <a:rPr lang="en-US" dirty="0" err="1" smtClean="0"/>
              <a:t>Larousserie</a:t>
            </a:r>
            <a:r>
              <a:rPr lang="en-US" dirty="0" smtClean="0"/>
              <a:t>, F., Le </a:t>
            </a:r>
            <a:r>
              <a:rPr lang="en-US" dirty="0" err="1" smtClean="0"/>
              <a:t>Guern</a:t>
            </a:r>
            <a:r>
              <a:rPr lang="en-US" dirty="0" smtClean="0"/>
              <a:t>, V., Martin, A., and </a:t>
            </a:r>
            <a:r>
              <a:rPr lang="en-US" dirty="0" err="1" smtClean="0"/>
              <a:t>Guillevin</a:t>
            </a:r>
            <a:r>
              <a:rPr lang="en-US" dirty="0" smtClean="0"/>
              <a:t>, L. </a:t>
            </a:r>
            <a:r>
              <a:rPr lang="en-US" dirty="0" err="1" smtClean="0"/>
              <a:t>Spumous</a:t>
            </a:r>
            <a:r>
              <a:rPr lang="en-US" dirty="0" smtClean="0"/>
              <a:t> </a:t>
            </a:r>
            <a:r>
              <a:rPr lang="en-US" dirty="0" err="1" smtClean="0"/>
              <a:t>histiocytic</a:t>
            </a:r>
            <a:r>
              <a:rPr lang="en-US" dirty="0" smtClean="0"/>
              <a:t> </a:t>
            </a:r>
            <a:r>
              <a:rPr lang="en-US" dirty="0" err="1" smtClean="0"/>
              <a:t>oligoarthritis</a:t>
            </a:r>
            <a:r>
              <a:rPr lang="en-US" dirty="0" smtClean="0"/>
              <a:t> coexisting with systemic </a:t>
            </a:r>
            <a:r>
              <a:rPr lang="en-US" dirty="0" err="1" smtClean="0"/>
              <a:t>Langerhans</a:t>
            </a:r>
            <a:r>
              <a:rPr lang="en-US" dirty="0" smtClean="0"/>
              <a:t>’ cell </a:t>
            </a:r>
            <a:r>
              <a:rPr lang="en-US" dirty="0" err="1" smtClean="0"/>
              <a:t>histiocytosis</a:t>
            </a:r>
            <a:r>
              <a:rPr lang="en-US" dirty="0" smtClean="0"/>
              <a:t>: case report and literature review. </a:t>
            </a:r>
            <a:r>
              <a:rPr lang="en-US" i="1" dirty="0" smtClean="0"/>
              <a:t>Joint Bone Spine</a:t>
            </a:r>
            <a:r>
              <a:rPr lang="en-US" dirty="0" smtClean="0"/>
              <a:t>. 2009; </a:t>
            </a:r>
            <a:r>
              <a:rPr lang="en-US" b="1" dirty="0" smtClean="0"/>
              <a:t>76</a:t>
            </a:r>
            <a:r>
              <a:rPr lang="en-US" dirty="0" smtClean="0"/>
              <a:t>:701-704.</a:t>
            </a:r>
          </a:p>
          <a:p>
            <a:r>
              <a:rPr lang="en-US" dirty="0" err="1" smtClean="0"/>
              <a:t>Bisceglia</a:t>
            </a:r>
            <a:r>
              <a:rPr lang="en-US" dirty="0" smtClean="0"/>
              <a:t>, M., </a:t>
            </a:r>
            <a:r>
              <a:rPr lang="en-US" dirty="0" err="1" smtClean="0"/>
              <a:t>Cammisa</a:t>
            </a:r>
            <a:r>
              <a:rPr lang="en-US" dirty="0" smtClean="0"/>
              <a:t>, M., </a:t>
            </a:r>
            <a:r>
              <a:rPr lang="en-US" dirty="0" err="1" smtClean="0"/>
              <a:t>Suster</a:t>
            </a:r>
            <a:r>
              <a:rPr lang="en-US" dirty="0" smtClean="0"/>
              <a:t>, S., and Colby, T. </a:t>
            </a:r>
            <a:r>
              <a:rPr lang="en-US" dirty="0" err="1" smtClean="0"/>
              <a:t>Erdheim</a:t>
            </a:r>
            <a:r>
              <a:rPr lang="en-US" dirty="0" smtClean="0"/>
              <a:t>-Chester disease: clinical and pathologic spectrum of four cases from the </a:t>
            </a:r>
            <a:r>
              <a:rPr lang="en-US" dirty="0" err="1" smtClean="0"/>
              <a:t>Arkadi</a:t>
            </a:r>
            <a:r>
              <a:rPr lang="en-US" dirty="0" smtClean="0"/>
              <a:t> M. </a:t>
            </a:r>
            <a:r>
              <a:rPr lang="en-US" dirty="0" err="1" smtClean="0"/>
              <a:t>Rywlin</a:t>
            </a:r>
            <a:r>
              <a:rPr lang="en-US" dirty="0" smtClean="0"/>
              <a:t> Slide Seminars. </a:t>
            </a:r>
            <a:r>
              <a:rPr lang="en-US" i="1" dirty="0" smtClean="0"/>
              <a:t>Adv in </a:t>
            </a:r>
            <a:r>
              <a:rPr lang="en-US" i="1" dirty="0" err="1" smtClean="0"/>
              <a:t>Anat</a:t>
            </a:r>
            <a:r>
              <a:rPr lang="en-US" i="1" dirty="0" smtClean="0"/>
              <a:t> </a:t>
            </a:r>
            <a:r>
              <a:rPr lang="en-US" i="1" dirty="0" err="1" smtClean="0"/>
              <a:t>Pathol</a:t>
            </a:r>
            <a:r>
              <a:rPr lang="en-US" dirty="0" smtClean="0"/>
              <a:t>. 2003; </a:t>
            </a:r>
            <a:r>
              <a:rPr lang="en-US" b="1" dirty="0" smtClean="0"/>
              <a:t>10</a:t>
            </a:r>
            <a:r>
              <a:rPr lang="en-US" dirty="0" smtClean="0"/>
              <a:t>:160-171.</a:t>
            </a:r>
          </a:p>
          <a:p>
            <a:r>
              <a:rPr lang="en-US" dirty="0" err="1" smtClean="0"/>
              <a:t>Cavalli</a:t>
            </a:r>
            <a:r>
              <a:rPr lang="en-US" dirty="0" smtClean="0"/>
              <a:t>, G., </a:t>
            </a:r>
            <a:r>
              <a:rPr lang="en-US" dirty="0" err="1" smtClean="0"/>
              <a:t>Guglielmi</a:t>
            </a:r>
            <a:r>
              <a:rPr lang="en-US" dirty="0" smtClean="0"/>
              <a:t>, B., et al. The multifaceted clinical presentations and manifestations of </a:t>
            </a:r>
            <a:r>
              <a:rPr lang="en-US" dirty="0" err="1" smtClean="0"/>
              <a:t>Erdheim</a:t>
            </a:r>
            <a:r>
              <a:rPr lang="en-US" dirty="0" smtClean="0"/>
              <a:t>-Chester disease: comprehensive review of the literature and of 10 new cases. </a:t>
            </a:r>
            <a:r>
              <a:rPr lang="en-US" i="1" dirty="0" smtClean="0"/>
              <a:t>Ann Rheum Dis</a:t>
            </a:r>
            <a:r>
              <a:rPr lang="en-US" dirty="0" smtClean="0"/>
              <a:t>. 2013; </a:t>
            </a:r>
            <a:r>
              <a:rPr lang="en-US" b="1" dirty="0" smtClean="0"/>
              <a:t>0</a:t>
            </a:r>
            <a:r>
              <a:rPr lang="en-US" dirty="0" smtClean="0"/>
              <a:t>:1-5.</a:t>
            </a:r>
          </a:p>
          <a:p>
            <a:r>
              <a:rPr lang="en-US" dirty="0" smtClean="0"/>
              <a:t>Conley, A., </a:t>
            </a:r>
            <a:r>
              <a:rPr lang="en-US" dirty="0" err="1" smtClean="0"/>
              <a:t>Manjila</a:t>
            </a:r>
            <a:r>
              <a:rPr lang="en-US" dirty="0" smtClean="0"/>
              <a:t>, S., </a:t>
            </a:r>
            <a:r>
              <a:rPr lang="en-US" dirty="0" err="1" smtClean="0"/>
              <a:t>Guthikonda</a:t>
            </a:r>
            <a:r>
              <a:rPr lang="en-US" dirty="0" smtClean="0"/>
              <a:t>, M., </a:t>
            </a:r>
            <a:r>
              <a:rPr lang="en-US" dirty="0" err="1" smtClean="0"/>
              <a:t>Kupsky</a:t>
            </a:r>
            <a:r>
              <a:rPr lang="en-US" dirty="0" smtClean="0"/>
              <a:t>, W.J., and </a:t>
            </a:r>
            <a:r>
              <a:rPr lang="en-US" dirty="0" err="1" smtClean="0"/>
              <a:t>Mittal</a:t>
            </a:r>
            <a:r>
              <a:rPr lang="en-US" dirty="0" smtClean="0"/>
              <a:t>, S. Non-</a:t>
            </a:r>
            <a:r>
              <a:rPr lang="en-US" dirty="0" err="1" smtClean="0"/>
              <a:t>Langerhans</a:t>
            </a:r>
            <a:r>
              <a:rPr lang="en-US" dirty="0" smtClean="0"/>
              <a:t> cell </a:t>
            </a:r>
            <a:r>
              <a:rPr lang="en-US" dirty="0" err="1" smtClean="0"/>
              <a:t>histiocytosis</a:t>
            </a:r>
            <a:r>
              <a:rPr lang="en-US" dirty="0" smtClean="0"/>
              <a:t> with isolated CNS involvement: An unusual variant of </a:t>
            </a:r>
            <a:r>
              <a:rPr lang="en-US" dirty="0" err="1" smtClean="0"/>
              <a:t>Erdheim</a:t>
            </a:r>
            <a:r>
              <a:rPr lang="en-US" dirty="0" smtClean="0"/>
              <a:t>-Chester disease. </a:t>
            </a:r>
            <a:r>
              <a:rPr lang="en-US" i="1" dirty="0" smtClean="0"/>
              <a:t>Neuropathology</a:t>
            </a:r>
            <a:r>
              <a:rPr lang="en-US" dirty="0" smtClean="0"/>
              <a:t>. 2010; 30: 634-647.</a:t>
            </a:r>
          </a:p>
          <a:p>
            <a:r>
              <a:rPr lang="en-US" dirty="0" err="1" smtClean="0"/>
              <a:t>Dagna</a:t>
            </a:r>
            <a:r>
              <a:rPr lang="en-US" dirty="0" smtClean="0"/>
              <a:t>, L., </a:t>
            </a:r>
            <a:r>
              <a:rPr lang="en-US" dirty="0" err="1" smtClean="0"/>
              <a:t>Girlanda</a:t>
            </a:r>
            <a:r>
              <a:rPr lang="en-US" dirty="0" smtClean="0"/>
              <a:t>, S., </a:t>
            </a:r>
            <a:r>
              <a:rPr lang="en-US" dirty="0" err="1" smtClean="0"/>
              <a:t>Langheim</a:t>
            </a:r>
            <a:r>
              <a:rPr lang="en-US" dirty="0" smtClean="0"/>
              <a:t>, S., Rizzo, N., </a:t>
            </a:r>
            <a:r>
              <a:rPr lang="en-US" dirty="0" err="1" smtClean="0"/>
              <a:t>Bozzolo</a:t>
            </a:r>
            <a:r>
              <a:rPr lang="en-US" dirty="0" smtClean="0"/>
              <a:t>, E.P., </a:t>
            </a:r>
            <a:r>
              <a:rPr lang="en-US" dirty="0" err="1" smtClean="0"/>
              <a:t>Sabbadini</a:t>
            </a:r>
            <a:r>
              <a:rPr lang="en-US" dirty="0" smtClean="0"/>
              <a:t>, M.G., and </a:t>
            </a:r>
            <a:r>
              <a:rPr lang="en-US" dirty="0" err="1" smtClean="0"/>
              <a:t>Ferrarini</a:t>
            </a:r>
            <a:r>
              <a:rPr lang="en-US" dirty="0" smtClean="0"/>
              <a:t>, M. </a:t>
            </a:r>
            <a:r>
              <a:rPr lang="en-US" i="1" dirty="0" smtClean="0"/>
              <a:t>Rheumatology</a:t>
            </a:r>
            <a:r>
              <a:rPr lang="en-US" dirty="0" smtClean="0"/>
              <a:t>. 2010; 49: 1203-1206.</a:t>
            </a:r>
          </a:p>
          <a:p>
            <a:r>
              <a:rPr lang="en-US" dirty="0" err="1" smtClean="0"/>
              <a:t>Haroche</a:t>
            </a:r>
            <a:r>
              <a:rPr lang="en-US" dirty="0" smtClean="0"/>
              <a:t>, J., et al. High prevalence of BRAF V600E mutations in </a:t>
            </a:r>
            <a:r>
              <a:rPr lang="en-US" dirty="0" err="1" smtClean="0"/>
              <a:t>Erdheim</a:t>
            </a:r>
            <a:r>
              <a:rPr lang="en-US" dirty="0" smtClean="0"/>
              <a:t>-Chester disease but not in other non-</a:t>
            </a:r>
            <a:r>
              <a:rPr lang="en-US" dirty="0" err="1" smtClean="0"/>
              <a:t>Langerhans</a:t>
            </a:r>
            <a:r>
              <a:rPr lang="en-US" dirty="0" smtClean="0"/>
              <a:t> cell </a:t>
            </a:r>
            <a:r>
              <a:rPr lang="en-US" dirty="0" err="1" smtClean="0"/>
              <a:t>histiocytoses</a:t>
            </a:r>
            <a:r>
              <a:rPr lang="en-US" dirty="0" smtClean="0"/>
              <a:t>. </a:t>
            </a:r>
            <a:r>
              <a:rPr lang="en-US" i="1" dirty="0" smtClean="0"/>
              <a:t>Blood</a:t>
            </a:r>
            <a:r>
              <a:rPr lang="en-US" dirty="0" smtClean="0"/>
              <a:t>. 2012; 120: 2700-2703.</a:t>
            </a:r>
          </a:p>
          <a:p>
            <a:r>
              <a:rPr lang="en-US" dirty="0" err="1" smtClean="0"/>
              <a:t>Khezri</a:t>
            </a:r>
            <a:r>
              <a:rPr lang="en-US" dirty="0" smtClean="0"/>
              <a:t>, F., Gibson, L.E., and </a:t>
            </a:r>
            <a:r>
              <a:rPr lang="en-US" dirty="0" err="1" smtClean="0"/>
              <a:t>Tefferi</a:t>
            </a:r>
            <a:r>
              <a:rPr lang="en-US" dirty="0" smtClean="0"/>
              <a:t>, A. </a:t>
            </a:r>
            <a:r>
              <a:rPr lang="en-US" dirty="0" err="1" smtClean="0"/>
              <a:t>Xanthoma</a:t>
            </a:r>
            <a:r>
              <a:rPr lang="en-US" dirty="0" smtClean="0"/>
              <a:t> </a:t>
            </a:r>
            <a:r>
              <a:rPr lang="en-US" dirty="0" err="1" smtClean="0"/>
              <a:t>Disseminatum</a:t>
            </a:r>
            <a:r>
              <a:rPr lang="en-US" dirty="0" smtClean="0"/>
              <a:t>. </a:t>
            </a:r>
            <a:r>
              <a:rPr lang="en-US" i="1" dirty="0" smtClean="0"/>
              <a:t>Arch </a:t>
            </a:r>
            <a:r>
              <a:rPr lang="en-US" i="1" dirty="0" err="1" smtClean="0"/>
              <a:t>Dermatol</a:t>
            </a:r>
            <a:r>
              <a:rPr lang="en-US" dirty="0" smtClean="0"/>
              <a:t>. 2011; </a:t>
            </a:r>
            <a:r>
              <a:rPr lang="en-US" b="1" dirty="0" smtClean="0"/>
              <a:t>147</a:t>
            </a:r>
            <a:r>
              <a:rPr lang="en-US" dirty="0" smtClean="0"/>
              <a:t>:459-464.</a:t>
            </a:r>
          </a:p>
          <a:p>
            <a:r>
              <a:rPr lang="en-US" dirty="0" smtClean="0"/>
              <a:t>Mills, J.A., Gonzalez, R.G., and Jaffe, R. Case 25-2008: A 43-year old man with fatigue and lesions in the pituitary and cerebellum. </a:t>
            </a:r>
            <a:r>
              <a:rPr lang="en-US" i="1" dirty="0" smtClean="0"/>
              <a:t>N </a:t>
            </a:r>
            <a:r>
              <a:rPr lang="en-US" i="1" dirty="0" err="1" smtClean="0"/>
              <a:t>Engl</a:t>
            </a:r>
            <a:r>
              <a:rPr lang="en-US" i="1" dirty="0" smtClean="0"/>
              <a:t> J Med</a:t>
            </a:r>
            <a:r>
              <a:rPr lang="en-US" dirty="0" smtClean="0"/>
              <a:t>. 2008; </a:t>
            </a:r>
            <a:r>
              <a:rPr lang="en-US" b="1" dirty="0" smtClean="0"/>
              <a:t>359</a:t>
            </a:r>
            <a:r>
              <a:rPr lang="en-US" dirty="0" smtClean="0"/>
              <a:t>: 736-747.</a:t>
            </a:r>
          </a:p>
          <a:p>
            <a:r>
              <a:rPr lang="en-US" dirty="0" smtClean="0"/>
              <a:t>Ng-Cheng-</a:t>
            </a:r>
            <a:r>
              <a:rPr lang="en-US" dirty="0" err="1" smtClean="0"/>
              <a:t>Hin</a:t>
            </a:r>
            <a:r>
              <a:rPr lang="en-US" dirty="0" smtClean="0"/>
              <a:t>, B., O’Hanlon-Brown, C., </a:t>
            </a:r>
            <a:r>
              <a:rPr lang="en-US" dirty="0" err="1" smtClean="0"/>
              <a:t>Alifrangis</a:t>
            </a:r>
            <a:r>
              <a:rPr lang="en-US" dirty="0" smtClean="0"/>
              <a:t>, C., and Waxman, J. </a:t>
            </a:r>
            <a:r>
              <a:rPr lang="en-US" dirty="0" err="1" smtClean="0"/>
              <a:t>Langerhans</a:t>
            </a:r>
            <a:r>
              <a:rPr lang="en-US" dirty="0" smtClean="0"/>
              <a:t> cell </a:t>
            </a:r>
            <a:r>
              <a:rPr lang="en-US" dirty="0" err="1" smtClean="0"/>
              <a:t>histiocytosis</a:t>
            </a:r>
            <a:r>
              <a:rPr lang="en-US" dirty="0" smtClean="0"/>
              <a:t>: old disease new treatment. </a:t>
            </a:r>
            <a:r>
              <a:rPr lang="en-US" i="1" dirty="0" smtClean="0"/>
              <a:t>Q J Med</a:t>
            </a:r>
            <a:r>
              <a:rPr lang="en-US" dirty="0" smtClean="0"/>
              <a:t>. 2011; </a:t>
            </a:r>
            <a:r>
              <a:rPr lang="en-US" b="1" dirty="0" smtClean="0"/>
              <a:t>104</a:t>
            </a:r>
            <a:r>
              <a:rPr lang="en-US" dirty="0" smtClean="0"/>
              <a:t>:89-96.</a:t>
            </a:r>
          </a:p>
          <a:p>
            <a:r>
              <a:rPr lang="en-US" dirty="0" smtClean="0"/>
              <a:t>Weitzman, S. and Jaffe, R. Uncommon </a:t>
            </a:r>
            <a:r>
              <a:rPr lang="en-US" dirty="0" err="1" smtClean="0"/>
              <a:t>histiocytic</a:t>
            </a:r>
            <a:r>
              <a:rPr lang="en-US" dirty="0" smtClean="0"/>
              <a:t> disorders: the non-</a:t>
            </a:r>
            <a:r>
              <a:rPr lang="en-US" dirty="0" err="1" smtClean="0"/>
              <a:t>Langerhans</a:t>
            </a:r>
            <a:r>
              <a:rPr lang="en-US" dirty="0" smtClean="0"/>
              <a:t> cell </a:t>
            </a:r>
            <a:r>
              <a:rPr lang="en-US" dirty="0" err="1" smtClean="0"/>
              <a:t>histiocytoses</a:t>
            </a:r>
            <a:r>
              <a:rPr lang="en-US" dirty="0" smtClean="0"/>
              <a:t>. </a:t>
            </a:r>
            <a:r>
              <a:rPr lang="en-US" i="1" dirty="0" smtClean="0"/>
              <a:t>Pediatric Blood Cancer</a:t>
            </a:r>
            <a:r>
              <a:rPr lang="en-US" dirty="0" smtClean="0"/>
              <a:t>. 2005; </a:t>
            </a:r>
            <a:r>
              <a:rPr lang="en-US" b="1" dirty="0" smtClean="0"/>
              <a:t>45</a:t>
            </a:r>
            <a:r>
              <a:rPr lang="en-US" dirty="0" smtClean="0"/>
              <a:t>:256-264.</a:t>
            </a:r>
          </a:p>
          <a:p>
            <a:r>
              <a:rPr lang="en-US" dirty="0" err="1" smtClean="0"/>
              <a:t>Wilejto</a:t>
            </a:r>
            <a:r>
              <a:rPr lang="en-US" dirty="0" smtClean="0"/>
              <a:t>, M. and </a:t>
            </a:r>
            <a:r>
              <a:rPr lang="en-US" dirty="0" err="1" smtClean="0"/>
              <a:t>Abla</a:t>
            </a:r>
            <a:r>
              <a:rPr lang="en-US" dirty="0" smtClean="0"/>
              <a:t>, O. </a:t>
            </a:r>
            <a:r>
              <a:rPr lang="en-US" dirty="0" err="1" smtClean="0"/>
              <a:t>Langerhans</a:t>
            </a:r>
            <a:r>
              <a:rPr lang="en-US" dirty="0" smtClean="0"/>
              <a:t> cell </a:t>
            </a:r>
            <a:r>
              <a:rPr lang="en-US" dirty="0" err="1" smtClean="0"/>
              <a:t>histiocytosis</a:t>
            </a:r>
            <a:r>
              <a:rPr lang="en-US" dirty="0" smtClean="0"/>
              <a:t> and </a:t>
            </a:r>
            <a:r>
              <a:rPr lang="en-US" dirty="0" err="1" smtClean="0"/>
              <a:t>Erdheim</a:t>
            </a:r>
            <a:r>
              <a:rPr lang="en-US" dirty="0" smtClean="0"/>
              <a:t>-Chester disease. </a:t>
            </a:r>
            <a:r>
              <a:rPr lang="en-US" i="1" dirty="0" err="1" smtClean="0"/>
              <a:t>Curr</a:t>
            </a:r>
            <a:r>
              <a:rPr lang="en-US" i="1" dirty="0" smtClean="0"/>
              <a:t> </a:t>
            </a:r>
            <a:r>
              <a:rPr lang="en-US" i="1" dirty="0" err="1" smtClean="0"/>
              <a:t>Opin</a:t>
            </a:r>
            <a:r>
              <a:rPr lang="en-US" i="1" dirty="0" smtClean="0"/>
              <a:t> </a:t>
            </a:r>
            <a:r>
              <a:rPr lang="en-US" i="1" dirty="0" err="1" smtClean="0"/>
              <a:t>Rheumatol</a:t>
            </a:r>
            <a:r>
              <a:rPr lang="en-US" dirty="0" smtClean="0"/>
              <a:t>. 2012; </a:t>
            </a:r>
            <a:r>
              <a:rPr lang="en-US" b="1" dirty="0" smtClean="0"/>
              <a:t>24</a:t>
            </a:r>
            <a:r>
              <a:rPr lang="en-US" dirty="0" smtClean="0"/>
              <a:t>:90-96. </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History</a:t>
            </a:r>
            <a:endParaRPr lang="en-US" dirty="0"/>
          </a:p>
        </p:txBody>
      </p:sp>
      <p:sp>
        <p:nvSpPr>
          <p:cNvPr id="3" name="Content Placeholder 2"/>
          <p:cNvSpPr>
            <a:spLocks noGrp="1"/>
          </p:cNvSpPr>
          <p:nvPr>
            <p:ph idx="1"/>
          </p:nvPr>
        </p:nvSpPr>
        <p:spPr/>
        <p:txBody>
          <a:bodyPr/>
          <a:lstStyle/>
          <a:p>
            <a:r>
              <a:rPr lang="en-US" dirty="0" smtClean="0"/>
              <a:t>46 year old male with fatigue and progressive neurologic dysfunction</a:t>
            </a:r>
          </a:p>
          <a:p>
            <a:r>
              <a:rPr lang="en-US" dirty="0" err="1" smtClean="0"/>
              <a:t>PMHx</a:t>
            </a:r>
            <a:r>
              <a:rPr lang="en-US" dirty="0" smtClean="0"/>
              <a:t>: </a:t>
            </a:r>
            <a:r>
              <a:rPr lang="en-US" dirty="0" err="1" smtClean="0"/>
              <a:t>Panhypopituitarism</a:t>
            </a:r>
            <a:r>
              <a:rPr lang="en-US" dirty="0" smtClean="0"/>
              <a:t> beginning with DI</a:t>
            </a:r>
          </a:p>
          <a:p>
            <a:pPr>
              <a:buNone/>
            </a:pP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Content Placeholder 3" descr="Case 2013-7 MRI.png"/>
          <p:cNvPicPr>
            <a:picLocks noChangeAspect="1"/>
          </p:cNvPicPr>
          <p:nvPr/>
        </p:nvPicPr>
        <p:blipFill>
          <a:blip r:embed="rId2" cstate="print"/>
          <a:stretch>
            <a:fillRect/>
          </a:stretch>
        </p:blipFill>
        <p:spPr>
          <a:xfrm>
            <a:off x="838199" y="457200"/>
            <a:ext cx="7850743" cy="597535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Content Placeholder 3" descr="2013-07 gross image.jpg"/>
          <p:cNvPicPr>
            <a:picLocks noChangeAspect="1"/>
          </p:cNvPicPr>
          <p:nvPr/>
        </p:nvPicPr>
        <p:blipFill>
          <a:blip r:embed="rId2" cstate="print"/>
          <a:stretch>
            <a:fillRect/>
          </a:stretch>
        </p:blipFill>
        <p:spPr>
          <a:xfrm>
            <a:off x="2362200" y="193592"/>
            <a:ext cx="4724399" cy="6512008"/>
          </a:xfrm>
          <a:prstGeom prst="rect">
            <a:avLst/>
          </a:prstGeom>
          <a:ln w="22225">
            <a:solidFill>
              <a:schemeClr val="accent1"/>
            </a:solid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Content Placeholder 3" descr="2x cerebellum.jpg"/>
          <p:cNvPicPr>
            <a:picLocks noChangeAspect="1"/>
          </p:cNvPicPr>
          <p:nvPr/>
        </p:nvPicPr>
        <p:blipFill>
          <a:blip r:embed="rId2" cstate="print"/>
          <a:stretch>
            <a:fillRect/>
          </a:stretch>
        </p:blipFill>
        <p:spPr>
          <a:xfrm>
            <a:off x="435595" y="283154"/>
            <a:ext cx="8327405" cy="6270046"/>
          </a:xfrm>
          <a:prstGeom prst="rect">
            <a:avLst/>
          </a:prstGeom>
          <a:ln w="22225">
            <a:solidFill>
              <a:schemeClr val="accent1"/>
            </a:solid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Content Placeholder 3" descr="4x.jpg"/>
          <p:cNvPicPr>
            <a:picLocks noChangeAspect="1"/>
          </p:cNvPicPr>
          <p:nvPr/>
        </p:nvPicPr>
        <p:blipFill>
          <a:blip r:embed="rId2" cstate="print"/>
          <a:stretch>
            <a:fillRect/>
          </a:stretch>
        </p:blipFill>
        <p:spPr>
          <a:xfrm>
            <a:off x="381000" y="317986"/>
            <a:ext cx="8382348" cy="6311414"/>
          </a:xfrm>
          <a:prstGeom prst="rect">
            <a:avLst/>
          </a:prstGeom>
          <a:ln w="22225">
            <a:solidFill>
              <a:schemeClr val="accent1"/>
            </a:solid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Content Placeholder 3" descr="Case 2013-7 H and E.jpg"/>
          <p:cNvPicPr>
            <a:picLocks noChangeAspect="1"/>
          </p:cNvPicPr>
          <p:nvPr/>
        </p:nvPicPr>
        <p:blipFill>
          <a:blip r:embed="rId2" cstate="print"/>
          <a:stretch>
            <a:fillRect/>
          </a:stretch>
        </p:blipFill>
        <p:spPr>
          <a:xfrm>
            <a:off x="411460" y="304800"/>
            <a:ext cx="8294659" cy="6248400"/>
          </a:xfrm>
          <a:prstGeom prst="rect">
            <a:avLst/>
          </a:prstGeom>
          <a:ln w="22225">
            <a:solidFill>
              <a:schemeClr val="accent1"/>
            </a:solid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Content Placeholder 3" descr="40x.jpg"/>
          <p:cNvPicPr>
            <a:picLocks noChangeAspect="1"/>
          </p:cNvPicPr>
          <p:nvPr/>
        </p:nvPicPr>
        <p:blipFill>
          <a:blip r:embed="rId2" cstate="print"/>
          <a:stretch>
            <a:fillRect/>
          </a:stretch>
        </p:blipFill>
        <p:spPr>
          <a:xfrm>
            <a:off x="432197" y="304800"/>
            <a:ext cx="8298657" cy="6248400"/>
          </a:xfrm>
          <a:prstGeom prst="rect">
            <a:avLst/>
          </a:prstGeom>
          <a:ln w="22225">
            <a:solidFill>
              <a:schemeClr val="accent1"/>
            </a:solidFill>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PVERSION" val="5"/>
  <p:tag name="TPFULLVERSION" val="5.0.0.2212"/>
  <p:tag name="PPTVERSION" val="12"/>
  <p:tag name="TPOS" val="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775</TotalTime>
  <Words>1430</Words>
  <Application>Microsoft Office PowerPoint</Application>
  <PresentationFormat>On-screen Show (4:3)</PresentationFormat>
  <Paragraphs>119</Paragraphs>
  <Slides>28</Slides>
  <Notes>1</Notes>
  <HiddenSlides>0</HiddenSlides>
  <MMClips>0</MMClips>
  <ScaleCrop>false</ScaleCrop>
  <HeadingPairs>
    <vt:vector size="4" baseType="variant">
      <vt:variant>
        <vt:lpstr>Design Template</vt:lpstr>
      </vt:variant>
      <vt:variant>
        <vt:i4>1</vt:i4>
      </vt:variant>
      <vt:variant>
        <vt:lpstr>Slide Titles</vt:lpstr>
      </vt:variant>
      <vt:variant>
        <vt:i4>28</vt:i4>
      </vt:variant>
    </vt:vector>
  </HeadingPairs>
  <TitlesOfParts>
    <vt:vector size="29" baseType="lpstr">
      <vt:lpstr>Metro</vt:lpstr>
      <vt:lpstr>Case 2013-7</vt:lpstr>
      <vt:lpstr>Disclosure</vt:lpstr>
      <vt:lpstr>Clinical History</vt:lpstr>
      <vt:lpstr>Slide 4</vt:lpstr>
      <vt:lpstr>Slide 5</vt:lpstr>
      <vt:lpstr>Slide 6</vt:lpstr>
      <vt:lpstr>Slide 7</vt:lpstr>
      <vt:lpstr>Slide 8</vt:lpstr>
      <vt:lpstr>Slide 9</vt:lpstr>
      <vt:lpstr>Diagnosis?</vt:lpstr>
      <vt:lpstr>Slide 11</vt:lpstr>
      <vt:lpstr>Slide 12</vt:lpstr>
      <vt:lpstr>Slide 13</vt:lpstr>
      <vt:lpstr>Slide 14</vt:lpstr>
      <vt:lpstr>Erdheim-Chester Disease</vt:lpstr>
      <vt:lpstr>Histiocytic Lesions</vt:lpstr>
      <vt:lpstr>Non-Langerhans cell histiocytoses – JXG family</vt:lpstr>
      <vt:lpstr>Erdheim-Chester Disease</vt:lpstr>
      <vt:lpstr>Erdheim-Chester Disease</vt:lpstr>
      <vt:lpstr>Erdheim-Chester Disease Clinical Manifestations</vt:lpstr>
      <vt:lpstr>Slide 21</vt:lpstr>
      <vt:lpstr>Erdheim-Chester Disease Clinical Manifestations</vt:lpstr>
      <vt:lpstr>Slide 23</vt:lpstr>
      <vt:lpstr>Erdheim-Chester Disease Pathogenesis</vt:lpstr>
      <vt:lpstr>Slide 25</vt:lpstr>
      <vt:lpstr>ECD Treatment</vt:lpstr>
      <vt:lpstr>Summary of our patient</vt:lpstr>
      <vt:lpstr>References</vt:lpstr>
    </vt:vector>
  </TitlesOfParts>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2013-7</dc:title>
  <dc:creator>sab65</dc:creator>
  <cp:lastModifiedBy>Karen Weber</cp:lastModifiedBy>
  <cp:revision>82</cp:revision>
  <dcterms:created xsi:type="dcterms:W3CDTF">2013-07-11T14:19:59Z</dcterms:created>
  <dcterms:modified xsi:type="dcterms:W3CDTF">2013-07-11T14:20:12Z</dcterms:modified>
</cp:coreProperties>
</file>