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8" r:id="rId3"/>
    <p:sldId id="257" r:id="rId4"/>
    <p:sldId id="258" r:id="rId5"/>
    <p:sldId id="265" r:id="rId6"/>
    <p:sldId id="289" r:id="rId7"/>
    <p:sldId id="290" r:id="rId8"/>
    <p:sldId id="291" r:id="rId9"/>
    <p:sldId id="292" r:id="rId10"/>
    <p:sldId id="293" r:id="rId11"/>
    <p:sldId id="266" r:id="rId12"/>
    <p:sldId id="260" r:id="rId13"/>
    <p:sldId id="279" r:id="rId14"/>
    <p:sldId id="263" r:id="rId15"/>
    <p:sldId id="276" r:id="rId16"/>
    <p:sldId id="264" r:id="rId17"/>
    <p:sldId id="267" r:id="rId18"/>
    <p:sldId id="275" r:id="rId19"/>
    <p:sldId id="295" r:id="rId20"/>
    <p:sldId id="280" r:id="rId21"/>
    <p:sldId id="282" r:id="rId22"/>
    <p:sldId id="283" r:id="rId23"/>
    <p:sldId id="286" r:id="rId24"/>
    <p:sldId id="296" r:id="rId25"/>
    <p:sldId id="273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DEC5-F03A-634C-B394-53F7BBC60096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3DF53-43A6-7C4B-8F04-5CF360F7A0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230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3DF53-43A6-7C4B-8F04-5CF360F7A0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400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3DF53-43A6-7C4B-8F04-5CF360F7A0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956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3DF53-43A6-7C4B-8F04-5CF360F7A0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98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3DF53-43A6-7C4B-8F04-5CF360F7A0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150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3DF53-43A6-7C4B-8F04-5CF360F7A0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330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3DF53-43A6-7C4B-8F04-5CF360F7A0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189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4AA-79DD-AF48-9CC8-51098720B4E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1614-0597-654B-8C95-A9D88977A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32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4AA-79DD-AF48-9CC8-51098720B4E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1614-0597-654B-8C95-A9D88977A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531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4AA-79DD-AF48-9CC8-51098720B4E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1614-0597-654B-8C95-A9D88977A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50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4AA-79DD-AF48-9CC8-51098720B4E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1614-0597-654B-8C95-A9D88977A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661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4AA-79DD-AF48-9CC8-51098720B4E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1614-0597-654B-8C95-A9D88977A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587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4AA-79DD-AF48-9CC8-51098720B4E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1614-0597-654B-8C95-A9D88977A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444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4AA-79DD-AF48-9CC8-51098720B4E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1614-0597-654B-8C95-A9D88977A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799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4AA-79DD-AF48-9CC8-51098720B4E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1614-0597-654B-8C95-A9D88977A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454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4AA-79DD-AF48-9CC8-51098720B4E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1614-0597-654B-8C95-A9D88977A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802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4AA-79DD-AF48-9CC8-51098720B4E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1614-0597-654B-8C95-A9D88977A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98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4AA-79DD-AF48-9CC8-51098720B4E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1614-0597-654B-8C95-A9D88977A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898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84AA-79DD-AF48-9CC8-51098720B4E1}" type="datetimeFigureOut">
              <a:rPr lang="en-US" smtClean="0"/>
              <a:pPr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1614-0597-654B-8C95-A9D88977A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1746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DSS Case #3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*Grant R. Kolar, M.D., Ph.D., °Terrence </a:t>
            </a:r>
            <a:r>
              <a:rPr lang="en-US" dirty="0" err="1" smtClean="0"/>
              <a:t>Holekamp</a:t>
            </a:r>
            <a:r>
              <a:rPr lang="en-US" dirty="0" smtClean="0"/>
              <a:t>, MD., Ph.D., *Richard Perrin, M.D., Ph.D.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2211" y="5948946"/>
            <a:ext cx="704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*Division of Neuropathology and °Department of Neurosurgery, Washington University in St. Louis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69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1-44359 GF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-27542"/>
            <a:ext cx="9144000" cy="6885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33309" y="6029318"/>
            <a:ext cx="2110691" cy="8562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GFAP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93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Histopathology Summary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66"/>
                </a:solidFill>
              </a:rPr>
              <a:t>Reactive and mildly proliferative endothelial changes</a:t>
            </a:r>
          </a:p>
          <a:p>
            <a:r>
              <a:rPr lang="en-US" dirty="0">
                <a:solidFill>
                  <a:srgbClr val="FFFF66"/>
                </a:solidFill>
              </a:rPr>
              <a:t>Petechial hemorrhages, minute hemosiderin deposits</a:t>
            </a:r>
          </a:p>
          <a:p>
            <a:r>
              <a:rPr lang="en-US" dirty="0">
                <a:solidFill>
                  <a:srgbClr val="FFFF66"/>
                </a:solidFill>
              </a:rPr>
              <a:t>Mild reactive gliosis and mild edema</a:t>
            </a:r>
          </a:p>
          <a:p>
            <a:r>
              <a:rPr lang="en-US" dirty="0" err="1">
                <a:solidFill>
                  <a:srgbClr val="FFFF66"/>
                </a:solidFill>
              </a:rPr>
              <a:t>Microinfarcts</a:t>
            </a:r>
            <a:r>
              <a:rPr lang="en-US" dirty="0">
                <a:solidFill>
                  <a:srgbClr val="FFFF66"/>
                </a:solidFill>
              </a:rPr>
              <a:t> w/spheroids, small foamy macrophages, rare red neurons, and sparing of adjacent </a:t>
            </a:r>
            <a:r>
              <a:rPr lang="en-US" dirty="0" smtClean="0">
                <a:solidFill>
                  <a:srgbClr val="FFFF66"/>
                </a:solidFill>
              </a:rPr>
              <a:t>neurons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1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Discussion and DDX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82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66"/>
                </a:solidFill>
              </a:rPr>
              <a:t>DDx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9063" indent="-119063"/>
            <a:r>
              <a:rPr lang="en-US" sz="2400" dirty="0" smtClean="0">
                <a:solidFill>
                  <a:srgbClr val="FFFF66"/>
                </a:solidFill>
              </a:rPr>
              <a:t>Arterial Infarction </a:t>
            </a:r>
            <a:r>
              <a:rPr lang="en-US" sz="2000" dirty="0" smtClean="0">
                <a:solidFill>
                  <a:srgbClr val="FFFF66"/>
                </a:solidFill>
              </a:rPr>
              <a:t>(</a:t>
            </a:r>
            <a:r>
              <a:rPr lang="en-US" sz="2000" dirty="0" err="1" smtClean="0">
                <a:solidFill>
                  <a:srgbClr val="FFFF66"/>
                </a:solidFill>
              </a:rPr>
              <a:t>Bithalamic</a:t>
            </a:r>
            <a:r>
              <a:rPr lang="en-US" sz="2000" dirty="0" smtClean="0">
                <a:solidFill>
                  <a:srgbClr val="FFFF66"/>
                </a:solidFill>
              </a:rPr>
              <a:t> – Artery of </a:t>
            </a:r>
            <a:r>
              <a:rPr lang="en-US" sz="2000" dirty="0" err="1" smtClean="0">
                <a:solidFill>
                  <a:srgbClr val="FFFF66"/>
                </a:solidFill>
              </a:rPr>
              <a:t>Percheron</a:t>
            </a:r>
            <a:r>
              <a:rPr lang="en-US" sz="2000" dirty="0" smtClean="0">
                <a:solidFill>
                  <a:srgbClr val="FFFF66"/>
                </a:solidFill>
              </a:rPr>
              <a:t> Infarction)</a:t>
            </a:r>
            <a:endParaRPr lang="en-US" sz="2400" dirty="0" smtClean="0">
              <a:solidFill>
                <a:srgbClr val="FFFF66"/>
              </a:solidFill>
            </a:endParaRPr>
          </a:p>
          <a:p>
            <a:pPr marL="119063" indent="-119063"/>
            <a:r>
              <a:rPr lang="en-US" sz="2400" strike="sngStrike" dirty="0" smtClean="0">
                <a:solidFill>
                  <a:srgbClr val="FFFF66"/>
                </a:solidFill>
              </a:rPr>
              <a:t>Tumor</a:t>
            </a:r>
          </a:p>
          <a:p>
            <a:pPr marL="576263" lvl="1" indent="-119063">
              <a:buFont typeface="Arial"/>
              <a:buChar char="•"/>
            </a:pPr>
            <a:r>
              <a:rPr lang="en-US" sz="2400" strike="sngStrike" dirty="0" smtClean="0">
                <a:solidFill>
                  <a:srgbClr val="FFFF66"/>
                </a:solidFill>
              </a:rPr>
              <a:t>High-grade </a:t>
            </a:r>
            <a:r>
              <a:rPr lang="en-US" sz="2400" strike="sngStrike" dirty="0" err="1" smtClean="0">
                <a:solidFill>
                  <a:srgbClr val="FFFF66"/>
                </a:solidFill>
              </a:rPr>
              <a:t>glioma</a:t>
            </a:r>
            <a:endParaRPr lang="en-US" sz="2400" strike="sngStrike" dirty="0" smtClean="0">
              <a:solidFill>
                <a:srgbClr val="FFFF66"/>
              </a:solidFill>
            </a:endParaRPr>
          </a:p>
          <a:p>
            <a:pPr marL="576263" lvl="1" indent="-119063">
              <a:buFont typeface="Arial"/>
              <a:buChar char="•"/>
            </a:pPr>
            <a:r>
              <a:rPr lang="en-US" sz="2400" strike="sngStrike" dirty="0" smtClean="0">
                <a:solidFill>
                  <a:srgbClr val="FFFF66"/>
                </a:solidFill>
              </a:rPr>
              <a:t>Lymphoma</a:t>
            </a:r>
          </a:p>
          <a:p>
            <a:pPr marL="119063" indent="-119063"/>
            <a:r>
              <a:rPr lang="en-US" sz="2400" dirty="0" smtClean="0">
                <a:solidFill>
                  <a:srgbClr val="FFFF66"/>
                </a:solidFill>
              </a:rPr>
              <a:t>Toxicity</a:t>
            </a:r>
          </a:p>
          <a:p>
            <a:pPr marL="576263" lvl="1" indent="-119063">
              <a:buFont typeface="Arial"/>
              <a:buChar char="•"/>
            </a:pPr>
            <a:r>
              <a:rPr lang="en-US" sz="2400" dirty="0" smtClean="0">
                <a:solidFill>
                  <a:srgbClr val="FFFF66"/>
                </a:solidFill>
              </a:rPr>
              <a:t>Wernicke’s encephalopathy</a:t>
            </a:r>
          </a:p>
          <a:p>
            <a:pPr marL="576263" lvl="1" indent="-119063">
              <a:buFont typeface="Arial"/>
              <a:buChar char="•"/>
            </a:pPr>
            <a:r>
              <a:rPr lang="en-US" sz="2400" dirty="0" smtClean="0">
                <a:solidFill>
                  <a:srgbClr val="FFFF66"/>
                </a:solidFill>
              </a:rPr>
              <a:t>Carbon monoxide poisoning</a:t>
            </a:r>
          </a:p>
          <a:p>
            <a:pPr marL="576263" lvl="1" indent="-119063">
              <a:buFont typeface="Arial"/>
              <a:buChar char="•"/>
            </a:pPr>
            <a:r>
              <a:rPr lang="en-US" sz="2400" strike="sngStrike" dirty="0" smtClean="0">
                <a:solidFill>
                  <a:srgbClr val="FFFF66"/>
                </a:solidFill>
              </a:rPr>
              <a:t>Hepatic encephalopathy</a:t>
            </a:r>
          </a:p>
          <a:p>
            <a:pPr marL="119063" indent="-119063"/>
            <a:r>
              <a:rPr lang="en-US" sz="2400" dirty="0" smtClean="0">
                <a:solidFill>
                  <a:srgbClr val="FFFF66"/>
                </a:solidFill>
              </a:rPr>
              <a:t>Deep venous system thrombosis</a:t>
            </a:r>
          </a:p>
          <a:p>
            <a:pPr marL="119063" indent="-119063"/>
            <a:r>
              <a:rPr lang="en-US" sz="2400" dirty="0" smtClean="0">
                <a:solidFill>
                  <a:srgbClr val="FFFF66"/>
                </a:solidFill>
              </a:rPr>
              <a:t>Thalamic venous hypertension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21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6069"/>
            <a:ext cx="3008313" cy="439084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FF66"/>
                </a:solidFill>
              </a:rPr>
              <a:t/>
            </a:r>
            <a:br>
              <a:rPr lang="en-US" sz="2800" dirty="0" smtClean="0">
                <a:solidFill>
                  <a:srgbClr val="FFFF66"/>
                </a:solidFill>
              </a:rPr>
            </a:br>
            <a:r>
              <a:rPr lang="en-US" sz="2800" dirty="0" err="1" smtClean="0">
                <a:solidFill>
                  <a:srgbClr val="FFFF66"/>
                </a:solidFill>
              </a:rPr>
              <a:t>Followup</a:t>
            </a:r>
            <a:r>
              <a:rPr lang="en-US" sz="2800" dirty="0" smtClean="0">
                <a:solidFill>
                  <a:srgbClr val="FFFF66"/>
                </a:solidFill>
              </a:rPr>
              <a:t> MRA</a:t>
            </a:r>
            <a:endParaRPr lang="en-US" sz="2800" dirty="0">
              <a:solidFill>
                <a:srgbClr val="FFFF6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3373522"/>
            <a:ext cx="3008313" cy="28829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FFFF66"/>
                </a:solidFill>
              </a:rPr>
              <a:t>Showed abnormal venous channel (involving vein of Galen and confluence of sinuses) with arterialized flow</a:t>
            </a:r>
            <a:endParaRPr lang="en-US" sz="1800" dirty="0">
              <a:solidFill>
                <a:srgbClr val="FFFF6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FFFF66"/>
                </a:solidFill>
              </a:rPr>
              <a:t>(right common carotid angiogram)</a:t>
            </a:r>
          </a:p>
          <a:p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7" name="Picture 6" descr="ER_PREangio_Lat.png"/>
          <p:cNvPicPr>
            <a:picLocks noChangeAspect="1"/>
          </p:cNvPicPr>
          <p:nvPr/>
        </p:nvPicPr>
        <p:blipFill>
          <a:blip r:embed="rId2">
            <a:lum bright="5000" contrast="33000"/>
          </a:blip>
          <a:srcRect l="17449" t="16926" r="723" b="5642"/>
          <a:stretch>
            <a:fillRect/>
          </a:stretch>
        </p:blipFill>
        <p:spPr>
          <a:xfrm>
            <a:off x="3465513" y="273050"/>
            <a:ext cx="6211206" cy="5853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06459" y="1678914"/>
            <a:ext cx="2837541" cy="240887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rgbClr val="FFFF66"/>
                </a:solidFill>
              </a:rPr>
              <a:t>Several weeks later …</a:t>
            </a:r>
            <a:endParaRPr lang="en-US" sz="2800" dirty="0">
              <a:solidFill>
                <a:srgbClr val="FFFF66"/>
              </a:solidFill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57200" y="1435101"/>
            <a:ext cx="3008313" cy="105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FFFF66"/>
                </a:solidFill>
              </a:rPr>
              <a:t>Re-review of MRI noted large vein (originally not reported)</a:t>
            </a: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154947" y="2847474"/>
            <a:ext cx="909053" cy="2976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31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_PREangio_Lat.png"/>
          <p:cNvPicPr>
            <a:picLocks noChangeAspect="1"/>
          </p:cNvPicPr>
          <p:nvPr/>
        </p:nvPicPr>
        <p:blipFill rotWithShape="1">
          <a:blip r:embed="rId3">
            <a:lum bright="5000" contrast="33000"/>
          </a:blip>
          <a:srcRect l="35844" t="33763" r="8256" b="15415"/>
          <a:stretch/>
        </p:blipFill>
        <p:spPr>
          <a:xfrm>
            <a:off x="1137001" y="177220"/>
            <a:ext cx="7013968" cy="6350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7184" y="6503436"/>
            <a:ext cx="571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Borden-</a:t>
            </a:r>
            <a:r>
              <a:rPr lang="en-US" dirty="0" err="1" smtClean="0">
                <a:solidFill>
                  <a:srgbClr val="FFFF66"/>
                </a:solidFill>
              </a:rPr>
              <a:t>Shucart</a:t>
            </a:r>
            <a:r>
              <a:rPr lang="en-US" dirty="0" smtClean="0">
                <a:solidFill>
                  <a:srgbClr val="FFFF66"/>
                </a:solidFill>
              </a:rPr>
              <a:t> Type III </a:t>
            </a:r>
            <a:r>
              <a:rPr lang="en-US" dirty="0" err="1" smtClean="0">
                <a:solidFill>
                  <a:srgbClr val="FFFF66"/>
                </a:solidFill>
              </a:rPr>
              <a:t>tentorial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err="1" smtClean="0">
                <a:solidFill>
                  <a:srgbClr val="FFFF66"/>
                </a:solidFill>
              </a:rPr>
              <a:t>dAVF</a:t>
            </a:r>
            <a:r>
              <a:rPr lang="en-US" dirty="0" smtClean="0">
                <a:solidFill>
                  <a:srgbClr val="FFFF66"/>
                </a:solidFill>
              </a:rPr>
              <a:t> (</a:t>
            </a:r>
            <a:r>
              <a:rPr lang="en-US" dirty="0" err="1" smtClean="0">
                <a:solidFill>
                  <a:srgbClr val="FFFF66"/>
                </a:solidFill>
              </a:rPr>
              <a:t>Zipfel</a:t>
            </a:r>
            <a:r>
              <a:rPr lang="en-US" dirty="0" smtClean="0">
                <a:solidFill>
                  <a:srgbClr val="FFFF66"/>
                </a:solidFill>
              </a:rPr>
              <a:t> type 3s) 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400000">
            <a:off x="6541448" y="3514840"/>
            <a:ext cx="841676" cy="1698348"/>
          </a:xfrm>
          <a:prstGeom prst="rect">
            <a:avLst/>
          </a:prstGeom>
          <a:noFill/>
          <a:ln w="38100" cmpd="sng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9438546">
            <a:off x="7091533" y="3173493"/>
            <a:ext cx="528730" cy="474064"/>
          </a:xfrm>
          <a:prstGeom prst="rect">
            <a:avLst/>
          </a:prstGeom>
          <a:noFill/>
          <a:ln w="381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60572" y="5354787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Right Occipital Artery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6430" y="3258333"/>
            <a:ext cx="400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Dural </a:t>
            </a:r>
            <a:r>
              <a:rPr lang="en-US" b="1" dirty="0" err="1" smtClean="0">
                <a:solidFill>
                  <a:schemeClr val="accent4"/>
                </a:solidFill>
              </a:rPr>
              <a:t>Arteriovenous</a:t>
            </a:r>
            <a:r>
              <a:rPr lang="en-US" b="1" dirty="0" smtClean="0">
                <a:solidFill>
                  <a:schemeClr val="accent4"/>
                </a:solidFill>
              </a:rPr>
              <a:t> Fistula (</a:t>
            </a:r>
            <a:r>
              <a:rPr lang="en-US" b="1" dirty="0" err="1" smtClean="0">
                <a:solidFill>
                  <a:schemeClr val="accent4"/>
                </a:solidFill>
              </a:rPr>
              <a:t>dAVF</a:t>
            </a:r>
            <a:r>
              <a:rPr lang="en-US" b="1" dirty="0" smtClean="0">
                <a:solidFill>
                  <a:schemeClr val="accent4"/>
                </a:solidFill>
              </a:rPr>
              <a:t>)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7185" y="1008307"/>
            <a:ext cx="4054436" cy="974903"/>
          </a:xfrm>
          <a:prstGeom prst="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04106" y="316319"/>
            <a:ext cx="55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Internal Cerebral Veins (paired) and Vein of Galen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2043" y="195505"/>
            <a:ext cx="187785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(Straight Sinus </a:t>
            </a:r>
            <a:r>
              <a:rPr lang="en-US" b="1" dirty="0" err="1" smtClean="0"/>
              <a:t>Thrombosed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6" name="Freeform 15"/>
          <p:cNvSpPr/>
          <p:nvPr/>
        </p:nvSpPr>
        <p:spPr>
          <a:xfrm>
            <a:off x="4877491" y="1495759"/>
            <a:ext cx="2334552" cy="3998415"/>
          </a:xfrm>
          <a:custGeom>
            <a:avLst/>
            <a:gdLst>
              <a:gd name="connsiteX0" fmla="*/ 1477295 w 1868258"/>
              <a:gd name="connsiteY0" fmla="*/ 3024024 h 3024024"/>
              <a:gd name="connsiteX1" fmla="*/ 1866057 w 1868258"/>
              <a:gd name="connsiteY1" fmla="*/ 1326532 h 3024024"/>
              <a:gd name="connsiteX2" fmla="*/ 1321790 w 1868258"/>
              <a:gd name="connsiteY2" fmla="*/ 147357 h 3024024"/>
              <a:gd name="connsiteX3" fmla="*/ 0 w 1868258"/>
              <a:gd name="connsiteY3" fmla="*/ 17778 h 302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8258" h="3024024">
                <a:moveTo>
                  <a:pt x="1477295" y="3024024"/>
                </a:moveTo>
                <a:cubicBezTo>
                  <a:pt x="1684634" y="2415000"/>
                  <a:pt x="1891974" y="1805976"/>
                  <a:pt x="1866057" y="1326532"/>
                </a:cubicBezTo>
                <a:cubicBezTo>
                  <a:pt x="1840140" y="847088"/>
                  <a:pt x="1632800" y="365483"/>
                  <a:pt x="1321790" y="147357"/>
                </a:cubicBezTo>
                <a:cubicBezTo>
                  <a:pt x="1010780" y="-70769"/>
                  <a:pt x="0" y="17778"/>
                  <a:pt x="0" y="17778"/>
                </a:cubicBez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201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66"/>
                </a:solidFill>
              </a:rPr>
              <a:t>After Embolization and Surgical Ligation</a:t>
            </a:r>
            <a:endParaRPr lang="en-US" sz="3600" dirty="0">
              <a:solidFill>
                <a:srgbClr val="FFFF66"/>
              </a:solidFill>
            </a:endParaRPr>
          </a:p>
        </p:txBody>
      </p:sp>
      <p:pic>
        <p:nvPicPr>
          <p:cNvPr id="4" name="Picture 3" descr="ER_POSTangio_Lat1.png"/>
          <p:cNvPicPr>
            <a:picLocks noChangeAspect="1"/>
          </p:cNvPicPr>
          <p:nvPr/>
        </p:nvPicPr>
        <p:blipFill>
          <a:blip r:embed="rId2">
            <a:lum contrast="35000"/>
          </a:blip>
          <a:srcRect l="16077" t="20721"/>
          <a:stretch>
            <a:fillRect/>
          </a:stretch>
        </p:blipFill>
        <p:spPr>
          <a:xfrm>
            <a:off x="431777" y="1768753"/>
            <a:ext cx="4771187" cy="4507204"/>
          </a:xfrm>
          <a:prstGeom prst="rect">
            <a:avLst/>
          </a:prstGeom>
        </p:spPr>
      </p:pic>
      <p:pic>
        <p:nvPicPr>
          <p:cNvPr id="5" name="Picture 4" descr="ER_FLAIR_post.png"/>
          <p:cNvPicPr>
            <a:picLocks noChangeAspect="1"/>
          </p:cNvPicPr>
          <p:nvPr/>
        </p:nvPicPr>
        <p:blipFill>
          <a:blip r:embed="rId3"/>
          <a:srcRect l="11293" t="8152" r="9664" b="3866"/>
          <a:stretch>
            <a:fillRect/>
          </a:stretch>
        </p:blipFill>
        <p:spPr>
          <a:xfrm>
            <a:off x="5202964" y="1768753"/>
            <a:ext cx="3543075" cy="450720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5770" y="1768753"/>
            <a:ext cx="5021778" cy="4910548"/>
            <a:chOff x="275770" y="1768753"/>
            <a:chExt cx="5021778" cy="4910548"/>
          </a:xfrm>
        </p:grpSpPr>
        <p:pic>
          <p:nvPicPr>
            <p:cNvPr id="3" name="Picture 2" descr="Overlay angiogra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17604" y="1768753"/>
              <a:ext cx="4785360" cy="452323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5770" y="6309969"/>
              <a:ext cx="5021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 = before treatment; Black = after treatment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073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Answer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Hypertensive Venous Infarction Secondary to a </a:t>
            </a:r>
            <a:r>
              <a:rPr lang="en-US" dirty="0" err="1" smtClean="0">
                <a:solidFill>
                  <a:schemeClr val="tx2"/>
                </a:solidFill>
              </a:rPr>
              <a:t>Tentorial</a:t>
            </a:r>
            <a:r>
              <a:rPr lang="en-US" dirty="0" smtClean="0">
                <a:solidFill>
                  <a:schemeClr val="tx2"/>
                </a:solidFill>
              </a:rPr>
              <a:t> Dural </a:t>
            </a:r>
            <a:r>
              <a:rPr lang="en-US" dirty="0" err="1" smtClean="0">
                <a:solidFill>
                  <a:schemeClr val="tx2"/>
                </a:solidFill>
              </a:rPr>
              <a:t>Arteriovenous</a:t>
            </a:r>
            <a:r>
              <a:rPr lang="en-US" dirty="0" smtClean="0">
                <a:solidFill>
                  <a:schemeClr val="tx2"/>
                </a:solidFill>
              </a:rPr>
              <a:t> Fistula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7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1573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Dural </a:t>
            </a:r>
            <a:r>
              <a:rPr lang="en-US" dirty="0" err="1" smtClean="0">
                <a:solidFill>
                  <a:srgbClr val="FFFF66"/>
                </a:solidFill>
              </a:rPr>
              <a:t>Arteriovenous</a:t>
            </a:r>
            <a:r>
              <a:rPr lang="en-US" dirty="0" smtClean="0">
                <a:solidFill>
                  <a:srgbClr val="FFFF66"/>
                </a:solidFill>
              </a:rPr>
              <a:t> Fistulas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68" y="1229896"/>
            <a:ext cx="8229600" cy="489626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66"/>
                </a:solidFill>
              </a:rPr>
              <a:t>Rare vascular malformation</a:t>
            </a:r>
          </a:p>
          <a:p>
            <a:pPr lvl="1"/>
            <a:r>
              <a:rPr lang="en-US" sz="2000" dirty="0" smtClean="0">
                <a:solidFill>
                  <a:srgbClr val="FFFF66"/>
                </a:solidFill>
              </a:rPr>
              <a:t>10-15% of intracranial vascular malformations</a:t>
            </a:r>
          </a:p>
          <a:p>
            <a:r>
              <a:rPr lang="en-US" sz="2800" dirty="0" smtClean="0">
                <a:solidFill>
                  <a:srgbClr val="FFFF66"/>
                </a:solidFill>
              </a:rPr>
              <a:t>Abnormal direct connection between </a:t>
            </a:r>
            <a:r>
              <a:rPr lang="en-US" sz="2800" dirty="0" err="1" smtClean="0">
                <a:solidFill>
                  <a:srgbClr val="FFFF66"/>
                </a:solidFill>
              </a:rPr>
              <a:t>dural</a:t>
            </a:r>
            <a:r>
              <a:rPr lang="en-US" sz="2800" dirty="0" smtClean="0">
                <a:solidFill>
                  <a:srgbClr val="FFFF66"/>
                </a:solidFill>
              </a:rPr>
              <a:t> arteries and cerebral venous system</a:t>
            </a:r>
            <a:endParaRPr lang="en-US" sz="1600" dirty="0" smtClean="0">
              <a:solidFill>
                <a:srgbClr val="FFFF66"/>
              </a:solidFill>
            </a:endParaRPr>
          </a:p>
          <a:p>
            <a:pPr lvl="1"/>
            <a:r>
              <a:rPr lang="en-US" sz="2400" dirty="0" smtClean="0">
                <a:solidFill>
                  <a:srgbClr val="FFFF66"/>
                </a:solidFill>
              </a:rPr>
              <a:t>Most </a:t>
            </a:r>
            <a:r>
              <a:rPr lang="en-US" sz="2400" dirty="0">
                <a:solidFill>
                  <a:srgbClr val="FFFF66"/>
                </a:solidFill>
              </a:rPr>
              <a:t>appear </a:t>
            </a:r>
            <a:r>
              <a:rPr lang="en-US" sz="2400" u="sng" dirty="0">
                <a:solidFill>
                  <a:srgbClr val="FFFF66"/>
                </a:solidFill>
              </a:rPr>
              <a:t>acquired</a:t>
            </a:r>
            <a:r>
              <a:rPr lang="en-US" sz="2400" dirty="0">
                <a:solidFill>
                  <a:srgbClr val="FFFF66"/>
                </a:solidFill>
              </a:rPr>
              <a:t> with:</a:t>
            </a:r>
          </a:p>
          <a:p>
            <a:pPr lvl="2"/>
            <a:r>
              <a:rPr lang="en-US" sz="2000" u="sng" dirty="0">
                <a:solidFill>
                  <a:srgbClr val="FFFF66"/>
                </a:solidFill>
              </a:rPr>
              <a:t>Sinus thrombosis</a:t>
            </a:r>
          </a:p>
          <a:p>
            <a:pPr lvl="2"/>
            <a:r>
              <a:rPr lang="en-US" sz="2000" dirty="0">
                <a:solidFill>
                  <a:srgbClr val="FFFF66"/>
                </a:solidFill>
              </a:rPr>
              <a:t>Intracranial venous hypertension</a:t>
            </a:r>
          </a:p>
          <a:p>
            <a:pPr lvl="2"/>
            <a:r>
              <a:rPr lang="en-US" sz="2000" dirty="0" smtClean="0">
                <a:solidFill>
                  <a:srgbClr val="FFFF66"/>
                </a:solidFill>
              </a:rPr>
              <a:t>Also may result from prior surgery, trauma, or idiopathic causes</a:t>
            </a:r>
          </a:p>
          <a:p>
            <a:pPr lvl="1"/>
            <a:r>
              <a:rPr lang="en-US" sz="2000" dirty="0">
                <a:solidFill>
                  <a:srgbClr val="FFFF66"/>
                </a:solidFill>
              </a:rPr>
              <a:t>In contrast </a:t>
            </a:r>
            <a:r>
              <a:rPr lang="en-US" sz="2000" dirty="0" err="1">
                <a:solidFill>
                  <a:srgbClr val="FFFF66"/>
                </a:solidFill>
              </a:rPr>
              <a:t>arteriovenous</a:t>
            </a:r>
            <a:r>
              <a:rPr lang="en-US" sz="2000" dirty="0">
                <a:solidFill>
                  <a:srgbClr val="FFFF66"/>
                </a:solidFill>
              </a:rPr>
              <a:t> malformations (AVMs) are</a:t>
            </a:r>
          </a:p>
          <a:p>
            <a:pPr lvl="2"/>
            <a:r>
              <a:rPr lang="en-US" sz="1800" dirty="0">
                <a:solidFill>
                  <a:srgbClr val="FFFF66"/>
                </a:solidFill>
              </a:rPr>
              <a:t>Parenchymal</a:t>
            </a:r>
          </a:p>
          <a:p>
            <a:pPr lvl="2"/>
            <a:r>
              <a:rPr lang="en-US" sz="1800" dirty="0">
                <a:solidFill>
                  <a:srgbClr val="FFFF66"/>
                </a:solidFill>
              </a:rPr>
              <a:t>Congenital</a:t>
            </a:r>
          </a:p>
          <a:p>
            <a:pPr lvl="1"/>
            <a:endParaRPr lang="en-US" dirty="0" smtClean="0">
              <a:solidFill>
                <a:srgbClr val="FFFF66"/>
              </a:solidFill>
            </a:endParaRPr>
          </a:p>
          <a:p>
            <a:pPr lvl="2"/>
            <a:endParaRPr lang="en-US" sz="2000" dirty="0" smtClean="0">
              <a:solidFill>
                <a:srgbClr val="FFFF66"/>
              </a:solidFill>
            </a:endParaRPr>
          </a:p>
          <a:p>
            <a:pPr lvl="1"/>
            <a:endParaRPr lang="en-US" sz="2200" dirty="0" smtClean="0">
              <a:solidFill>
                <a:srgbClr val="FFFF66"/>
              </a:solidFill>
            </a:endParaRPr>
          </a:p>
          <a:p>
            <a:pPr lvl="1"/>
            <a:endParaRPr lang="en-US" sz="2200" dirty="0" smtClean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36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432"/>
          </a:xfrm>
        </p:spPr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Experimental Etiology of </a:t>
            </a:r>
            <a:r>
              <a:rPr lang="en-US" dirty="0" err="1">
                <a:solidFill>
                  <a:srgbClr val="FFFF66"/>
                </a:solidFill>
              </a:rPr>
              <a:t>dAVFs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20211" y="1376946"/>
            <a:ext cx="150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Venous HTN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77301" y="1376946"/>
            <a:ext cx="20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Sinus Thrombosis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5060" y="2580103"/>
            <a:ext cx="459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Retrograde Flow and Enlargement of Veins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0413" y="3395575"/>
            <a:ext cx="350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Chronic Regional </a:t>
            </a:r>
            <a:r>
              <a:rPr lang="en-US" dirty="0" err="1" smtClean="0"/>
              <a:t>Hypoperfusion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29003" y="4342243"/>
            <a:ext cx="207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Induction of VEGF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45336" y="4326383"/>
            <a:ext cx="2891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Matrix Metalloproteinase 9 </a:t>
            </a:r>
          </a:p>
          <a:p>
            <a:pPr algn="ctr"/>
            <a:r>
              <a:rPr lang="en-US" dirty="0" smtClean="0"/>
              <a:t>(MMP9)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29244" y="5389963"/>
            <a:ext cx="184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dAVF</a:t>
            </a:r>
            <a:r>
              <a:rPr lang="en-US" dirty="0" smtClean="0"/>
              <a:t> Formation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6" idx="1"/>
            <a:endCxn id="5" idx="3"/>
          </p:cNvCxnSpPr>
          <p:nvPr/>
        </p:nvCxnSpPr>
        <p:spPr>
          <a:xfrm flipH="1">
            <a:off x="4126390" y="1561612"/>
            <a:ext cx="21509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0" idx="0"/>
          </p:cNvCxnSpPr>
          <p:nvPr/>
        </p:nvCxnSpPr>
        <p:spPr>
          <a:xfrm>
            <a:off x="7291217" y="1746278"/>
            <a:ext cx="0" cy="2580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7" idx="0"/>
          </p:cNvCxnSpPr>
          <p:nvPr/>
        </p:nvCxnSpPr>
        <p:spPr>
          <a:xfrm flipH="1">
            <a:off x="3364390" y="1746278"/>
            <a:ext cx="8911" cy="833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8" idx="0"/>
          </p:cNvCxnSpPr>
          <p:nvPr/>
        </p:nvCxnSpPr>
        <p:spPr>
          <a:xfrm>
            <a:off x="3364390" y="2949435"/>
            <a:ext cx="0" cy="446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9" idx="0"/>
          </p:cNvCxnSpPr>
          <p:nvPr/>
        </p:nvCxnSpPr>
        <p:spPr>
          <a:xfrm>
            <a:off x="3364390" y="3764907"/>
            <a:ext cx="0" cy="577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11" idx="1"/>
          </p:cNvCxnSpPr>
          <p:nvPr/>
        </p:nvCxnSpPr>
        <p:spPr>
          <a:xfrm>
            <a:off x="3364390" y="4711575"/>
            <a:ext cx="1064854" cy="863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  <a:endCxn id="11" idx="3"/>
          </p:cNvCxnSpPr>
          <p:nvPr/>
        </p:nvCxnSpPr>
        <p:spPr>
          <a:xfrm flipH="1">
            <a:off x="6277301" y="4972714"/>
            <a:ext cx="1013916" cy="601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75646" y="1363577"/>
            <a:ext cx="76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5" idx="3"/>
            <a:endCxn id="5" idx="1"/>
          </p:cNvCxnSpPr>
          <p:nvPr/>
        </p:nvCxnSpPr>
        <p:spPr>
          <a:xfrm>
            <a:off x="1637618" y="1548243"/>
            <a:ext cx="982593" cy="13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1365" y="6271787"/>
            <a:ext cx="864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Chen L, Mao Y, et al.  Local Chronic </a:t>
            </a:r>
            <a:r>
              <a:rPr lang="en-US" sz="1200" dirty="0" err="1"/>
              <a:t>Hypoperfusion</a:t>
            </a:r>
            <a:r>
              <a:rPr lang="en-US" sz="1200" dirty="0"/>
              <a:t> Secondary to Sinus High Pressure Seems to be Mainly Responsible </a:t>
            </a:r>
            <a:r>
              <a:rPr lang="en-US" sz="1200" dirty="0" err="1"/>
              <a:t>fo</a:t>
            </a:r>
            <a:r>
              <a:rPr lang="en-US" sz="1200" dirty="0"/>
              <a:t> the Formation of Intracranial Dural </a:t>
            </a:r>
            <a:r>
              <a:rPr lang="en-US" sz="1200" dirty="0" err="1"/>
              <a:t>Arteriorvenous</a:t>
            </a:r>
            <a:r>
              <a:rPr lang="en-US" sz="1200" dirty="0"/>
              <a:t> Fistula.  2009.  Neurosurgery 64:973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20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no financial relationships to disclose.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74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080"/>
            <a:ext cx="8229600" cy="75655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66"/>
                </a:solidFill>
              </a:rPr>
              <a:t>dAVF</a:t>
            </a:r>
            <a:r>
              <a:rPr lang="en-US" dirty="0" smtClean="0">
                <a:solidFill>
                  <a:srgbClr val="FFFF66"/>
                </a:solidFill>
              </a:rPr>
              <a:t> Clinical Presentation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28" y="972718"/>
            <a:ext cx="8850122" cy="553908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FF66"/>
                </a:solidFill>
              </a:rPr>
              <a:t>Flow related</a:t>
            </a:r>
          </a:p>
          <a:p>
            <a:pPr lvl="1"/>
            <a:r>
              <a:rPr lang="en-US" dirty="0">
                <a:solidFill>
                  <a:srgbClr val="FFFF66"/>
                </a:solidFill>
              </a:rPr>
              <a:t>Pulsatile </a:t>
            </a:r>
            <a:r>
              <a:rPr lang="en-US" dirty="0" err="1">
                <a:solidFill>
                  <a:srgbClr val="FFFF66"/>
                </a:solidFill>
              </a:rPr>
              <a:t>tinnitis</a:t>
            </a:r>
            <a:endParaRPr lang="en-US" dirty="0">
              <a:solidFill>
                <a:srgbClr val="FFFF66"/>
              </a:solidFill>
            </a:endParaRPr>
          </a:p>
          <a:p>
            <a:pPr lvl="1"/>
            <a:r>
              <a:rPr lang="en-US" dirty="0" err="1">
                <a:solidFill>
                  <a:srgbClr val="FFFF66"/>
                </a:solidFill>
              </a:rPr>
              <a:t>Opthalmological</a:t>
            </a:r>
            <a:r>
              <a:rPr lang="en-US" dirty="0">
                <a:solidFill>
                  <a:srgbClr val="FFFF66"/>
                </a:solidFill>
              </a:rPr>
              <a:t> phenomenon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Incidental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FF66"/>
                </a:solidFill>
              </a:rPr>
              <a:t>*</a:t>
            </a:r>
            <a:r>
              <a:rPr lang="en-US" dirty="0">
                <a:solidFill>
                  <a:srgbClr val="FFFF66"/>
                </a:solidFill>
              </a:rPr>
              <a:t>Intracranial </a:t>
            </a:r>
            <a:r>
              <a:rPr lang="en-US" dirty="0" smtClean="0">
                <a:solidFill>
                  <a:srgbClr val="FFFF66"/>
                </a:solidFill>
              </a:rPr>
              <a:t>hemorrhage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FF66"/>
                </a:solidFill>
              </a:rPr>
              <a:t>*Non hemorrhagic neurological deficits</a:t>
            </a:r>
          </a:p>
          <a:p>
            <a:pPr lvl="1"/>
            <a:r>
              <a:rPr lang="en-US" dirty="0">
                <a:solidFill>
                  <a:srgbClr val="FFFF66"/>
                </a:solidFill>
              </a:rPr>
              <a:t>Often misdiagnosed and given unnecessary procedures</a:t>
            </a:r>
          </a:p>
          <a:p>
            <a:pPr lvl="1"/>
            <a:r>
              <a:rPr lang="en-US" dirty="0">
                <a:solidFill>
                  <a:srgbClr val="FFFF66"/>
                </a:solidFill>
              </a:rPr>
              <a:t>Overall 25-55% rate in high grade </a:t>
            </a:r>
            <a:r>
              <a:rPr lang="en-US" dirty="0" err="1" smtClean="0">
                <a:solidFill>
                  <a:srgbClr val="FFFF66"/>
                </a:solidFill>
              </a:rPr>
              <a:t>dAVFs</a:t>
            </a:r>
            <a:endParaRPr lang="en-US" dirty="0" smtClean="0">
              <a:solidFill>
                <a:srgbClr val="FFFF66"/>
              </a:solidFill>
            </a:endParaRPr>
          </a:p>
          <a:p>
            <a:pPr lvl="1"/>
            <a:r>
              <a:rPr lang="en-US" dirty="0" smtClean="0">
                <a:solidFill>
                  <a:srgbClr val="FFFF66"/>
                </a:solidFill>
              </a:rPr>
              <a:t>Focal neurological deficits</a:t>
            </a:r>
          </a:p>
          <a:p>
            <a:pPr lvl="1"/>
            <a:r>
              <a:rPr lang="en-US" dirty="0" smtClean="0">
                <a:solidFill>
                  <a:srgbClr val="FFFF66"/>
                </a:solidFill>
              </a:rPr>
              <a:t>Dementia-like syndrome</a:t>
            </a:r>
          </a:p>
          <a:p>
            <a:pPr lvl="2"/>
            <a:r>
              <a:rPr lang="en-US" dirty="0" smtClean="0">
                <a:solidFill>
                  <a:srgbClr val="FFFF66"/>
                </a:solidFill>
              </a:rPr>
              <a:t>20-27% of patients with high grade </a:t>
            </a:r>
            <a:r>
              <a:rPr lang="en-US" dirty="0" err="1" smtClean="0">
                <a:solidFill>
                  <a:srgbClr val="FFFF66"/>
                </a:solidFill>
              </a:rPr>
              <a:t>dAVFs</a:t>
            </a:r>
            <a:endParaRPr lang="en-US" dirty="0" smtClean="0">
              <a:solidFill>
                <a:srgbClr val="FFFF66"/>
              </a:solidFill>
            </a:endParaRPr>
          </a:p>
          <a:p>
            <a:pPr lvl="2"/>
            <a:r>
              <a:rPr lang="en-US" dirty="0" smtClean="0">
                <a:solidFill>
                  <a:srgbClr val="FFFF66"/>
                </a:solidFill>
              </a:rPr>
              <a:t>Cortical </a:t>
            </a:r>
            <a:r>
              <a:rPr lang="en-US" dirty="0" err="1" smtClean="0">
                <a:solidFill>
                  <a:srgbClr val="FFFF66"/>
                </a:solidFill>
              </a:rPr>
              <a:t>vs</a:t>
            </a:r>
            <a:r>
              <a:rPr lang="en-US" dirty="0" smtClean="0">
                <a:solidFill>
                  <a:srgbClr val="FFFF66"/>
                </a:solidFill>
              </a:rPr>
              <a:t> Thalamic patterns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FF66"/>
                </a:solidFill>
              </a:rPr>
              <a:t>*Hemorrhage </a:t>
            </a:r>
            <a:r>
              <a:rPr lang="en-US" dirty="0">
                <a:solidFill>
                  <a:srgbClr val="FFFF66"/>
                </a:solidFill>
              </a:rPr>
              <a:t>AND non-hemorrhagic neurological deficits signal high risk </a:t>
            </a:r>
            <a:r>
              <a:rPr lang="en-US" dirty="0" err="1">
                <a:solidFill>
                  <a:srgbClr val="FFFF66"/>
                </a:solidFill>
              </a:rPr>
              <a:t>dAVFs</a:t>
            </a:r>
            <a:endParaRPr lang="en-US" dirty="0">
              <a:solidFill>
                <a:srgbClr val="FFFF66"/>
              </a:solidFill>
            </a:endParaRPr>
          </a:p>
          <a:p>
            <a:pPr lvl="1"/>
            <a:r>
              <a:rPr lang="en-US" dirty="0">
                <a:solidFill>
                  <a:srgbClr val="FFFF66"/>
                </a:solidFill>
              </a:rPr>
              <a:t>Carry the same risk of future </a:t>
            </a:r>
            <a:r>
              <a:rPr lang="en-US" dirty="0" smtClean="0">
                <a:solidFill>
                  <a:srgbClr val="FFFF66"/>
                </a:solidFill>
              </a:rPr>
              <a:t>bleed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26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99"/>
            <a:ext cx="8229600" cy="5813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Imaging of </a:t>
            </a:r>
            <a:r>
              <a:rPr lang="en-US" u="sng" dirty="0" smtClean="0">
                <a:solidFill>
                  <a:srgbClr val="FFFF66"/>
                </a:solidFill>
              </a:rPr>
              <a:t>Thalamic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err="1" smtClean="0">
                <a:solidFill>
                  <a:srgbClr val="FFFF66"/>
                </a:solidFill>
              </a:rPr>
              <a:t>dAVFs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0598"/>
            <a:ext cx="8229600" cy="581615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FFFF66"/>
                </a:solidFill>
              </a:rPr>
              <a:t>Cerebral angiography -- </a:t>
            </a:r>
            <a:r>
              <a:rPr lang="en-US" sz="1800" u="sng" dirty="0">
                <a:solidFill>
                  <a:srgbClr val="FFFF66"/>
                </a:solidFill>
              </a:rPr>
              <a:t>g</a:t>
            </a:r>
            <a:r>
              <a:rPr lang="en-US" sz="1800" u="sng" dirty="0" smtClean="0">
                <a:solidFill>
                  <a:srgbClr val="FFFF66"/>
                </a:solidFill>
              </a:rPr>
              <a:t>old standard of diagnosis</a:t>
            </a:r>
          </a:p>
          <a:p>
            <a:pPr lvl="1"/>
            <a:r>
              <a:rPr lang="en-US" sz="1800" dirty="0" smtClean="0">
                <a:solidFill>
                  <a:srgbClr val="FFFF66"/>
                </a:solidFill>
              </a:rPr>
              <a:t>100% show multiple supply vessels </a:t>
            </a:r>
          </a:p>
          <a:p>
            <a:pPr lvl="1"/>
            <a:r>
              <a:rPr lang="en-US" sz="1800" dirty="0" smtClean="0">
                <a:solidFill>
                  <a:srgbClr val="FFFF66"/>
                </a:solidFill>
              </a:rPr>
              <a:t>90% involve branches of external carotid artery</a:t>
            </a:r>
          </a:p>
          <a:p>
            <a:pPr lvl="1">
              <a:buFont typeface="Wingdings" charset="2"/>
              <a:buChar char="Ø"/>
            </a:pPr>
            <a:r>
              <a:rPr lang="en-US" sz="1800" dirty="0" smtClean="0">
                <a:solidFill>
                  <a:srgbClr val="FFFF66"/>
                </a:solidFill>
              </a:rPr>
              <a:t>Venous drainage determines level of risk for future hemorrhage</a:t>
            </a:r>
          </a:p>
          <a:p>
            <a:pPr lvl="2"/>
            <a:r>
              <a:rPr lang="en-US" sz="1600" u="sng" dirty="0" smtClean="0">
                <a:solidFill>
                  <a:srgbClr val="FFFF66"/>
                </a:solidFill>
              </a:rPr>
              <a:t>Cortical Venous Drainage </a:t>
            </a:r>
            <a:r>
              <a:rPr lang="en-US" sz="1600" dirty="0" smtClean="0">
                <a:solidFill>
                  <a:srgbClr val="FFFF66"/>
                </a:solidFill>
              </a:rPr>
              <a:t>vs. Direct Sinus Drainage </a:t>
            </a:r>
          </a:p>
          <a:p>
            <a:r>
              <a:rPr lang="en-US" sz="2000" dirty="0" smtClean="0">
                <a:solidFill>
                  <a:srgbClr val="FFFF66"/>
                </a:solidFill>
              </a:rPr>
              <a:t>MRI</a:t>
            </a:r>
            <a:endParaRPr lang="en-US" sz="2000" dirty="0">
              <a:solidFill>
                <a:srgbClr val="FFFF66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US" sz="1800" b="1" dirty="0" err="1" smtClean="0">
                <a:solidFill>
                  <a:srgbClr val="FFFF66"/>
                </a:solidFill>
              </a:rPr>
              <a:t>Bithalamic</a:t>
            </a:r>
            <a:r>
              <a:rPr lang="en-US" sz="1800" b="1" dirty="0" smtClean="0">
                <a:solidFill>
                  <a:srgbClr val="FFFF66"/>
                </a:solidFill>
              </a:rPr>
              <a:t> T2 </a:t>
            </a:r>
            <a:r>
              <a:rPr lang="en-US" sz="1800" b="1" dirty="0" err="1" smtClean="0">
                <a:solidFill>
                  <a:srgbClr val="FFFF66"/>
                </a:solidFill>
              </a:rPr>
              <a:t>hyperintense</a:t>
            </a:r>
            <a:r>
              <a:rPr lang="en-US" sz="1800" b="1" dirty="0" smtClean="0">
                <a:solidFill>
                  <a:srgbClr val="FFFF66"/>
                </a:solidFill>
              </a:rPr>
              <a:t> signal (100%)</a:t>
            </a:r>
          </a:p>
          <a:p>
            <a:pPr lvl="1">
              <a:buFont typeface="Wingdings" charset="2"/>
              <a:buChar char="Ø"/>
            </a:pPr>
            <a:r>
              <a:rPr lang="en-US" sz="1800" b="1" dirty="0" smtClean="0">
                <a:solidFill>
                  <a:srgbClr val="FFFF66"/>
                </a:solidFill>
              </a:rPr>
              <a:t>Absence of </a:t>
            </a:r>
            <a:r>
              <a:rPr lang="en-US" sz="1800" b="1" dirty="0">
                <a:solidFill>
                  <a:srgbClr val="FFFF66"/>
                </a:solidFill>
              </a:rPr>
              <a:t>d</a:t>
            </a:r>
            <a:r>
              <a:rPr lang="en-US" sz="1800" b="1" dirty="0" smtClean="0">
                <a:solidFill>
                  <a:srgbClr val="FFFF66"/>
                </a:solidFill>
              </a:rPr>
              <a:t>iffusion </a:t>
            </a:r>
            <a:r>
              <a:rPr lang="en-US" sz="1800" b="1" dirty="0">
                <a:solidFill>
                  <a:srgbClr val="FFFF66"/>
                </a:solidFill>
              </a:rPr>
              <a:t>w</a:t>
            </a:r>
            <a:r>
              <a:rPr lang="en-US" sz="1800" b="1" dirty="0" smtClean="0">
                <a:solidFill>
                  <a:srgbClr val="FFFF66"/>
                </a:solidFill>
              </a:rPr>
              <a:t>eighted </a:t>
            </a:r>
            <a:r>
              <a:rPr lang="en-US" sz="1800" b="1" dirty="0">
                <a:solidFill>
                  <a:srgbClr val="FFFF66"/>
                </a:solidFill>
              </a:rPr>
              <a:t>i</a:t>
            </a:r>
            <a:r>
              <a:rPr lang="en-US" sz="1800" b="1" dirty="0" smtClean="0">
                <a:solidFill>
                  <a:srgbClr val="FFFF66"/>
                </a:solidFill>
              </a:rPr>
              <a:t>maging (DWI) positivity (100%)</a:t>
            </a:r>
          </a:p>
          <a:p>
            <a:pPr lvl="1"/>
            <a:r>
              <a:rPr lang="en-US" sz="1800" dirty="0" smtClean="0">
                <a:solidFill>
                  <a:srgbClr val="FFFF66"/>
                </a:solidFill>
              </a:rPr>
              <a:t>Peripheral post-contrast enhancement</a:t>
            </a:r>
          </a:p>
          <a:p>
            <a:pPr lvl="1"/>
            <a:r>
              <a:rPr lang="en-US" sz="1800" dirty="0" smtClean="0">
                <a:solidFill>
                  <a:srgbClr val="FFFF66"/>
                </a:solidFill>
              </a:rPr>
              <a:t>Central </a:t>
            </a:r>
            <a:r>
              <a:rPr lang="en-US" sz="1800" dirty="0" err="1" smtClean="0">
                <a:solidFill>
                  <a:srgbClr val="FFFF66"/>
                </a:solidFill>
              </a:rPr>
              <a:t>hypointensity</a:t>
            </a:r>
            <a:r>
              <a:rPr lang="en-US" sz="1800" dirty="0" smtClean="0">
                <a:solidFill>
                  <a:srgbClr val="FFFF66"/>
                </a:solidFill>
              </a:rPr>
              <a:t> (hemosiderin deposition)</a:t>
            </a:r>
          </a:p>
          <a:p>
            <a:r>
              <a:rPr lang="en-US" sz="2200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>
                <a:solidFill>
                  <a:srgbClr val="FFFF66"/>
                </a:solidFill>
              </a:rPr>
              <a:t>SPECT</a:t>
            </a:r>
            <a:endParaRPr lang="en-US" sz="2400" dirty="0" smtClean="0">
              <a:solidFill>
                <a:srgbClr val="FFFF66"/>
              </a:solidFill>
            </a:endParaRPr>
          </a:p>
          <a:p>
            <a:pPr lvl="1"/>
            <a:r>
              <a:rPr lang="en-US" sz="1800" dirty="0" smtClean="0">
                <a:solidFill>
                  <a:srgbClr val="FFFF66"/>
                </a:solidFill>
              </a:rPr>
              <a:t>Abnormal thallium 201 can correspond to venous reflux</a:t>
            </a:r>
          </a:p>
          <a:p>
            <a:pPr lvl="1"/>
            <a:r>
              <a:rPr lang="en-US" sz="1800" dirty="0" smtClean="0">
                <a:solidFill>
                  <a:srgbClr val="FFFF66"/>
                </a:solidFill>
              </a:rPr>
              <a:t>May have low NAA and elevated lactate</a:t>
            </a:r>
          </a:p>
          <a:p>
            <a:r>
              <a:rPr lang="en-US" sz="2000" dirty="0" smtClean="0">
                <a:solidFill>
                  <a:srgbClr val="FFFF66"/>
                </a:solidFill>
              </a:rPr>
              <a:t>PET</a:t>
            </a:r>
          </a:p>
          <a:p>
            <a:pPr lvl="1"/>
            <a:r>
              <a:rPr lang="en-US" sz="1800" dirty="0" smtClean="0">
                <a:solidFill>
                  <a:srgbClr val="FFFF66"/>
                </a:solidFill>
              </a:rPr>
              <a:t>Reduced cerebral blood flow (venous congestion)</a:t>
            </a:r>
          </a:p>
          <a:p>
            <a:pPr lvl="1"/>
            <a:r>
              <a:rPr lang="en-US" sz="1800" dirty="0" smtClean="0">
                <a:solidFill>
                  <a:srgbClr val="FFFF66"/>
                </a:solidFill>
              </a:rPr>
              <a:t>Increased oxygen extraction fraction (initially) followed by decrease (cellular death and compensation)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73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Histological Features of Thalamic </a:t>
            </a:r>
            <a:r>
              <a:rPr lang="en-US" dirty="0" err="1" smtClean="0"/>
              <a:t>dAVFs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Acute-</a:t>
            </a:r>
            <a:r>
              <a:rPr lang="en-US" dirty="0" err="1" smtClean="0"/>
              <a:t>subacute</a:t>
            </a:r>
            <a:r>
              <a:rPr lang="en-US" dirty="0" smtClean="0"/>
              <a:t> anoxic damage</a:t>
            </a:r>
          </a:p>
          <a:p>
            <a:pPr lvl="1"/>
            <a:r>
              <a:rPr lang="en-US" dirty="0" smtClean="0"/>
              <a:t>Anoxic change in neurons</a:t>
            </a:r>
          </a:p>
          <a:p>
            <a:pPr lvl="1"/>
            <a:r>
              <a:rPr lang="en-US" dirty="0" smtClean="0"/>
              <a:t>Scattered axonal spheroids</a:t>
            </a:r>
          </a:p>
          <a:p>
            <a:pPr lvl="1"/>
            <a:r>
              <a:rPr lang="en-US" dirty="0" err="1" smtClean="0"/>
              <a:t>Microinfarcts</a:t>
            </a:r>
            <a:endParaRPr lang="en-US" dirty="0" smtClean="0"/>
          </a:p>
          <a:p>
            <a:pPr lvl="1"/>
            <a:r>
              <a:rPr lang="en-US" dirty="0" smtClean="0"/>
              <a:t>Lipid laden (foamy) macrophages</a:t>
            </a:r>
          </a:p>
          <a:p>
            <a:r>
              <a:rPr lang="en-US" dirty="0" smtClean="0"/>
              <a:t>Moderate </a:t>
            </a:r>
            <a:r>
              <a:rPr lang="en-US" dirty="0" err="1" smtClean="0"/>
              <a:t>microvascular</a:t>
            </a:r>
            <a:r>
              <a:rPr lang="en-US" dirty="0" smtClean="0"/>
              <a:t> response</a:t>
            </a:r>
          </a:p>
          <a:p>
            <a:pPr lvl="1"/>
            <a:r>
              <a:rPr lang="en-US" dirty="0" smtClean="0"/>
              <a:t>Reactive endothelium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49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Treatment </a:t>
            </a:r>
            <a:r>
              <a:rPr lang="en-US" dirty="0" err="1" smtClean="0">
                <a:solidFill>
                  <a:srgbClr val="FFFF66"/>
                </a:solidFill>
              </a:rPr>
              <a:t>dAVF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Embolization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Craniotomy with clip ligation</a:t>
            </a:r>
          </a:p>
          <a:p>
            <a:endParaRPr lang="en-US" dirty="0" smtClean="0">
              <a:solidFill>
                <a:srgbClr val="FFFF66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FF66"/>
                </a:solidFill>
              </a:rPr>
              <a:t>Without treatment, higher grade thalamic </a:t>
            </a:r>
            <a:r>
              <a:rPr lang="en-US" dirty="0" err="1" smtClean="0">
                <a:solidFill>
                  <a:srgbClr val="FFFF66"/>
                </a:solidFill>
              </a:rPr>
              <a:t>dAVFs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sz="2400" dirty="0" smtClean="0">
                <a:solidFill>
                  <a:srgbClr val="FFFF66"/>
                </a:solidFill>
              </a:rPr>
              <a:t>(reflux into internal cerebral veins) </a:t>
            </a:r>
            <a:r>
              <a:rPr lang="en-US" dirty="0" smtClean="0">
                <a:solidFill>
                  <a:srgbClr val="FFFF66"/>
                </a:solidFill>
              </a:rPr>
              <a:t>are usually fatal</a:t>
            </a:r>
            <a:endParaRPr lang="en-US" dirty="0">
              <a:solidFill>
                <a:srgbClr val="FFFF66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FF66"/>
                </a:solidFill>
              </a:rPr>
              <a:t>Usually patients demonstrate remarkable progressive cognitive and radiological improvement if treatment is timely.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10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Differential diagnosis of </a:t>
            </a:r>
            <a:r>
              <a:rPr lang="en-US" dirty="0" err="1" smtClean="0"/>
              <a:t>bithalamic</a:t>
            </a:r>
            <a:r>
              <a:rPr lang="en-US" dirty="0" smtClean="0"/>
              <a:t> T2 </a:t>
            </a:r>
            <a:r>
              <a:rPr lang="en-US" dirty="0" err="1" smtClean="0"/>
              <a:t>hyperintensities</a:t>
            </a:r>
            <a:r>
              <a:rPr lang="en-US" dirty="0" smtClean="0"/>
              <a:t> and lack of DWI signal with cognitive decline must include a thalamic </a:t>
            </a:r>
            <a:r>
              <a:rPr lang="en-US" dirty="0" err="1" smtClean="0"/>
              <a:t>dural</a:t>
            </a:r>
            <a:r>
              <a:rPr lang="en-US" dirty="0" smtClean="0"/>
              <a:t> </a:t>
            </a:r>
            <a:r>
              <a:rPr lang="en-US" dirty="0" err="1" smtClean="0"/>
              <a:t>arteriovenous</a:t>
            </a:r>
            <a:r>
              <a:rPr lang="en-US" dirty="0" smtClean="0"/>
              <a:t> fistula</a:t>
            </a:r>
          </a:p>
          <a:p>
            <a:r>
              <a:rPr lang="en-US" dirty="0" smtClean="0"/>
              <a:t>Cerebral angiogram is gold standard of diagnosis</a:t>
            </a:r>
          </a:p>
          <a:p>
            <a:r>
              <a:rPr lang="en-US" dirty="0" smtClean="0"/>
              <a:t>Histologic features are relatively nonspecific</a:t>
            </a:r>
          </a:p>
          <a:p>
            <a:r>
              <a:rPr lang="en-US" dirty="0" smtClean="0"/>
              <a:t>Outcome is correlated with rapid treatment (fatal if untreated)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87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References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Chen </a:t>
            </a:r>
            <a:r>
              <a:rPr lang="en-US" dirty="0"/>
              <a:t>L, Mao Y, Zhou </a:t>
            </a:r>
            <a:r>
              <a:rPr lang="en-US" dirty="0" smtClean="0"/>
              <a:t>LF.  Local chronic </a:t>
            </a:r>
            <a:r>
              <a:rPr lang="en-US" dirty="0" err="1" smtClean="0"/>
              <a:t>hypoperfusion</a:t>
            </a:r>
            <a:r>
              <a:rPr lang="en-US" dirty="0" smtClean="0"/>
              <a:t> secondary to sinus high pressure seems to be mainly responsible for the formation of intracranial </a:t>
            </a:r>
            <a:r>
              <a:rPr lang="en-US" dirty="0" err="1" smtClean="0"/>
              <a:t>dural</a:t>
            </a:r>
            <a:r>
              <a:rPr lang="en-US" dirty="0" smtClean="0"/>
              <a:t> </a:t>
            </a:r>
            <a:r>
              <a:rPr lang="en-US" dirty="0" err="1" smtClean="0"/>
              <a:t>arteriovenous</a:t>
            </a:r>
            <a:r>
              <a:rPr lang="en-US" dirty="0" smtClean="0"/>
              <a:t> fistula.  </a:t>
            </a:r>
            <a:r>
              <a:rPr lang="en-US" i="1" dirty="0" smtClean="0"/>
              <a:t>Neurosurgery</a:t>
            </a:r>
            <a:r>
              <a:rPr lang="en-US" dirty="0" smtClean="0"/>
              <a:t> </a:t>
            </a:r>
            <a:r>
              <a:rPr lang="en-US" dirty="0"/>
              <a:t>64:973-8, </a:t>
            </a:r>
            <a:r>
              <a:rPr lang="en-US" dirty="0" smtClean="0"/>
              <a:t>2009</a:t>
            </a:r>
          </a:p>
          <a:p>
            <a:r>
              <a:rPr lang="en-US" dirty="0" err="1" smtClean="0"/>
              <a:t>Holekamp</a:t>
            </a:r>
            <a:r>
              <a:rPr lang="en-US" dirty="0" smtClean="0"/>
              <a:t> TF, Murphy RKJ, Kolar GR, </a:t>
            </a:r>
            <a:r>
              <a:rPr lang="en-US" dirty="0" err="1" smtClean="0"/>
              <a:t>Morparia</a:t>
            </a:r>
            <a:r>
              <a:rPr lang="en-US" dirty="0" smtClean="0"/>
              <a:t> NP, </a:t>
            </a:r>
            <a:r>
              <a:rPr lang="en-US" dirty="0" err="1" smtClean="0"/>
              <a:t>Derdeyn</a:t>
            </a:r>
            <a:r>
              <a:rPr lang="en-US" dirty="0" smtClean="0"/>
              <a:t> CP, et al.  </a:t>
            </a:r>
            <a:r>
              <a:rPr lang="en-US" dirty="0" err="1" smtClean="0"/>
              <a:t>dAVF</a:t>
            </a:r>
            <a:r>
              <a:rPr lang="en-US" dirty="0" smtClean="0"/>
              <a:t>-Related Thalamic Dementia (DRTD) Syndrome: case series and literature review.  </a:t>
            </a:r>
            <a:r>
              <a:rPr lang="en-US" i="1" dirty="0" smtClean="0"/>
              <a:t>Manuscript in progress/submitted.</a:t>
            </a:r>
            <a:endParaRPr lang="en-US" dirty="0" smtClean="0"/>
          </a:p>
          <a:p>
            <a:r>
              <a:rPr lang="en-US" dirty="0" err="1" smtClean="0"/>
              <a:t>Morparia</a:t>
            </a:r>
            <a:r>
              <a:rPr lang="en-US" dirty="0" smtClean="0"/>
              <a:t> N, Miller G, </a:t>
            </a:r>
            <a:r>
              <a:rPr lang="en-US" dirty="0" err="1" smtClean="0"/>
              <a:t>Rabinstein</a:t>
            </a:r>
            <a:r>
              <a:rPr lang="en-US" dirty="0" smtClean="0"/>
              <a:t> A, </a:t>
            </a:r>
            <a:r>
              <a:rPr lang="en-US" dirty="0" err="1" smtClean="0"/>
              <a:t>Lanzino</a:t>
            </a:r>
            <a:r>
              <a:rPr lang="en-US" dirty="0" smtClean="0"/>
              <a:t> G, and Kumar N.  Cognitive decline and </a:t>
            </a:r>
            <a:r>
              <a:rPr lang="en-US" dirty="0" err="1" smtClean="0"/>
              <a:t>hypersomnolence</a:t>
            </a:r>
            <a:r>
              <a:rPr lang="en-US" dirty="0" smtClean="0"/>
              <a:t>: thalamic manifestations of a </a:t>
            </a:r>
            <a:r>
              <a:rPr lang="en-US" dirty="0" err="1" smtClean="0"/>
              <a:t>tentorial</a:t>
            </a:r>
            <a:r>
              <a:rPr lang="en-US" dirty="0" smtClean="0"/>
              <a:t> </a:t>
            </a:r>
            <a:r>
              <a:rPr lang="en-US" dirty="0" err="1" smtClean="0"/>
              <a:t>dural</a:t>
            </a:r>
            <a:r>
              <a:rPr lang="en-US" dirty="0" smtClean="0"/>
              <a:t> </a:t>
            </a:r>
            <a:r>
              <a:rPr lang="en-US" dirty="0" err="1" smtClean="0"/>
              <a:t>arteriorvenous</a:t>
            </a:r>
            <a:r>
              <a:rPr lang="en-US" dirty="0" smtClean="0"/>
              <a:t> fistula (</a:t>
            </a:r>
            <a:r>
              <a:rPr lang="en-US" dirty="0" err="1" smtClean="0"/>
              <a:t>dAVF</a:t>
            </a:r>
            <a:r>
              <a:rPr lang="en-US" dirty="0" smtClean="0"/>
              <a:t>).  </a:t>
            </a:r>
            <a:r>
              <a:rPr lang="en-US" i="1" dirty="0" err="1" smtClean="0"/>
              <a:t>Neurocritical</a:t>
            </a:r>
            <a:r>
              <a:rPr lang="en-US" i="1" dirty="0" smtClean="0"/>
              <a:t> Care </a:t>
            </a:r>
            <a:r>
              <a:rPr lang="en-US" dirty="0" smtClean="0"/>
              <a:t>17:429, 2012</a:t>
            </a:r>
          </a:p>
          <a:p>
            <a:r>
              <a:rPr lang="en-US" dirty="0"/>
              <a:t>Rodriguez FJ, Crum BA, Krauss WE, </a:t>
            </a:r>
            <a:r>
              <a:rPr lang="en-US" dirty="0" err="1"/>
              <a:t>Scheithauer</a:t>
            </a:r>
            <a:r>
              <a:rPr lang="en-US" dirty="0"/>
              <a:t> BW, </a:t>
            </a:r>
            <a:r>
              <a:rPr lang="en-US" dirty="0" err="1"/>
              <a:t>Giannini</a:t>
            </a:r>
            <a:r>
              <a:rPr lang="en-US" dirty="0"/>
              <a:t> C. Venous congestive myelopathy: a mimic of </a:t>
            </a:r>
            <a:r>
              <a:rPr lang="en-US" dirty="0" err="1"/>
              <a:t>neoplasia</a:t>
            </a:r>
            <a:r>
              <a:rPr lang="en-US" dirty="0"/>
              <a:t>. </a:t>
            </a:r>
            <a:r>
              <a:rPr lang="en-US" i="1" dirty="0"/>
              <a:t>Mod </a:t>
            </a:r>
            <a:r>
              <a:rPr lang="en-US" i="1" dirty="0" err="1"/>
              <a:t>Pathol</a:t>
            </a:r>
            <a:r>
              <a:rPr lang="en-US" dirty="0"/>
              <a:t>. 18:710-8. 2005 </a:t>
            </a:r>
          </a:p>
          <a:p>
            <a:r>
              <a:rPr lang="it-IT" dirty="0"/>
              <a:t>Sugrue PA, Hurley MC, Bendok BR, Surdell DL, Gottardi-Littell N, Futterer SF, et al: High-grade dural arteriovenous fistula simulating a bilateral thalamic neoplasm. </a:t>
            </a:r>
            <a:r>
              <a:rPr lang="it-IT" i="1" dirty="0"/>
              <a:t>Clin Neurol Neurosurg</a:t>
            </a:r>
            <a:r>
              <a:rPr lang="it-IT" dirty="0"/>
              <a:t> 111:629-632, 2009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Hurst RW, Bagley LJ, </a:t>
            </a:r>
            <a:r>
              <a:rPr lang="en-US" dirty="0" err="1"/>
              <a:t>Galetta</a:t>
            </a:r>
            <a:r>
              <a:rPr lang="en-US" dirty="0"/>
              <a:t> S, Glosser G, Lieberman AP</a:t>
            </a:r>
            <a:r>
              <a:rPr lang="en-US" dirty="0" smtClean="0"/>
              <a:t>, </a:t>
            </a:r>
            <a:r>
              <a:rPr lang="en-US" dirty="0" err="1" smtClean="0"/>
              <a:t>Trojanowski</a:t>
            </a:r>
            <a:r>
              <a:rPr lang="en-US" dirty="0" smtClean="0"/>
              <a:t> </a:t>
            </a:r>
            <a:r>
              <a:rPr lang="en-US" dirty="0"/>
              <a:t>J, et al: Dementia resulting from </a:t>
            </a:r>
            <a:r>
              <a:rPr lang="en-US" dirty="0" err="1"/>
              <a:t>dural</a:t>
            </a:r>
            <a:r>
              <a:rPr lang="en-US" dirty="0"/>
              <a:t> </a:t>
            </a:r>
            <a:r>
              <a:rPr lang="en-US" dirty="0" err="1"/>
              <a:t>arteriovenous</a:t>
            </a:r>
            <a:r>
              <a:rPr lang="en-US" dirty="0"/>
              <a:t> fistulas: the pathologic findings of venous hypertensive encephalopathy. </a:t>
            </a:r>
            <a:r>
              <a:rPr lang="en-US" i="1" dirty="0"/>
              <a:t>Am J </a:t>
            </a:r>
            <a:r>
              <a:rPr lang="en-US" i="1" dirty="0" err="1"/>
              <a:t>Neuroradiol</a:t>
            </a:r>
            <a:r>
              <a:rPr lang="en-US" dirty="0"/>
              <a:t> 19:1267-1273, 1998 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10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1438" y="1794746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5609" y="1794746"/>
            <a:ext cx="7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2858" y="193280"/>
            <a:ext cx="8229600" cy="1143000"/>
          </a:xfrm>
        </p:spPr>
        <p:txBody>
          <a:bodyPr/>
          <a:lstStyle/>
          <a:p>
            <a:r>
              <a:rPr lang="en-US" dirty="0" smtClean="0"/>
              <a:t>Coronal Angiogram</a:t>
            </a:r>
            <a:endParaRPr lang="en-US" dirty="0"/>
          </a:p>
        </p:txBody>
      </p:sp>
      <p:pic>
        <p:nvPicPr>
          <p:cNvPr id="3" name="Picture 2" descr="Gif Animation Angiogra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291260"/>
            <a:ext cx="9144000" cy="47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35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Brief History Received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60 year old man transferred after 4 days (presented at 1 day) of worsening confusion and memory deficits 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PMHX: CAD, MI, HTN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Physical Exam: Drowsy and uncooperative, saccadic intrusions of ocular pursuits, right pronator drift, mild </a:t>
            </a:r>
            <a:r>
              <a:rPr lang="en-US" dirty="0" err="1" smtClean="0">
                <a:solidFill>
                  <a:srgbClr val="FFFF66"/>
                </a:solidFill>
              </a:rPr>
              <a:t>bradykinesia</a:t>
            </a:r>
            <a:endParaRPr lang="en-US" dirty="0" smtClean="0">
              <a:solidFill>
                <a:srgbClr val="FFFF66"/>
              </a:solidFill>
            </a:endParaRPr>
          </a:p>
          <a:p>
            <a:r>
              <a:rPr lang="en-US" dirty="0" smtClean="0">
                <a:solidFill>
                  <a:srgbClr val="FFFF66"/>
                </a:solidFill>
              </a:rPr>
              <a:t>Social HX: 8 drinks or more per day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41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MRI (FLAIR)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497847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66"/>
                </a:solidFill>
              </a:rPr>
              <a:t>Compression of 3</a:t>
            </a:r>
            <a:r>
              <a:rPr lang="en-US" baseline="30000" dirty="0" smtClean="0">
                <a:solidFill>
                  <a:srgbClr val="FFFF66"/>
                </a:solidFill>
              </a:rPr>
              <a:t>rd</a:t>
            </a:r>
            <a:r>
              <a:rPr lang="en-US" dirty="0" smtClean="0">
                <a:solidFill>
                  <a:srgbClr val="FFFF66"/>
                </a:solidFill>
              </a:rPr>
              <a:t> ventricle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66"/>
                </a:solidFill>
              </a:rPr>
              <a:t>Bilateral thalamic T2 </a:t>
            </a:r>
            <a:r>
              <a:rPr lang="en-US" dirty="0" err="1" smtClean="0">
                <a:solidFill>
                  <a:srgbClr val="FFFF66"/>
                </a:solidFill>
              </a:rPr>
              <a:t>hyperintensities</a:t>
            </a:r>
            <a:r>
              <a:rPr lang="en-US" dirty="0" smtClean="0">
                <a:solidFill>
                  <a:srgbClr val="FFFF66"/>
                </a:solidFill>
              </a:rPr>
              <a:t> with homogeneous enhancement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66"/>
                </a:solidFill>
              </a:rPr>
              <a:t>Scattered nonspecific T2 </a:t>
            </a:r>
            <a:r>
              <a:rPr lang="en-US" dirty="0" err="1" smtClean="0">
                <a:solidFill>
                  <a:srgbClr val="FFFF66"/>
                </a:solidFill>
              </a:rPr>
              <a:t>hyperintensities</a:t>
            </a:r>
            <a:r>
              <a:rPr lang="en-US" dirty="0" smtClean="0">
                <a:solidFill>
                  <a:srgbClr val="FFFF66"/>
                </a:solidFill>
              </a:rPr>
              <a:t> in cortex</a:t>
            </a:r>
            <a:endParaRPr lang="en-US" dirty="0">
              <a:solidFill>
                <a:srgbClr val="FFFF66"/>
              </a:solidFill>
            </a:endParaRPr>
          </a:p>
          <a:p>
            <a:r>
              <a:rPr lang="en-US" dirty="0" smtClean="0">
                <a:solidFill>
                  <a:srgbClr val="FFFF66"/>
                </a:solidFill>
              </a:rPr>
              <a:t>DDX: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FF66"/>
                </a:solidFill>
              </a:rPr>
              <a:t>Lymphoma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FFFF66"/>
                </a:solidFill>
              </a:rPr>
              <a:t>Glioma</a:t>
            </a:r>
            <a:endParaRPr lang="en-US" dirty="0" smtClean="0">
              <a:solidFill>
                <a:srgbClr val="FFFF6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FF66"/>
                </a:solidFill>
              </a:rPr>
              <a:t>Encephalitis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FF66"/>
                </a:solidFill>
              </a:rPr>
              <a:t>Wernicke’s encephalopathy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FF66"/>
                </a:solidFill>
              </a:rPr>
              <a:t>CO poisoning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7" name="Content Placeholder 6" descr="ER_FLAIR_pre.png"/>
          <p:cNvPicPr>
            <a:picLocks noGrp="1" noChangeAspect="1"/>
          </p:cNvPicPr>
          <p:nvPr>
            <p:ph idx="1"/>
          </p:nvPr>
        </p:nvPicPr>
        <p:blipFill>
          <a:blip r:embed="rId2"/>
          <a:srcRect l="4646" r="46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839368"/>
            <a:ext cx="29575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66"/>
                </a:solidFill>
              </a:rPr>
              <a:t>PET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solidFill>
                  <a:srgbClr val="FFFF66"/>
                </a:solidFill>
              </a:rPr>
              <a:t>Mild asymmetric </a:t>
            </a:r>
            <a:r>
              <a:rPr lang="en-US" sz="1400" dirty="0" err="1">
                <a:solidFill>
                  <a:srgbClr val="FFFF66"/>
                </a:solidFill>
              </a:rPr>
              <a:t>hypermetabolism</a:t>
            </a:r>
            <a:endParaRPr lang="en-US" sz="1400" dirty="0">
              <a:solidFill>
                <a:srgbClr val="FFFF66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solidFill>
                  <a:srgbClr val="FFFF66"/>
                </a:solidFill>
              </a:rPr>
              <a:t>DDX: lymphoma or high grade </a:t>
            </a:r>
            <a:r>
              <a:rPr lang="en-US" sz="1400" dirty="0" err="1">
                <a:solidFill>
                  <a:srgbClr val="FFFF66"/>
                </a:solidFill>
              </a:rPr>
              <a:t>glioma</a:t>
            </a:r>
            <a:endParaRPr lang="en-US" sz="1400" dirty="0">
              <a:solidFill>
                <a:srgbClr val="FFFF6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85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0032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Stereotactic Needle Biopsy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21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1-44359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13789" y="1457158"/>
            <a:ext cx="6248400" cy="4130842"/>
            <a:chOff x="2713789" y="1457158"/>
            <a:chExt cx="6248400" cy="4130842"/>
          </a:xfrm>
        </p:grpSpPr>
        <p:sp>
          <p:nvSpPr>
            <p:cNvPr id="3" name="Rectangle 2"/>
            <p:cNvSpPr/>
            <p:nvPr/>
          </p:nvSpPr>
          <p:spPr>
            <a:xfrm>
              <a:off x="2713789" y="1457158"/>
              <a:ext cx="3288632" cy="2753895"/>
            </a:xfrm>
            <a:prstGeom prst="rect">
              <a:avLst/>
            </a:prstGeom>
            <a:noFill/>
            <a:ln w="38100" cmpd="sng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673557" y="2834105"/>
              <a:ext cx="3288632" cy="2753895"/>
            </a:xfrm>
            <a:prstGeom prst="rect">
              <a:avLst/>
            </a:prstGeom>
            <a:noFill/>
            <a:ln w="38100" cmpd="sng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729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1-44359 40x 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-27542"/>
            <a:ext cx="9144000" cy="688554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491874" y="3427665"/>
            <a:ext cx="2069431" cy="2173703"/>
            <a:chOff x="2491874" y="3427665"/>
            <a:chExt cx="2069431" cy="2173703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515895" y="5160211"/>
              <a:ext cx="294105" cy="441157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2491874" y="3868822"/>
              <a:ext cx="294105" cy="441157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267200" y="4264527"/>
              <a:ext cx="294105" cy="441157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368842" y="3427665"/>
              <a:ext cx="294105" cy="441157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12211" y="1550737"/>
            <a:ext cx="1096210" cy="3415631"/>
            <a:chOff x="2112211" y="1550737"/>
            <a:chExt cx="1096210" cy="3415631"/>
          </a:xfrm>
        </p:grpSpPr>
        <p:sp>
          <p:nvSpPr>
            <p:cNvPr id="9" name="Oval 8"/>
            <p:cNvSpPr/>
            <p:nvPr/>
          </p:nvSpPr>
          <p:spPr>
            <a:xfrm>
              <a:off x="2112211" y="1550737"/>
              <a:ext cx="548105" cy="521368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60316" y="2197769"/>
              <a:ext cx="548105" cy="521368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38663" y="4445000"/>
              <a:ext cx="548105" cy="521368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90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1-44359 40x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-27542"/>
            <a:ext cx="9144000" cy="68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55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1-44359 CD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33309" y="6029318"/>
            <a:ext cx="2110691" cy="8562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CD68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96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4080"/>
      </a:dk1>
      <a:lt1>
        <a:srgbClr val="FFFF66"/>
      </a:lt1>
      <a:dk2>
        <a:srgbClr val="1F497D"/>
      </a:dk2>
      <a:lt2>
        <a:srgbClr val="FFFF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19696</TotalTime>
  <Words>1023</Words>
  <Application>Microsoft Macintosh PowerPoint</Application>
  <PresentationFormat>On-screen Show (4:3)</PresentationFormat>
  <Paragraphs>148</Paragraphs>
  <Slides>26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DSS Case #3</vt:lpstr>
      <vt:lpstr>Disclosure</vt:lpstr>
      <vt:lpstr>Brief History Received</vt:lpstr>
      <vt:lpstr>MRI (FLAIR)</vt:lpstr>
      <vt:lpstr>Stereotactic Needle Biopsy</vt:lpstr>
      <vt:lpstr>Slide 6</vt:lpstr>
      <vt:lpstr>Slide 7</vt:lpstr>
      <vt:lpstr>Slide 8</vt:lpstr>
      <vt:lpstr>Slide 9</vt:lpstr>
      <vt:lpstr>Slide 10</vt:lpstr>
      <vt:lpstr>Histopathology Summary</vt:lpstr>
      <vt:lpstr>Discussion and DDX</vt:lpstr>
      <vt:lpstr>DDx</vt:lpstr>
      <vt:lpstr> Followup MRA</vt:lpstr>
      <vt:lpstr>Slide 15</vt:lpstr>
      <vt:lpstr>After Embolization and Surgical Ligation</vt:lpstr>
      <vt:lpstr>Answer</vt:lpstr>
      <vt:lpstr>Dural Arteriovenous Fistulas</vt:lpstr>
      <vt:lpstr>Experimental Etiology of dAVFs</vt:lpstr>
      <vt:lpstr>dAVF Clinical Presentation</vt:lpstr>
      <vt:lpstr>Imaging of Thalamic dAVFs</vt:lpstr>
      <vt:lpstr>Histological Features of Thalamic dAVFs</vt:lpstr>
      <vt:lpstr>Treatment dAVF</vt:lpstr>
      <vt:lpstr>Conclusion</vt:lpstr>
      <vt:lpstr>References</vt:lpstr>
      <vt:lpstr>Coronal Angiogram</vt:lpstr>
    </vt:vector>
  </TitlesOfParts>
  <Company>Department of Pathology, Washington Univeristy School of Medicine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DSS Case #3</dc:title>
  <dc:creator>Grant Kolar</dc:creator>
  <cp:lastModifiedBy>Karen Weber</cp:lastModifiedBy>
  <cp:revision>97</cp:revision>
  <dcterms:created xsi:type="dcterms:W3CDTF">2013-07-11T14:16:52Z</dcterms:created>
  <dcterms:modified xsi:type="dcterms:W3CDTF">2013-07-11T14:17:10Z</dcterms:modified>
</cp:coreProperties>
</file>