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FF"/>
    <a:srgbClr val="AFAFAF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43" d="100"/>
          <a:sy n="143" d="100"/>
        </p:scale>
        <p:origin x="-13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2D3D-C927-A549-B4CC-524B0030E703}" type="datetimeFigureOut">
              <a:rPr lang="en-US" smtClean="0"/>
              <a:pPr/>
              <a:t>9/7/12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4AE2-61D0-8948-9148-ECF782C81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2D3D-C927-A549-B4CC-524B0030E703}" type="datetimeFigureOut">
              <a:rPr lang="en-US" smtClean="0"/>
              <a:pPr/>
              <a:t>9/7/12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4AE2-61D0-8948-9148-ECF782C81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2D3D-C927-A549-B4CC-524B0030E703}" type="datetimeFigureOut">
              <a:rPr lang="en-US" smtClean="0"/>
              <a:pPr/>
              <a:t>9/7/12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4AE2-61D0-8948-9148-ECF782C81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2D3D-C927-A549-B4CC-524B0030E703}" type="datetimeFigureOut">
              <a:rPr lang="en-US" smtClean="0"/>
              <a:pPr/>
              <a:t>9/7/12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4AE2-61D0-8948-9148-ECF782C81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2D3D-C927-A549-B4CC-524B0030E703}" type="datetimeFigureOut">
              <a:rPr lang="en-US" smtClean="0"/>
              <a:pPr/>
              <a:t>9/7/12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4AE2-61D0-8948-9148-ECF782C81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2D3D-C927-A549-B4CC-524B0030E703}" type="datetimeFigureOut">
              <a:rPr lang="en-US" smtClean="0"/>
              <a:pPr/>
              <a:t>9/7/12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4AE2-61D0-8948-9148-ECF782C81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2D3D-C927-A549-B4CC-524B0030E703}" type="datetimeFigureOut">
              <a:rPr lang="en-US" smtClean="0"/>
              <a:pPr/>
              <a:t>9/7/12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4AE2-61D0-8948-9148-ECF782C81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2D3D-C927-A549-B4CC-524B0030E703}" type="datetimeFigureOut">
              <a:rPr lang="en-US" smtClean="0"/>
              <a:pPr/>
              <a:t>9/7/12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4AE2-61D0-8948-9148-ECF782C81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2D3D-C927-A549-B4CC-524B0030E703}" type="datetimeFigureOut">
              <a:rPr lang="en-US" smtClean="0"/>
              <a:pPr/>
              <a:t>9/7/12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4AE2-61D0-8948-9148-ECF782C81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2D3D-C927-A549-B4CC-524B0030E703}" type="datetimeFigureOut">
              <a:rPr lang="en-US" smtClean="0"/>
              <a:pPr/>
              <a:t>9/7/12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4AE2-61D0-8948-9148-ECF782C81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2D3D-C927-A549-B4CC-524B0030E703}" type="datetimeFigureOut">
              <a:rPr lang="en-US" smtClean="0"/>
              <a:pPr/>
              <a:t>9/7/12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4AE2-61D0-8948-9148-ECF782C81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A2D3D-C927-A549-B4CC-524B0030E703}" type="datetimeFigureOut">
              <a:rPr lang="en-US" smtClean="0"/>
              <a:pPr/>
              <a:t>9/7/12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A4AE2-61D0-8948-9148-ECF782C81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video" Target="NULL" TargetMode="External"/><Relationship Id="rId4" Type="http://schemas.openxmlformats.org/officeDocument/2006/relationships/image" Target="../media/image9.png"/><Relationship Id="rId5" Type="http://schemas.microsoft.com/office/2007/relationships/media" Target="file://localhost/Users/lacomisd/Desktop/muscle%20biopsy%20process/freeze%20muscle%20clip.m4v" TargetMode="External"/><Relationship Id="rId1" Type="http://schemas.openxmlformats.org/officeDocument/2006/relationships/video" Target="NULL" TargetMode="Externa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4191000"/>
            <a:ext cx="3276600" cy="457200"/>
          </a:xfrm>
          <a:noFill/>
        </p:spPr>
        <p:txBody>
          <a:bodyPr>
            <a:normAutofit fontScale="92500" lnSpcReduction="20000"/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/>
            </a:sp3d>
          </a:bodyPr>
          <a:lstStyle/>
          <a:p>
            <a:pPr eaLnBrk="1" hangingPunct="1">
              <a:buFont typeface="Wingdings" pitchFamily="-111" charset="2"/>
              <a:buNone/>
            </a:pPr>
            <a:r>
              <a:rPr lang="en-US" dirty="0">
                <a:solidFill>
                  <a:srgbClr val="7E4E99"/>
                </a:solidFill>
              </a:rPr>
              <a:t>David Lacomis, MD</a:t>
            </a:r>
          </a:p>
        </p:txBody>
      </p:sp>
      <p:pic>
        <p:nvPicPr>
          <p:cNvPr id="6" name="Picture 5" descr="upmc.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4" y="228600"/>
            <a:ext cx="2916936" cy="914400"/>
          </a:xfrm>
          <a:prstGeom prst="rect">
            <a:avLst/>
          </a:prstGeom>
        </p:spPr>
      </p:pic>
      <p:pic>
        <p:nvPicPr>
          <p:cNvPr id="7" name="Picture 8" descr="UPMC_REV_CtrStdS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28600"/>
            <a:ext cx="2201863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791200" y="1219200"/>
            <a:ext cx="25146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1127" y="2540000"/>
            <a:ext cx="828025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/>
            </a:sp3d>
          </a:bodyPr>
          <a:lstStyle/>
          <a:p>
            <a:r>
              <a:rPr lang="en-US" sz="3600" dirty="0" smtClean="0">
                <a:solidFill>
                  <a:srgbClr val="7E4E99"/>
                </a:solidFill>
                <a:latin typeface="Lucida Sans"/>
                <a:cs typeface="Lucida Sans"/>
              </a:rPr>
              <a:t>HOW TO PROCESS A MUSCLE BIOPSY</a:t>
            </a:r>
            <a:endParaRPr lang="en-US" sz="3600" dirty="0">
              <a:solidFill>
                <a:srgbClr val="7E4E99"/>
              </a:solidFill>
              <a:latin typeface="Lucida Sans"/>
              <a:cs typeface="Lucid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  <a:bevelB w="38100" h="38100"/>
            </a:sp3d>
          </a:bodyPr>
          <a:lstStyle/>
          <a:p>
            <a:r>
              <a:rPr lang="en-US" dirty="0" smtClean="0">
                <a:solidFill>
                  <a:srgbClr val="7E4E99"/>
                </a:solidFill>
              </a:rPr>
              <a:t>Shipping Muscle Specimens</a:t>
            </a:r>
            <a:endParaRPr lang="en-US" dirty="0">
              <a:solidFill>
                <a:srgbClr val="7E4E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091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If it will arrive within a few hrs, send one piece on saline MOISTENED, not soaked, gauze or a </a:t>
            </a:r>
            <a:r>
              <a:rPr lang="en-US" dirty="0" err="1" smtClean="0">
                <a:solidFill>
                  <a:srgbClr val="FFFFFF"/>
                </a:solidFill>
              </a:rPr>
              <a:t>telfa</a:t>
            </a:r>
            <a:r>
              <a:rPr lang="en-US" dirty="0" smtClean="0">
                <a:solidFill>
                  <a:srgbClr val="FFFFFF"/>
                </a:solidFill>
              </a:rPr>
              <a:t> pad, place in a </a:t>
            </a:r>
            <a:r>
              <a:rPr lang="en-US" dirty="0" err="1" smtClean="0">
                <a:solidFill>
                  <a:srgbClr val="FFFFFF"/>
                </a:solidFill>
              </a:rPr>
              <a:t>ziplock</a:t>
            </a:r>
            <a:r>
              <a:rPr lang="en-US" dirty="0" smtClean="0">
                <a:solidFill>
                  <a:srgbClr val="FFFFFF"/>
                </a:solidFill>
              </a:rPr>
              <a:t> bag, and keep cool (use cooler with </a:t>
            </a:r>
            <a:r>
              <a:rPr lang="en-US" dirty="0" err="1" smtClean="0">
                <a:solidFill>
                  <a:srgbClr val="FFFFFF"/>
                </a:solidFill>
              </a:rPr>
              <a:t>icewater</a:t>
            </a:r>
            <a:r>
              <a:rPr lang="en-US" dirty="0" smtClean="0">
                <a:solidFill>
                  <a:srgbClr val="FFFFFF"/>
                </a:solidFill>
              </a:rPr>
              <a:t>) but do not freeze.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Send overnight specimens after freezing in plenty of dry ice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Send the other piece in formalin  or divide for EM too if possible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If there is a 3</a:t>
            </a:r>
            <a:r>
              <a:rPr lang="en-US" baseline="30000" dirty="0" smtClean="0">
                <a:solidFill>
                  <a:srgbClr val="FFFFFF"/>
                </a:solidFill>
              </a:rPr>
              <a:t>rd</a:t>
            </a:r>
            <a:r>
              <a:rPr lang="en-US" dirty="0" smtClean="0">
                <a:solidFill>
                  <a:srgbClr val="FFFFFF"/>
                </a:solidFill>
              </a:rPr>
              <a:t> piece, send it fresh with the cooled specimen (or frozen for overnight)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965448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7E4E99"/>
                </a:solidFill>
              </a:rPr>
              <a:t>http://neuro.pathology.pitt.edu/webstuff/NeuromuscularProcess.html</a:t>
            </a:r>
            <a:endParaRPr lang="en-US" sz="2400" dirty="0" smtClean="0">
              <a:solidFill>
                <a:srgbClr val="7E4E99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1-LACOMIS pictures\How to Read a Muscle Biopsy\bipsy s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8189913" cy="45148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2133600" y="5715000"/>
            <a:ext cx="5029200" cy="1588"/>
          </a:xfrm>
          <a:prstGeom prst="straightConnector1">
            <a:avLst/>
          </a:prstGeom>
          <a:ln w="38100" cap="flat" cmpd="sng" algn="ctr">
            <a:solidFill>
              <a:srgbClr val="66006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14600" y="6019800"/>
            <a:ext cx="5951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ORIENTATION OF MUSCLE FIBERS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F:\1-LACOMIS pictures\How to Read a Muscle Biopsy\musclecla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866775"/>
            <a:ext cx="4981575" cy="5124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762000" y="4953000"/>
            <a:ext cx="1828800" cy="1588"/>
          </a:xfrm>
          <a:prstGeom prst="straightConnector1">
            <a:avLst/>
          </a:prstGeom>
          <a:ln>
            <a:solidFill>
              <a:srgbClr val="7E4E99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381000"/>
            <a:ext cx="286448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n>
                  <a:solidFill>
                    <a:srgbClr val="660066"/>
                  </a:solidFill>
                </a:ln>
              </a:rPr>
              <a:t>Surgeon should </a:t>
            </a:r>
          </a:p>
          <a:p>
            <a:r>
              <a:rPr lang="en-US" sz="2400" dirty="0" smtClean="0">
                <a:ln>
                  <a:solidFill>
                    <a:srgbClr val="660066"/>
                  </a:solidFill>
                </a:ln>
              </a:rPr>
              <a:t>Provide 2 – 3 pieces </a:t>
            </a:r>
          </a:p>
          <a:p>
            <a:r>
              <a:rPr lang="en-US" sz="2400" dirty="0" smtClean="0">
                <a:ln>
                  <a:solidFill>
                    <a:srgbClr val="660066"/>
                  </a:solidFill>
                </a:ln>
              </a:rPr>
              <a:t>of muscle of at least</a:t>
            </a:r>
          </a:p>
          <a:p>
            <a:r>
              <a:rPr lang="en-US" sz="2400" dirty="0" smtClean="0">
                <a:ln>
                  <a:solidFill>
                    <a:srgbClr val="660066"/>
                  </a:solidFill>
                </a:ln>
              </a:rPr>
              <a:t>1 </a:t>
            </a:r>
            <a:r>
              <a:rPr lang="en-US" sz="2400" dirty="0" err="1" smtClean="0">
                <a:ln>
                  <a:solidFill>
                    <a:srgbClr val="660066"/>
                  </a:solidFill>
                </a:ln>
              </a:rPr>
              <a:t>x</a:t>
            </a:r>
            <a:r>
              <a:rPr lang="en-US" sz="2400" dirty="0" smtClean="0">
                <a:ln>
                  <a:solidFill>
                    <a:srgbClr val="660066"/>
                  </a:solidFill>
                </a:ln>
              </a:rPr>
              <a:t> 1 cm.</a:t>
            </a:r>
          </a:p>
          <a:p>
            <a:r>
              <a:rPr lang="en-US" sz="2400" dirty="0" smtClean="0">
                <a:ln>
                  <a:solidFill>
                    <a:srgbClr val="660066"/>
                  </a:solidFill>
                </a:ln>
              </a:rPr>
              <a:t>The piece on the L</a:t>
            </a:r>
          </a:p>
          <a:p>
            <a:r>
              <a:rPr lang="en-US" sz="2400" dirty="0" smtClean="0">
                <a:ln>
                  <a:solidFill>
                    <a:srgbClr val="660066"/>
                  </a:solidFill>
                </a:ln>
              </a:rPr>
              <a:t>is a little small.</a:t>
            </a:r>
          </a:p>
          <a:p>
            <a:r>
              <a:rPr lang="en-US" sz="2400" dirty="0" smtClean="0">
                <a:ln>
                  <a:solidFill>
                    <a:srgbClr val="660066"/>
                  </a:solidFill>
                </a:ln>
              </a:rPr>
              <a:t>At least one piece</a:t>
            </a:r>
          </a:p>
          <a:p>
            <a:r>
              <a:rPr lang="en-US" sz="2400" dirty="0" smtClean="0">
                <a:ln>
                  <a:solidFill>
                    <a:srgbClr val="660066"/>
                  </a:solidFill>
                </a:ln>
              </a:rPr>
              <a:t>Should be on a clamp</a:t>
            </a:r>
          </a:p>
          <a:p>
            <a:r>
              <a:rPr lang="en-US" sz="2400" dirty="0" smtClean="0">
                <a:ln>
                  <a:solidFill>
                    <a:srgbClr val="660066"/>
                  </a:solidFill>
                </a:ln>
              </a:rPr>
              <a:t>(preserves cross-</a:t>
            </a:r>
          </a:p>
          <a:p>
            <a:r>
              <a:rPr lang="en-US" sz="2400" dirty="0" smtClean="0">
                <a:ln>
                  <a:solidFill>
                    <a:srgbClr val="660066"/>
                  </a:solidFill>
                </a:ln>
              </a:rPr>
              <a:t>striations)</a:t>
            </a:r>
            <a:endParaRPr lang="en-US" sz="2400" dirty="0">
              <a:ln>
                <a:solidFill>
                  <a:srgbClr val="660066"/>
                </a:solidFill>
              </a:ln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5105400"/>
            <a:ext cx="2970213" cy="1600200"/>
            <a:chOff x="2304" y="1536"/>
            <a:chExt cx="3076" cy="2045"/>
          </a:xfrm>
        </p:grpSpPr>
        <p:pic>
          <p:nvPicPr>
            <p:cNvPr id="8" name="Picture 4" descr="G:\1-LACOMIS pictures\Myopathy\NL paraffin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04" y="1536"/>
              <a:ext cx="3076" cy="204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2343" y="3086"/>
              <a:ext cx="849" cy="17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normal paraffin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0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  <a:bevelB w="38100" h="38100"/>
            </a:sp3d>
          </a:bodyPr>
          <a:lstStyle/>
          <a:p>
            <a:r>
              <a:rPr lang="en-US" dirty="0" smtClean="0">
                <a:solidFill>
                  <a:srgbClr val="7E4E99"/>
                </a:solidFill>
                <a:effectLst/>
              </a:rPr>
              <a:t>Dividing the Specimen</a:t>
            </a:r>
            <a:endParaRPr lang="en-US" dirty="0">
              <a:solidFill>
                <a:srgbClr val="7E4E99"/>
              </a:solidFill>
              <a:effectLst/>
            </a:endParaRPr>
          </a:p>
        </p:txBody>
      </p:sp>
      <p:pic>
        <p:nvPicPr>
          <p:cNvPr id="4" name="Picture 5" descr="F:\1-LACOMIS pictures\How to Read a Muscle Biopsy\musclecla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2388" y="1280815"/>
            <a:ext cx="4981575" cy="5124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943600" y="777240"/>
            <a:ext cx="2943225" cy="470916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Cut 3 mm off one of the clamped pieces and place immediately in EM fixative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Karnovsky’s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Take the rest from the clamped piece and place in formalin to be later embedded in paraffin (cross section and longitudinal)</a:t>
            </a:r>
          </a:p>
        </p:txBody>
      </p:sp>
      <p:sp>
        <p:nvSpPr>
          <p:cNvPr id="9" name="Rectangle 8"/>
          <p:cNvSpPr/>
          <p:nvPr/>
        </p:nvSpPr>
        <p:spPr>
          <a:xfrm>
            <a:off x="3581400" y="4201180"/>
            <a:ext cx="381000" cy="914400"/>
          </a:xfrm>
          <a:prstGeom prst="rect">
            <a:avLst/>
          </a:prstGeom>
          <a:noFill/>
          <a:ln w="762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962400" y="4953000"/>
            <a:ext cx="2590800" cy="30480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53200" y="5115580"/>
            <a:ext cx="723275" cy="370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660066"/>
                  </a:solidFill>
                </a:ln>
              </a:rPr>
              <a:t>EM</a:t>
            </a:r>
            <a:endParaRPr lang="en-US" dirty="0">
              <a:ln>
                <a:solidFill>
                  <a:srgbClr val="660066"/>
                </a:solidFill>
              </a:ln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09997" y="4201180"/>
            <a:ext cx="838200" cy="914400"/>
          </a:xfrm>
          <a:prstGeom prst="rect">
            <a:avLst/>
          </a:prstGeom>
          <a:noFill/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Elbow Connector 14"/>
          <p:cNvCxnSpPr>
            <a:endCxn id="18" idx="1"/>
          </p:cNvCxnSpPr>
          <p:nvPr/>
        </p:nvCxnSpPr>
        <p:spPr>
          <a:xfrm>
            <a:off x="3429000" y="5115580"/>
            <a:ext cx="3048000" cy="1058853"/>
          </a:xfrm>
          <a:prstGeom prst="bentConnector3">
            <a:avLst>
              <a:gd name="adj1" fmla="val 50000"/>
            </a:avLst>
          </a:prstGeom>
          <a:ln w="571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77000" y="5943600"/>
            <a:ext cx="1813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n>
                  <a:solidFill>
                    <a:srgbClr val="FFFFFF"/>
                  </a:solidFill>
                </a:ln>
                <a:solidFill>
                  <a:schemeClr val="bg2"/>
                </a:solidFill>
              </a:rPr>
              <a:t>Formalin/Par</a:t>
            </a:r>
            <a:endParaRPr lang="en-US" sz="2400" dirty="0">
              <a:ln>
                <a:solidFill>
                  <a:srgbClr val="FFFFFF"/>
                </a:solidFill>
              </a:ln>
              <a:solidFill>
                <a:schemeClr val="bg2"/>
              </a:solidFill>
            </a:endParaRPr>
          </a:p>
        </p:txBody>
      </p:sp>
      <p:cxnSp>
        <p:nvCxnSpPr>
          <p:cNvPr id="21" name="Elbow Connector 20"/>
          <p:cNvCxnSpPr/>
          <p:nvPr/>
        </p:nvCxnSpPr>
        <p:spPr>
          <a:xfrm rot="16200000" flipH="1">
            <a:off x="838200" y="5029200"/>
            <a:ext cx="1828800" cy="914400"/>
          </a:xfrm>
          <a:prstGeom prst="bentConnector3">
            <a:avLst>
              <a:gd name="adj1" fmla="val 50000"/>
            </a:avLst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09603" y="6396335"/>
            <a:ext cx="1000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n>
                  <a:solidFill>
                    <a:schemeClr val="accent1"/>
                  </a:solidFill>
                </a:ln>
                <a:solidFill>
                  <a:srgbClr val="CCCCCC"/>
                </a:solidFill>
              </a:rPr>
              <a:t>Freeze</a:t>
            </a:r>
            <a:endParaRPr lang="en-US" sz="2400" dirty="0">
              <a:ln>
                <a:solidFill>
                  <a:schemeClr val="accent1"/>
                </a:solidFill>
              </a:ln>
              <a:solidFill>
                <a:srgbClr val="CCCC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F:\1-LACOMIS pictures\How to Read a Muscle Biopsy\musclechux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0" y="76200"/>
            <a:ext cx="8696960" cy="640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373813" y="190500"/>
            <a:ext cx="48768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n w="6350">
                  <a:solidFill>
                    <a:schemeClr val="accent6">
                      <a:lumMod val="75000"/>
                    </a:schemeClr>
                  </a:solidFill>
                </a:ln>
              </a:rPr>
              <a:t>Processing the Biopsy:</a:t>
            </a:r>
            <a:br>
              <a:rPr lang="en-US" dirty="0">
                <a:ln w="6350">
                  <a:solidFill>
                    <a:schemeClr val="accent6">
                      <a:lumMod val="75000"/>
                    </a:schemeClr>
                  </a:solidFill>
                </a:ln>
              </a:rPr>
            </a:br>
            <a:r>
              <a:rPr lang="en-US" dirty="0">
                <a:ln w="6350">
                  <a:solidFill>
                    <a:schemeClr val="accent6">
                      <a:lumMod val="75000"/>
                    </a:schemeClr>
                  </a:solidFill>
                </a:ln>
              </a:rPr>
              <a:t>Cryostat Sections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971800"/>
            <a:ext cx="4610100" cy="2590800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FFFF"/>
              </a:buClr>
            </a:pPr>
            <a:r>
              <a:rPr lang="en-US" sz="2000" dirty="0">
                <a:ln>
                  <a:solidFill>
                    <a:schemeClr val="bg2"/>
                  </a:solidFill>
                </a:ln>
              </a:rPr>
              <a:t>Orienting the </a:t>
            </a:r>
            <a:r>
              <a:rPr lang="en-US" sz="2000" dirty="0" smtClean="0">
                <a:ln>
                  <a:solidFill>
                    <a:schemeClr val="bg2"/>
                  </a:solidFill>
                </a:ln>
              </a:rPr>
              <a:t>specimen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>
                <a:solidFill>
                  <a:srgbClr val="FFFFFF"/>
                </a:solidFill>
              </a:rPr>
              <a:t>Mounded gum </a:t>
            </a:r>
            <a:r>
              <a:rPr lang="en-US" sz="2000" dirty="0" err="1" smtClean="0">
                <a:solidFill>
                  <a:srgbClr val="FFFFFF"/>
                </a:solidFill>
              </a:rPr>
              <a:t>tragacanth</a:t>
            </a:r>
            <a:r>
              <a:rPr lang="en-US" sz="2000" dirty="0" smtClean="0">
                <a:solidFill>
                  <a:srgbClr val="FFFFFF"/>
                </a:solidFill>
              </a:rPr>
              <a:t> on a chuck</a:t>
            </a:r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96000" y="2819400"/>
            <a:ext cx="1219200" cy="152400"/>
          </a:xfrm>
          <a:prstGeom prst="straightConnector1">
            <a:avLst/>
          </a:prstGeom>
          <a:ln w="76200" cap="flat" cmpd="sng" algn="ctr">
            <a:solidFill>
              <a:srgbClr val="7E4E99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67400" y="3962400"/>
            <a:ext cx="2286000" cy="147732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FFFFFF"/>
                  </a:solidFill>
                </a:ln>
                <a:solidFill>
                  <a:srgbClr val="7E4E99"/>
                </a:solidFill>
              </a:rPr>
              <a:t>Use dissecting</a:t>
            </a:r>
          </a:p>
          <a:p>
            <a:r>
              <a:rPr lang="en-US" dirty="0" smtClean="0">
                <a:ln>
                  <a:solidFill>
                    <a:srgbClr val="FFFFFF"/>
                  </a:solidFill>
                </a:ln>
                <a:solidFill>
                  <a:srgbClr val="7E4E99"/>
                </a:solidFill>
              </a:rPr>
              <a:t>Scope to confirm</a:t>
            </a:r>
          </a:p>
          <a:p>
            <a:r>
              <a:rPr lang="en-US" dirty="0" smtClean="0">
                <a:ln>
                  <a:solidFill>
                    <a:srgbClr val="FFFFFF"/>
                  </a:solidFill>
                </a:ln>
                <a:solidFill>
                  <a:srgbClr val="7E4E99"/>
                </a:solidFill>
              </a:rPr>
              <a:t>Orientation of </a:t>
            </a:r>
          </a:p>
          <a:p>
            <a:r>
              <a:rPr lang="en-US" dirty="0" err="1" smtClean="0">
                <a:ln>
                  <a:solidFill>
                    <a:srgbClr val="FFFFFF"/>
                  </a:solidFill>
                </a:ln>
                <a:solidFill>
                  <a:srgbClr val="7E4E99"/>
                </a:solidFill>
              </a:rPr>
              <a:t>Myofibers</a:t>
            </a:r>
            <a:r>
              <a:rPr lang="en-US" dirty="0" smtClean="0">
                <a:ln>
                  <a:solidFill>
                    <a:srgbClr val="FFFFFF"/>
                  </a:solidFill>
                </a:ln>
                <a:solidFill>
                  <a:srgbClr val="7E4E99"/>
                </a:solidFill>
              </a:rPr>
              <a:t> if you</a:t>
            </a:r>
          </a:p>
          <a:p>
            <a:r>
              <a:rPr lang="en-US" dirty="0" smtClean="0">
                <a:ln>
                  <a:solidFill>
                    <a:srgbClr val="FFFFFF"/>
                  </a:solidFill>
                </a:ln>
                <a:solidFill>
                  <a:srgbClr val="7E4E99"/>
                </a:solidFill>
              </a:rPr>
              <a:t>Are uncertain</a:t>
            </a:r>
            <a:endParaRPr lang="en-US" dirty="0">
              <a:ln>
                <a:solidFill>
                  <a:srgbClr val="FFFFFF"/>
                </a:solidFill>
              </a:ln>
              <a:solidFill>
                <a:srgbClr val="7E4E99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445261">
            <a:off x="5254207" y="3143077"/>
            <a:ext cx="2667000" cy="228600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F:\1-LACOMIS pictures\How to Read a Muscle Biopsy\musclemount.JPG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558800" y="457200"/>
            <a:ext cx="8077200" cy="594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48768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Processing the Biopsy:</a:t>
            </a:r>
            <a:br>
              <a:rPr lang="en-US" dirty="0"/>
            </a:br>
            <a:r>
              <a:rPr lang="en-US" dirty="0"/>
              <a:t>Cryostat Sections</a:t>
            </a:r>
          </a:p>
        </p:txBody>
      </p:sp>
      <p:sp>
        <p:nvSpPr>
          <p:cNvPr id="10244" name="Rectangle 11"/>
          <p:cNvSpPr>
            <a:spLocks noGrp="1" noChangeArrowheads="1"/>
          </p:cNvSpPr>
          <p:nvPr>
            <p:ph idx="1"/>
          </p:nvPr>
        </p:nvSpPr>
        <p:spPr>
          <a:xfrm>
            <a:off x="533400" y="2209800"/>
            <a:ext cx="7772400" cy="914400"/>
          </a:xfrm>
        </p:spPr>
        <p:txBody>
          <a:bodyPr/>
          <a:lstStyle/>
          <a:p>
            <a:pPr eaLnBrk="1" hangingPunct="1"/>
            <a:r>
              <a:rPr lang="en-US" sz="2000" dirty="0"/>
              <a:t>Mounting the </a:t>
            </a:r>
            <a:r>
              <a:rPr lang="en-US" sz="2000" dirty="0" smtClean="0"/>
              <a:t>specimen</a:t>
            </a:r>
          </a:p>
          <a:p>
            <a:pPr eaLnBrk="1" hangingPunct="1"/>
            <a:r>
              <a:rPr lang="en-US" sz="2000" dirty="0" smtClean="0"/>
              <a:t>Perpendicular to gum</a:t>
            </a:r>
            <a:endParaRPr lang="en-US" sz="2000" dirty="0"/>
          </a:p>
        </p:txBody>
      </p:sp>
      <p:sp>
        <p:nvSpPr>
          <p:cNvPr id="8" name="Chord 7"/>
          <p:cNvSpPr/>
          <p:nvPr/>
        </p:nvSpPr>
        <p:spPr>
          <a:xfrm rot="6697984">
            <a:off x="887618" y="4077921"/>
            <a:ext cx="862231" cy="1019828"/>
          </a:xfrm>
          <a:prstGeom prst="cho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Same Side Corner Rectangle 8"/>
          <p:cNvSpPr/>
          <p:nvPr/>
        </p:nvSpPr>
        <p:spPr>
          <a:xfrm>
            <a:off x="1066800" y="3924300"/>
            <a:ext cx="381000" cy="533400"/>
          </a:xfrm>
          <a:prstGeom prst="round2Same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9" idx="1"/>
            <a:endCxn id="9" idx="3"/>
          </p:cNvCxnSpPr>
          <p:nvPr/>
        </p:nvCxnSpPr>
        <p:spPr>
          <a:xfrm rot="5400000" flipH="1">
            <a:off x="990600" y="4191000"/>
            <a:ext cx="533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F:\1-LACOMIS pictures\How to Read a Muscle Biopsy\musclefreez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8153400" cy="601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7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chemeClr val="bg2"/>
                </a:solidFill>
              </a:rPr>
              <a:t>Processing the Biopsy: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Cryostat Sections</a:t>
            </a:r>
          </a:p>
        </p:txBody>
      </p:sp>
      <p:sp>
        <p:nvSpPr>
          <p:cNvPr id="11268" name="Rectangle 12"/>
          <p:cNvSpPr>
            <a:spLocks noGrp="1" noChangeArrowheads="1"/>
          </p:cNvSpPr>
          <p:nvPr>
            <p:ph idx="1"/>
          </p:nvPr>
        </p:nvSpPr>
        <p:spPr>
          <a:xfrm>
            <a:off x="228600" y="2743200"/>
            <a:ext cx="8305800" cy="470916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</a:rPr>
              <a:t>Freezing the specimen – 160 deg </a:t>
            </a:r>
            <a:r>
              <a:rPr lang="en-US" dirty="0" smtClean="0">
                <a:solidFill>
                  <a:srgbClr val="FFFFFF"/>
                </a:solidFill>
              </a:rPr>
              <a:t>C</a:t>
            </a:r>
          </a:p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Inner flask with </a:t>
            </a:r>
            <a:r>
              <a:rPr lang="en-US" dirty="0" err="1" smtClean="0">
                <a:solidFill>
                  <a:srgbClr val="FFFFFF"/>
                </a:solidFill>
              </a:rPr>
              <a:t>isopentane</a:t>
            </a:r>
            <a:r>
              <a:rPr lang="en-US" dirty="0" smtClean="0">
                <a:solidFill>
                  <a:srgbClr val="FFFFFF"/>
                </a:solidFill>
              </a:rPr>
              <a:t> or </a:t>
            </a:r>
            <a:r>
              <a:rPr lang="en-US" dirty="0" err="1" smtClean="0">
                <a:solidFill>
                  <a:srgbClr val="FFFFFF"/>
                </a:solidFill>
              </a:rPr>
              <a:t>methylbutane</a:t>
            </a:r>
            <a:endParaRPr lang="en-US" dirty="0" smtClean="0">
              <a:solidFill>
                <a:srgbClr val="FFFFFF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Outer flask with liquid nitrogen</a:t>
            </a:r>
          </a:p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Grab chuck </a:t>
            </a:r>
            <a:r>
              <a:rPr lang="en-US" smtClean="0">
                <a:solidFill>
                  <a:srgbClr val="FFFFFF"/>
                </a:solidFill>
              </a:rPr>
              <a:t>with </a:t>
            </a:r>
            <a:r>
              <a:rPr lang="en-US" smtClean="0">
                <a:solidFill>
                  <a:srgbClr val="FFFFFF"/>
                </a:solidFill>
              </a:rPr>
              <a:t>tongs</a:t>
            </a:r>
            <a:r>
              <a:rPr lang="en-US" dirty="0" smtClean="0">
                <a:solidFill>
                  <a:srgbClr val="FFFFFF"/>
                </a:solidFill>
              </a:rPr>
              <a:t>, turn upside down</a:t>
            </a:r>
          </a:p>
          <a:p>
            <a:pPr eaLnBrk="1" hangingPunct="1">
              <a:buNone/>
            </a:pPr>
            <a:r>
              <a:rPr lang="en-US" dirty="0" smtClean="0">
                <a:solidFill>
                  <a:srgbClr val="FFFFFF"/>
                </a:solidFill>
              </a:rPr>
              <a:t>     and plunge into center flask and swirl for about a minute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reeze muscle clip.m4v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F:\1-LACOMIS pictures\How to Read a Muscle Biopsy\cryosta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74800"/>
            <a:ext cx="7179733" cy="528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2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190500"/>
            <a:ext cx="80772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Processing the Biopsy:</a:t>
            </a:r>
            <a:br>
              <a:rPr lang="en-US" dirty="0"/>
            </a:br>
            <a:r>
              <a:rPr lang="en-US" dirty="0"/>
              <a:t>Cryostat Sections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9">
      <a:dk1>
        <a:srgbClr val="999999"/>
      </a:dk1>
      <a:lt1>
        <a:srgbClr val="CCCC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302</Words>
  <Application>Microsoft Macintosh PowerPoint</Application>
  <PresentationFormat>On-screen Show (4:3)</PresentationFormat>
  <Paragraphs>48</Paragraphs>
  <Slides>10</Slides>
  <Notes>0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Dividing the Specimen</vt:lpstr>
      <vt:lpstr>Processing the Biopsy: Cryostat Sections</vt:lpstr>
      <vt:lpstr>Processing the Biopsy: Cryostat Sections</vt:lpstr>
      <vt:lpstr>Processing the Biopsy: Cryostat Sections</vt:lpstr>
      <vt:lpstr>Slide 8</vt:lpstr>
      <vt:lpstr>Processing the Biopsy: Cryostat Sections</vt:lpstr>
      <vt:lpstr>Shipping Muscle Specimens</vt:lpstr>
    </vt:vector>
  </TitlesOfParts>
  <Manager/>
  <Company>University of Pittsburgh</Company>
  <LinksUpToDate>false</LinksUpToDate>
  <SharedDoc>false</SharedDoc>
  <HyperlinkBase/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David Lacomis</dc:creator>
  <cp:keywords/>
  <dc:description/>
  <cp:lastModifiedBy>Karen Weber</cp:lastModifiedBy>
  <cp:revision>6</cp:revision>
  <dcterms:created xsi:type="dcterms:W3CDTF">2012-09-07T19:07:57Z</dcterms:created>
  <dcterms:modified xsi:type="dcterms:W3CDTF">2012-09-07T19:08:19Z</dcterms:modified>
  <cp:category/>
</cp:coreProperties>
</file>