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257" r:id="rId3"/>
    <p:sldId id="301" r:id="rId4"/>
    <p:sldId id="302" r:id="rId5"/>
    <p:sldId id="303" r:id="rId6"/>
    <p:sldId id="304" r:id="rId7"/>
    <p:sldId id="307" r:id="rId8"/>
    <p:sldId id="320" r:id="rId9"/>
    <p:sldId id="306" r:id="rId10"/>
    <p:sldId id="305" r:id="rId11"/>
    <p:sldId id="314" r:id="rId12"/>
    <p:sldId id="315" r:id="rId13"/>
    <p:sldId id="316" r:id="rId14"/>
    <p:sldId id="317" r:id="rId15"/>
    <p:sldId id="310" r:id="rId16"/>
    <p:sldId id="318" r:id="rId17"/>
    <p:sldId id="311" r:id="rId18"/>
    <p:sldId id="312" r:id="rId19"/>
    <p:sldId id="313" r:id="rId20"/>
    <p:sldId id="285" r:id="rId21"/>
    <p:sldId id="288" r:id="rId22"/>
    <p:sldId id="286" r:id="rId23"/>
    <p:sldId id="284" r:id="rId24"/>
    <p:sldId id="291" r:id="rId25"/>
    <p:sldId id="293" r:id="rId26"/>
    <p:sldId id="276" r:id="rId27"/>
    <p:sldId id="277" r:id="rId28"/>
    <p:sldId id="279" r:id="rId29"/>
    <p:sldId id="281" r:id="rId30"/>
    <p:sldId id="295" r:id="rId31"/>
    <p:sldId id="300" r:id="rId32"/>
    <p:sldId id="296" r:id="rId33"/>
    <p:sldId id="298" r:id="rId34"/>
    <p:sldId id="299" r:id="rId35"/>
    <p:sldId id="294" r:id="rId36"/>
    <p:sldId id="283" r:id="rId37"/>
    <p:sldId id="261" r:id="rId38"/>
    <p:sldId id="262" r:id="rId39"/>
    <p:sldId id="263" r:id="rId40"/>
    <p:sldId id="264" r:id="rId41"/>
    <p:sldId id="265" r:id="rId42"/>
    <p:sldId id="266" r:id="rId43"/>
    <p:sldId id="267" r:id="rId44"/>
    <p:sldId id="268" r:id="rId45"/>
    <p:sldId id="258" r:id="rId46"/>
    <p:sldId id="259" r:id="rId47"/>
    <p:sldId id="287" r:id="rId48"/>
    <p:sldId id="269" r:id="rId49"/>
    <p:sldId id="270" r:id="rId50"/>
    <p:sldId id="271" r:id="rId51"/>
    <p:sldId id="272" r:id="rId52"/>
    <p:sldId id="273" r:id="rId53"/>
    <p:sldId id="274" r:id="rId54"/>
    <p:sldId id="275" r:id="rId55"/>
    <p:sldId id="308"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127" d="100"/>
          <a:sy n="127" d="100"/>
        </p:scale>
        <p:origin x="-108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C5BCBA-EDBF-47CA-BE54-732E2B9B0049}" type="datetimeFigureOut">
              <a:rPr lang="en-US" smtClean="0"/>
              <a:pPr/>
              <a:t>9/7/2012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40FE3C-9822-4DF3-A47E-DF050D7D4DF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r>
              <a:rPr lang="en-US" smtClean="0"/>
              <a:t>The mature neocortex is partitioned into well-defined structurally and functionally distinct “areas” that are differentiated by their cellular organization and patterns of neuronal connectivity. Initial patterning of neocortex into cortical areas results from different molecular signals present in different regions of the neocortical proliferative zone. Some parts of the cortex that are of very ancient origin, such as the hippocampus, contain only a single layer of cells. Others, such as the olfactory cortex, contain two layers. But the most elaborate cortex, the neocortex, contains at least six well defined main layers, which are often divided into sublayers. In the course of evolution, the neocortex appeared only with the mammals. In humans and other primates, the neocortex is so dominant that the term "cortex" is often used to refer to the neocortex alone.</a:t>
            </a:r>
            <a:br>
              <a:rPr lang="en-US" smtClean="0"/>
            </a:br>
            <a:r>
              <a:rPr lang="en-US" smtClean="0"/>
              <a:t/>
            </a:r>
            <a:br>
              <a:rPr lang="en-US" smtClean="0"/>
            </a:br>
            <a:r>
              <a:rPr lang="en-US" smtClean="0"/>
              <a:t>The cellular architecture differs sufficiently from one part of the neocortex to another to be used as a criterion for defining cortical areas that are functionally distinct. That is what the German anatomist Korbinian Brodmann did in the early 20th century, when he developed a map of the brain based on the differences in the cellular architecture of the various parts of the cortex. Brodmann assigned each part of the cortex that had the same cellular architecture a number from 1 to 52. </a:t>
            </a:r>
          </a:p>
          <a:p>
            <a:r>
              <a:rPr lang="en-US" smtClean="0"/>
              <a:t>Brodmann's intuition, whose accuracy has been confirmed many times since, was that a particular anatomical structure corresponded to a particular function. </a:t>
            </a:r>
            <a:br>
              <a:rPr lang="en-US" smtClean="0"/>
            </a:br>
            <a:r>
              <a:rPr lang="en-US" smtClean="0"/>
              <a:t>For example, Brodmann's area 17, which receives information from a nucleus of the thalamus that is connected to the retina, turns out to correspond precisely to the primary visual cortex. And Brodmann's area 4, from which the axons of the large pyramidal cells project to the motor neurons of the spinal cord, corresponds broadly to the motor cortex.</a:t>
            </a:r>
            <a:br>
              <a:rPr lang="en-US" smtClean="0"/>
            </a:br>
            <a:endParaRPr lang="en-US" smtClean="0"/>
          </a:p>
          <a:p>
            <a:endParaRPr lang="en-US" smtClean="0"/>
          </a:p>
        </p:txBody>
      </p:sp>
      <p:sp>
        <p:nvSpPr>
          <p:cNvPr id="68612" name="Slide Number Placeholder 3"/>
          <p:cNvSpPr>
            <a:spLocks noGrp="1"/>
          </p:cNvSpPr>
          <p:nvPr>
            <p:ph type="sldNum" sz="quarter" idx="5"/>
          </p:nvPr>
        </p:nvSpPr>
        <p:spPr>
          <a:noFill/>
          <a:ln>
            <a:miter lim="800000"/>
            <a:headEnd/>
            <a:tailEnd/>
          </a:ln>
        </p:spPr>
        <p:txBody>
          <a:bodyPr/>
          <a:lstStyle/>
          <a:p>
            <a:fld id="{A7D29930-6C38-4E6D-A21B-A6E918C56873}" type="slidenum">
              <a:rPr lang="en-US" smtClean="0"/>
              <a:pPr/>
              <a:t>21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pitchFamily="18" charset="0"/>
                <a:ea typeface="ＭＳ Ｐゴシック" charset="-128"/>
              </a:defRPr>
            </a:lvl1pPr>
            <a:lvl2pPr marL="37931725" indent="-37474525">
              <a:defRPr sz="2400">
                <a:solidFill>
                  <a:schemeClr val="tx1"/>
                </a:solidFill>
                <a:latin typeface="Times" pitchFamily="18" charset="0"/>
                <a:ea typeface="ＭＳ Ｐゴシック" charset="-128"/>
              </a:defRPr>
            </a:lvl2pPr>
            <a:lvl3pPr>
              <a:defRPr sz="2400">
                <a:solidFill>
                  <a:schemeClr val="tx1"/>
                </a:solidFill>
                <a:latin typeface="Times" pitchFamily="18" charset="0"/>
                <a:ea typeface="ＭＳ Ｐゴシック" charset="-128"/>
              </a:defRPr>
            </a:lvl3pPr>
            <a:lvl4pPr>
              <a:defRPr sz="2400">
                <a:solidFill>
                  <a:schemeClr val="tx1"/>
                </a:solidFill>
                <a:latin typeface="Times" pitchFamily="18" charset="0"/>
                <a:ea typeface="ＭＳ Ｐゴシック" charset="-128"/>
              </a:defRPr>
            </a:lvl4pPr>
            <a:lvl5pPr>
              <a:defRPr sz="2400">
                <a:solidFill>
                  <a:schemeClr val="tx1"/>
                </a:solidFill>
                <a:latin typeface="Times" pitchFamily="18" charset="0"/>
                <a:ea typeface="ＭＳ Ｐゴシック" charset="-128"/>
              </a:defRPr>
            </a:lvl5pPr>
            <a:lvl6pPr marL="457200" eaLnBrk="0" fontAlgn="base" hangingPunct="0">
              <a:spcBef>
                <a:spcPct val="0"/>
              </a:spcBef>
              <a:spcAft>
                <a:spcPct val="0"/>
              </a:spcAft>
              <a:defRPr sz="2400">
                <a:solidFill>
                  <a:schemeClr val="tx1"/>
                </a:solidFill>
                <a:latin typeface="Times" pitchFamily="18" charset="0"/>
                <a:ea typeface="ＭＳ Ｐゴシック" charset="-128"/>
              </a:defRPr>
            </a:lvl6pPr>
            <a:lvl7pPr marL="914400" eaLnBrk="0" fontAlgn="base" hangingPunct="0">
              <a:spcBef>
                <a:spcPct val="0"/>
              </a:spcBef>
              <a:spcAft>
                <a:spcPct val="0"/>
              </a:spcAft>
              <a:defRPr sz="2400">
                <a:solidFill>
                  <a:schemeClr val="tx1"/>
                </a:solidFill>
                <a:latin typeface="Times" pitchFamily="18" charset="0"/>
                <a:ea typeface="ＭＳ Ｐゴシック" charset="-128"/>
              </a:defRPr>
            </a:lvl7pPr>
            <a:lvl8pPr marL="1371600" eaLnBrk="0" fontAlgn="base" hangingPunct="0">
              <a:spcBef>
                <a:spcPct val="0"/>
              </a:spcBef>
              <a:spcAft>
                <a:spcPct val="0"/>
              </a:spcAft>
              <a:defRPr sz="2400">
                <a:solidFill>
                  <a:schemeClr val="tx1"/>
                </a:solidFill>
                <a:latin typeface="Times" pitchFamily="18" charset="0"/>
                <a:ea typeface="ＭＳ Ｐゴシック" charset="-128"/>
              </a:defRPr>
            </a:lvl8pPr>
            <a:lvl9pPr marL="1828800" eaLnBrk="0" fontAlgn="base" hangingPunct="0">
              <a:spcBef>
                <a:spcPct val="0"/>
              </a:spcBef>
              <a:spcAft>
                <a:spcPct val="0"/>
              </a:spcAft>
              <a:defRPr sz="2400">
                <a:solidFill>
                  <a:schemeClr val="tx1"/>
                </a:solidFill>
                <a:latin typeface="Times" pitchFamily="18" charset="0"/>
                <a:ea typeface="ＭＳ Ｐゴシック" charset="-128"/>
              </a:defRPr>
            </a:lvl9pPr>
          </a:lstStyle>
          <a:p>
            <a:fld id="{3F75E1A8-D842-4169-A5A1-712A94F575A6}" type="slidenum">
              <a:rPr lang="en-US" sz="1200"/>
              <a:pPr/>
              <a:t>36</a:t>
            </a:fld>
            <a:endParaRPr lang="en-US" sz="120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CC50766F-E5DA-49F1-9EA1-C86001284BDC}" type="slidenum">
              <a:rPr lang="en-US"/>
              <a:pPr/>
              <a:t>39</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smtClean="0">
              <a:latin typeface="Times"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Get a smaller bleed</a:t>
            </a:r>
            <a:r>
              <a:rPr lang="en-US" baseline="0" dirty="0" smtClean="0"/>
              <a:t> that may not occupy as much space and causes less symptoms.</a:t>
            </a:r>
            <a:endParaRPr lang="en-US" dirty="0"/>
          </a:p>
        </p:txBody>
      </p:sp>
      <p:sp>
        <p:nvSpPr>
          <p:cNvPr id="4" name="Slide Number Placeholder 3"/>
          <p:cNvSpPr>
            <a:spLocks noGrp="1"/>
          </p:cNvSpPr>
          <p:nvPr>
            <p:ph type="sldNum" sz="quarter" idx="10"/>
          </p:nvPr>
        </p:nvSpPr>
        <p:spPr/>
        <p:txBody>
          <a:bodyPr/>
          <a:lstStyle/>
          <a:p>
            <a:fld id="{BB6F64D5-FE9A-47D6-AFB2-F1F280D57E95}" type="slidenum">
              <a:rPr lang="en-US" smtClean="0"/>
              <a:pPr/>
              <a:t>44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6FB02D-BD37-8F47-ACD7-6BE615571D88}" type="datetimeFigureOut">
              <a:rPr lang="en-US" smtClean="0"/>
              <a:pPr/>
              <a:t>9/7/2012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1F00E4-D0F8-0742-AEA6-242AED098FE8}" type="slidenum">
              <a:rPr lang="en-US" smtClean="0"/>
              <a:pPr/>
              <a:t>‹#›</a:t>
            </a:fld>
            <a:endParaRPr lang="en-US"/>
          </a:p>
        </p:txBody>
      </p:sp>
    </p:spTree>
    <p:extLst>
      <p:ext uri="{BB962C8B-B14F-4D97-AF65-F5344CB8AC3E}">
        <p14:creationId xmlns="" xmlns:p14="http://schemas.microsoft.com/office/powerpoint/2010/main" val="147400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6FB02D-BD37-8F47-ACD7-6BE615571D88}" type="datetimeFigureOut">
              <a:rPr lang="en-US" smtClean="0"/>
              <a:pPr/>
              <a:t>9/7/2012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1F00E4-D0F8-0742-AEA6-242AED098FE8}" type="slidenum">
              <a:rPr lang="en-US" smtClean="0"/>
              <a:pPr/>
              <a:t>‹#›</a:t>
            </a:fld>
            <a:endParaRPr lang="en-US"/>
          </a:p>
        </p:txBody>
      </p:sp>
    </p:spTree>
    <p:extLst>
      <p:ext uri="{BB962C8B-B14F-4D97-AF65-F5344CB8AC3E}">
        <p14:creationId xmlns="" xmlns:p14="http://schemas.microsoft.com/office/powerpoint/2010/main" val="3934646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6FB02D-BD37-8F47-ACD7-6BE615571D88}" type="datetimeFigureOut">
              <a:rPr lang="en-US" smtClean="0"/>
              <a:pPr/>
              <a:t>9/7/2012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1F00E4-D0F8-0742-AEA6-242AED098FE8}" type="slidenum">
              <a:rPr lang="en-US" smtClean="0"/>
              <a:pPr/>
              <a:t>‹#›</a:t>
            </a:fld>
            <a:endParaRPr lang="en-US"/>
          </a:p>
        </p:txBody>
      </p:sp>
    </p:spTree>
    <p:extLst>
      <p:ext uri="{BB962C8B-B14F-4D97-AF65-F5344CB8AC3E}">
        <p14:creationId xmlns="" xmlns:p14="http://schemas.microsoft.com/office/powerpoint/2010/main" val="3820407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3AEA10C1-2B27-4081-B30A-B49C5BCF5944}"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9153152-82F8-4FA4-8C88-FCC8BD81D95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6FB02D-BD37-8F47-ACD7-6BE615571D88}" type="datetimeFigureOut">
              <a:rPr lang="en-US" smtClean="0"/>
              <a:pPr/>
              <a:t>9/7/2012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1F00E4-D0F8-0742-AEA6-242AED098FE8}" type="slidenum">
              <a:rPr lang="en-US" smtClean="0"/>
              <a:pPr/>
              <a:t>‹#›</a:t>
            </a:fld>
            <a:endParaRPr lang="en-US"/>
          </a:p>
        </p:txBody>
      </p:sp>
    </p:spTree>
    <p:extLst>
      <p:ext uri="{BB962C8B-B14F-4D97-AF65-F5344CB8AC3E}">
        <p14:creationId xmlns="" xmlns:p14="http://schemas.microsoft.com/office/powerpoint/2010/main" val="1638930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6FB02D-BD37-8F47-ACD7-6BE615571D88}" type="datetimeFigureOut">
              <a:rPr lang="en-US" smtClean="0"/>
              <a:pPr/>
              <a:t>9/7/2012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1F00E4-D0F8-0742-AEA6-242AED098FE8}" type="slidenum">
              <a:rPr lang="en-US" smtClean="0"/>
              <a:pPr/>
              <a:t>‹#›</a:t>
            </a:fld>
            <a:endParaRPr lang="en-US"/>
          </a:p>
        </p:txBody>
      </p:sp>
    </p:spTree>
    <p:extLst>
      <p:ext uri="{BB962C8B-B14F-4D97-AF65-F5344CB8AC3E}">
        <p14:creationId xmlns="" xmlns:p14="http://schemas.microsoft.com/office/powerpoint/2010/main" val="28539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6FB02D-BD37-8F47-ACD7-6BE615571D88}" type="datetimeFigureOut">
              <a:rPr lang="en-US" smtClean="0"/>
              <a:pPr/>
              <a:t>9/7/2012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1F00E4-D0F8-0742-AEA6-242AED098FE8}" type="slidenum">
              <a:rPr lang="en-US" smtClean="0"/>
              <a:pPr/>
              <a:t>‹#›</a:t>
            </a:fld>
            <a:endParaRPr lang="en-US"/>
          </a:p>
        </p:txBody>
      </p:sp>
    </p:spTree>
    <p:extLst>
      <p:ext uri="{BB962C8B-B14F-4D97-AF65-F5344CB8AC3E}">
        <p14:creationId xmlns="" xmlns:p14="http://schemas.microsoft.com/office/powerpoint/2010/main" val="17163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6FB02D-BD37-8F47-ACD7-6BE615571D88}" type="datetimeFigureOut">
              <a:rPr lang="en-US" smtClean="0"/>
              <a:pPr/>
              <a:t>9/7/2012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1F00E4-D0F8-0742-AEA6-242AED098FE8}" type="slidenum">
              <a:rPr lang="en-US" smtClean="0"/>
              <a:pPr/>
              <a:t>‹#›</a:t>
            </a:fld>
            <a:endParaRPr lang="en-US"/>
          </a:p>
        </p:txBody>
      </p:sp>
    </p:spTree>
    <p:extLst>
      <p:ext uri="{BB962C8B-B14F-4D97-AF65-F5344CB8AC3E}">
        <p14:creationId xmlns="" xmlns:p14="http://schemas.microsoft.com/office/powerpoint/2010/main" val="345297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6FB02D-BD37-8F47-ACD7-6BE615571D88}" type="datetimeFigureOut">
              <a:rPr lang="en-US" smtClean="0"/>
              <a:pPr/>
              <a:t>9/7/2012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1F00E4-D0F8-0742-AEA6-242AED098FE8}" type="slidenum">
              <a:rPr lang="en-US" smtClean="0"/>
              <a:pPr/>
              <a:t>‹#›</a:t>
            </a:fld>
            <a:endParaRPr lang="en-US"/>
          </a:p>
        </p:txBody>
      </p:sp>
    </p:spTree>
    <p:extLst>
      <p:ext uri="{BB962C8B-B14F-4D97-AF65-F5344CB8AC3E}">
        <p14:creationId xmlns="" xmlns:p14="http://schemas.microsoft.com/office/powerpoint/2010/main" val="863471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6FB02D-BD37-8F47-ACD7-6BE615571D88}" type="datetimeFigureOut">
              <a:rPr lang="en-US" smtClean="0"/>
              <a:pPr/>
              <a:t>9/7/2012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1F00E4-D0F8-0742-AEA6-242AED098FE8}" type="slidenum">
              <a:rPr lang="en-US" smtClean="0"/>
              <a:pPr/>
              <a:t>‹#›</a:t>
            </a:fld>
            <a:endParaRPr lang="en-US"/>
          </a:p>
        </p:txBody>
      </p:sp>
    </p:spTree>
    <p:extLst>
      <p:ext uri="{BB962C8B-B14F-4D97-AF65-F5344CB8AC3E}">
        <p14:creationId xmlns="" xmlns:p14="http://schemas.microsoft.com/office/powerpoint/2010/main" val="2888938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6FB02D-BD37-8F47-ACD7-6BE615571D88}" type="datetimeFigureOut">
              <a:rPr lang="en-US" smtClean="0"/>
              <a:pPr/>
              <a:t>9/7/2012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1F00E4-D0F8-0742-AEA6-242AED098FE8}" type="slidenum">
              <a:rPr lang="en-US" smtClean="0"/>
              <a:pPr/>
              <a:t>‹#›</a:t>
            </a:fld>
            <a:endParaRPr lang="en-US"/>
          </a:p>
        </p:txBody>
      </p:sp>
    </p:spTree>
    <p:extLst>
      <p:ext uri="{BB962C8B-B14F-4D97-AF65-F5344CB8AC3E}">
        <p14:creationId xmlns="" xmlns:p14="http://schemas.microsoft.com/office/powerpoint/2010/main" val="3877645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6FB02D-BD37-8F47-ACD7-6BE615571D88}" type="datetimeFigureOut">
              <a:rPr lang="en-US" smtClean="0"/>
              <a:pPr/>
              <a:t>9/7/2012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1F00E4-D0F8-0742-AEA6-242AED098FE8}" type="slidenum">
              <a:rPr lang="en-US" smtClean="0"/>
              <a:pPr/>
              <a:t>‹#›</a:t>
            </a:fld>
            <a:endParaRPr lang="en-US"/>
          </a:p>
        </p:txBody>
      </p:sp>
    </p:spTree>
    <p:extLst>
      <p:ext uri="{BB962C8B-B14F-4D97-AF65-F5344CB8AC3E}">
        <p14:creationId xmlns="" xmlns:p14="http://schemas.microsoft.com/office/powerpoint/2010/main" val="837547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6FB02D-BD37-8F47-ACD7-6BE615571D88}" type="datetimeFigureOut">
              <a:rPr lang="en-US" smtClean="0"/>
              <a:pPr/>
              <a:t>9/7/2012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1F00E4-D0F8-0742-AEA6-242AED098FE8}" type="slidenum">
              <a:rPr lang="en-US" smtClean="0"/>
              <a:pPr/>
              <a:t>‹#›</a:t>
            </a:fld>
            <a:endParaRPr lang="en-US"/>
          </a:p>
        </p:txBody>
      </p:sp>
    </p:spTree>
    <p:extLst>
      <p:ext uri="{BB962C8B-B14F-4D97-AF65-F5344CB8AC3E}">
        <p14:creationId xmlns="" xmlns:p14="http://schemas.microsoft.com/office/powerpoint/2010/main" val="847258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88123"/>
            <a:ext cx="7772400" cy="1755775"/>
          </a:xfrm>
        </p:spPr>
        <p:txBody>
          <a:bodyPr>
            <a:normAutofit fontScale="90000"/>
          </a:bodyPr>
          <a:lstStyle/>
          <a:p>
            <a:r>
              <a:rPr lang="en-US" dirty="0" smtClean="0"/>
              <a:t>Neuropathology Update for Physician’s Assistants: Autopsy Neuropathology</a:t>
            </a:r>
            <a:endParaRPr lang="en-US" dirty="0"/>
          </a:p>
        </p:txBody>
      </p:sp>
      <p:sp>
        <p:nvSpPr>
          <p:cNvPr id="3" name="Subtitle 2"/>
          <p:cNvSpPr>
            <a:spLocks noGrp="1"/>
          </p:cNvSpPr>
          <p:nvPr>
            <p:ph type="subTitle" idx="1"/>
          </p:nvPr>
        </p:nvSpPr>
        <p:spPr/>
        <p:txBody>
          <a:bodyPr/>
          <a:lstStyle/>
          <a:p>
            <a:r>
              <a:rPr lang="en-US" dirty="0" smtClean="0"/>
              <a:t>Julia </a:t>
            </a:r>
            <a:r>
              <a:rPr lang="en-US" dirty="0" err="1" smtClean="0"/>
              <a:t>Kofler</a:t>
            </a:r>
            <a:r>
              <a:rPr lang="en-US" dirty="0" smtClean="0"/>
              <a:t> and Kate McFadden</a:t>
            </a:r>
            <a:endParaRPr lang="en-US" dirty="0"/>
          </a:p>
        </p:txBody>
      </p:sp>
    </p:spTree>
    <p:extLst>
      <p:ext uri="{BB962C8B-B14F-4D97-AF65-F5344CB8AC3E}">
        <p14:creationId xmlns="" xmlns:p14="http://schemas.microsoft.com/office/powerpoint/2010/main" val="2261628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Brain Removal</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Open superior longitudinal sinus</a:t>
            </a:r>
          </a:p>
          <a:p>
            <a:r>
              <a:rPr lang="en-US" dirty="0" smtClean="0"/>
              <a:t>Cut </a:t>
            </a:r>
            <a:r>
              <a:rPr lang="en-US" dirty="0" err="1" smtClean="0"/>
              <a:t>dura</a:t>
            </a:r>
            <a:r>
              <a:rPr lang="en-US" dirty="0" smtClean="0"/>
              <a:t> along the line of skull cut and reflect towards midline.</a:t>
            </a:r>
          </a:p>
          <a:p>
            <a:r>
              <a:rPr lang="en-US" dirty="0" smtClean="0"/>
              <a:t>Retract frontal poles and cut anterior attachments of </a:t>
            </a:r>
            <a:r>
              <a:rPr lang="en-US" dirty="0" err="1" smtClean="0"/>
              <a:t>falx</a:t>
            </a:r>
            <a:endParaRPr lang="en-US" dirty="0" smtClean="0"/>
          </a:p>
          <a:p>
            <a:r>
              <a:rPr lang="en-US" dirty="0" smtClean="0"/>
              <a:t>Elevate olfactory bulbs, retract brain, and cut optic/cranial nerves and carotid arteries</a:t>
            </a:r>
            <a:endParaRPr lang="en-US" dirty="0"/>
          </a:p>
        </p:txBody>
      </p:sp>
      <p:pic>
        <p:nvPicPr>
          <p:cNvPr id="9219" name="Picture 3"/>
          <p:cNvPicPr>
            <a:picLocks noGrp="1" noChangeAspect="1" noChangeArrowheads="1"/>
          </p:cNvPicPr>
          <p:nvPr>
            <p:ph sz="half" idx="2"/>
          </p:nvPr>
        </p:nvPicPr>
        <p:blipFill>
          <a:blip r:embed="rId2"/>
          <a:srcRect/>
          <a:stretch>
            <a:fillRect/>
          </a:stretch>
        </p:blipFill>
        <p:spPr bwMode="auto">
          <a:xfrm>
            <a:off x="4495801" y="1575100"/>
            <a:ext cx="4191000" cy="4748846"/>
          </a:xfrm>
          <a:prstGeom prst="rect">
            <a:avLst/>
          </a:prstGeom>
          <a:noFill/>
          <a:ln w="9525">
            <a:noFill/>
            <a:miter lim="800000"/>
            <a:headEnd/>
            <a:tailEnd/>
          </a:ln>
        </p:spPr>
      </p:pic>
      <p:pic>
        <p:nvPicPr>
          <p:cNvPr id="11" name="Picture 5"/>
          <p:cNvPicPr>
            <a:picLocks noChangeAspect="1" noChangeArrowheads="1"/>
          </p:cNvPicPr>
          <p:nvPr/>
        </p:nvPicPr>
        <p:blipFill>
          <a:blip r:embed="rId3"/>
          <a:srcRect/>
          <a:stretch>
            <a:fillRect/>
          </a:stretch>
        </p:blipFill>
        <p:spPr bwMode="auto">
          <a:xfrm>
            <a:off x="5668475" y="6446023"/>
            <a:ext cx="1781175" cy="17145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Brain Removal</a:t>
            </a:r>
            <a:endParaRPr lang="en-US" dirty="0"/>
          </a:p>
        </p:txBody>
      </p:sp>
      <p:sp>
        <p:nvSpPr>
          <p:cNvPr id="3" name="Content Placeholder 2"/>
          <p:cNvSpPr>
            <a:spLocks noGrp="1"/>
          </p:cNvSpPr>
          <p:nvPr>
            <p:ph sz="half" idx="1"/>
          </p:nvPr>
        </p:nvSpPr>
        <p:spPr>
          <a:xfrm>
            <a:off x="457200" y="2274277"/>
            <a:ext cx="4038600" cy="1899138"/>
          </a:xfrm>
        </p:spPr>
        <p:txBody>
          <a:bodyPr/>
          <a:lstStyle/>
          <a:p>
            <a:r>
              <a:rPr lang="en-US" dirty="0" smtClean="0"/>
              <a:t>Retract brain medially and cut </a:t>
            </a:r>
            <a:r>
              <a:rPr lang="en-US" dirty="0" err="1" smtClean="0"/>
              <a:t>tentorium</a:t>
            </a:r>
            <a:r>
              <a:rPr lang="en-US" dirty="0" smtClean="0"/>
              <a:t> along </a:t>
            </a:r>
            <a:r>
              <a:rPr lang="en-US" dirty="0" err="1" smtClean="0"/>
              <a:t>petrous</a:t>
            </a:r>
            <a:r>
              <a:rPr lang="en-US" dirty="0" smtClean="0"/>
              <a:t> ridges</a:t>
            </a:r>
            <a:endParaRPr lang="en-US" dirty="0"/>
          </a:p>
        </p:txBody>
      </p:sp>
      <p:pic>
        <p:nvPicPr>
          <p:cNvPr id="72706" name="Picture 2"/>
          <p:cNvPicPr>
            <a:picLocks noGrp="1" noChangeAspect="1" noChangeArrowheads="1"/>
          </p:cNvPicPr>
          <p:nvPr>
            <p:ph sz="half" idx="2"/>
          </p:nvPr>
        </p:nvPicPr>
        <p:blipFill>
          <a:blip r:embed="rId2"/>
          <a:srcRect/>
          <a:stretch>
            <a:fillRect/>
          </a:stretch>
        </p:blipFill>
        <p:spPr bwMode="auto">
          <a:xfrm>
            <a:off x="4935415" y="1748422"/>
            <a:ext cx="3751385" cy="3928723"/>
          </a:xfrm>
          <a:prstGeom prst="rect">
            <a:avLst/>
          </a:prstGeom>
          <a:noFill/>
          <a:ln w="9525">
            <a:noFill/>
            <a:miter lim="800000"/>
            <a:headEnd/>
            <a:tailEnd/>
          </a:ln>
        </p:spPr>
      </p:pic>
      <p:pic>
        <p:nvPicPr>
          <p:cNvPr id="6" name="Picture 5"/>
          <p:cNvPicPr>
            <a:picLocks noChangeAspect="1" noChangeArrowheads="1"/>
          </p:cNvPicPr>
          <p:nvPr/>
        </p:nvPicPr>
        <p:blipFill>
          <a:blip r:embed="rId3"/>
          <a:srcRect/>
          <a:stretch>
            <a:fillRect/>
          </a:stretch>
        </p:blipFill>
        <p:spPr bwMode="auto">
          <a:xfrm>
            <a:off x="5668475" y="6446023"/>
            <a:ext cx="1781175" cy="17145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Brain Removal</a:t>
            </a:r>
            <a:endParaRPr lang="en-US" dirty="0"/>
          </a:p>
        </p:txBody>
      </p:sp>
      <p:sp>
        <p:nvSpPr>
          <p:cNvPr id="3" name="Content Placeholder 2"/>
          <p:cNvSpPr>
            <a:spLocks noGrp="1"/>
          </p:cNvSpPr>
          <p:nvPr>
            <p:ph sz="half" idx="1"/>
          </p:nvPr>
        </p:nvSpPr>
        <p:spPr/>
        <p:txBody>
          <a:bodyPr/>
          <a:lstStyle/>
          <a:p>
            <a:r>
              <a:rPr lang="en-US" dirty="0" smtClean="0"/>
              <a:t>Retract brain </a:t>
            </a:r>
            <a:r>
              <a:rPr lang="en-US" dirty="0" err="1" smtClean="0"/>
              <a:t>posterioly</a:t>
            </a:r>
            <a:r>
              <a:rPr lang="en-US" dirty="0" smtClean="0"/>
              <a:t> and cut rest of cranial nerves as close to the cranium as possible</a:t>
            </a:r>
          </a:p>
          <a:p>
            <a:r>
              <a:rPr lang="en-US" dirty="0" smtClean="0"/>
              <a:t>Cut vertebral arteries and spinal cord as distally within the spinal canal as possible</a:t>
            </a:r>
            <a:endParaRPr lang="en-US" dirty="0"/>
          </a:p>
        </p:txBody>
      </p:sp>
      <p:pic>
        <p:nvPicPr>
          <p:cNvPr id="73730" name="Picture 2"/>
          <p:cNvPicPr>
            <a:picLocks noGrp="1" noChangeAspect="1" noChangeArrowheads="1"/>
          </p:cNvPicPr>
          <p:nvPr>
            <p:ph sz="half" idx="2"/>
          </p:nvPr>
        </p:nvPicPr>
        <p:blipFill>
          <a:blip r:embed="rId2"/>
          <a:srcRect/>
          <a:stretch>
            <a:fillRect/>
          </a:stretch>
        </p:blipFill>
        <p:spPr bwMode="auto">
          <a:xfrm>
            <a:off x="4759569" y="1343575"/>
            <a:ext cx="3927231" cy="4900247"/>
          </a:xfrm>
          <a:prstGeom prst="rect">
            <a:avLst/>
          </a:prstGeom>
          <a:noFill/>
          <a:ln w="9525">
            <a:noFill/>
            <a:miter lim="800000"/>
            <a:headEnd/>
            <a:tailEnd/>
          </a:ln>
        </p:spPr>
      </p:pic>
      <p:pic>
        <p:nvPicPr>
          <p:cNvPr id="6" name="Picture 5"/>
          <p:cNvPicPr>
            <a:picLocks noChangeAspect="1" noChangeArrowheads="1"/>
          </p:cNvPicPr>
          <p:nvPr/>
        </p:nvPicPr>
        <p:blipFill>
          <a:blip r:embed="rId3"/>
          <a:srcRect/>
          <a:stretch>
            <a:fillRect/>
          </a:stretch>
        </p:blipFill>
        <p:spPr bwMode="auto">
          <a:xfrm>
            <a:off x="5668475" y="6446023"/>
            <a:ext cx="1781175" cy="17145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Brain Removal</a:t>
            </a:r>
            <a:endParaRPr lang="en-US" dirty="0"/>
          </a:p>
        </p:txBody>
      </p:sp>
      <p:sp>
        <p:nvSpPr>
          <p:cNvPr id="3" name="Content Placeholder 2"/>
          <p:cNvSpPr>
            <a:spLocks noGrp="1"/>
          </p:cNvSpPr>
          <p:nvPr>
            <p:ph sz="half" idx="1"/>
          </p:nvPr>
        </p:nvSpPr>
        <p:spPr/>
        <p:txBody>
          <a:bodyPr/>
          <a:lstStyle/>
          <a:p>
            <a:r>
              <a:rPr lang="en-US" dirty="0" smtClean="0"/>
              <a:t>Gently retract cerebellum and brainstem</a:t>
            </a:r>
          </a:p>
          <a:p>
            <a:r>
              <a:rPr lang="en-US" dirty="0" smtClean="0"/>
              <a:t>While supporting the brain, cut remaining </a:t>
            </a:r>
            <a:r>
              <a:rPr lang="en-US" dirty="0" err="1" smtClean="0"/>
              <a:t>dural</a:t>
            </a:r>
            <a:r>
              <a:rPr lang="en-US" dirty="0" smtClean="0"/>
              <a:t> attachments</a:t>
            </a:r>
            <a:endParaRPr lang="en-US" dirty="0"/>
          </a:p>
        </p:txBody>
      </p:sp>
      <p:pic>
        <p:nvPicPr>
          <p:cNvPr id="74754" name="Picture 2"/>
          <p:cNvPicPr>
            <a:picLocks noGrp="1" noChangeAspect="1" noChangeArrowheads="1"/>
          </p:cNvPicPr>
          <p:nvPr>
            <p:ph sz="half" idx="2"/>
          </p:nvPr>
        </p:nvPicPr>
        <p:blipFill>
          <a:blip r:embed="rId2"/>
          <a:srcRect t="6402"/>
          <a:stretch>
            <a:fillRect/>
          </a:stretch>
        </p:blipFill>
        <p:spPr bwMode="auto">
          <a:xfrm>
            <a:off x="4654062" y="2332892"/>
            <a:ext cx="4172203" cy="3094858"/>
          </a:xfrm>
          <a:prstGeom prst="rect">
            <a:avLst/>
          </a:prstGeom>
          <a:noFill/>
          <a:ln w="9525">
            <a:noFill/>
            <a:miter lim="800000"/>
            <a:headEnd/>
            <a:tailEnd/>
          </a:ln>
        </p:spPr>
      </p:pic>
      <p:pic>
        <p:nvPicPr>
          <p:cNvPr id="6" name="Picture 5"/>
          <p:cNvPicPr>
            <a:picLocks noChangeAspect="1" noChangeArrowheads="1"/>
          </p:cNvPicPr>
          <p:nvPr/>
        </p:nvPicPr>
        <p:blipFill>
          <a:blip r:embed="rId3"/>
          <a:srcRect/>
          <a:stretch>
            <a:fillRect/>
          </a:stretch>
        </p:blipFill>
        <p:spPr bwMode="auto">
          <a:xfrm>
            <a:off x="5668475" y="6446023"/>
            <a:ext cx="1781175" cy="17145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Pituitary Removal</a:t>
            </a:r>
            <a:endParaRPr lang="en-US" dirty="0"/>
          </a:p>
        </p:txBody>
      </p:sp>
      <p:sp>
        <p:nvSpPr>
          <p:cNvPr id="3" name="Content Placeholder 2"/>
          <p:cNvSpPr>
            <a:spLocks noGrp="1"/>
          </p:cNvSpPr>
          <p:nvPr>
            <p:ph sz="half" idx="1"/>
          </p:nvPr>
        </p:nvSpPr>
        <p:spPr/>
        <p:txBody>
          <a:bodyPr/>
          <a:lstStyle/>
          <a:p>
            <a:r>
              <a:rPr lang="en-US" dirty="0" smtClean="0"/>
              <a:t>Remove pituitary from </a:t>
            </a:r>
            <a:r>
              <a:rPr lang="en-US" dirty="0" err="1" smtClean="0"/>
              <a:t>sella</a:t>
            </a:r>
            <a:r>
              <a:rPr lang="en-US" dirty="0" smtClean="0"/>
              <a:t> </a:t>
            </a:r>
            <a:r>
              <a:rPr lang="en-US" dirty="0" err="1" smtClean="0"/>
              <a:t>turcica</a:t>
            </a:r>
            <a:endParaRPr lang="en-US" dirty="0" smtClean="0"/>
          </a:p>
          <a:p>
            <a:pPr lvl="1"/>
            <a:r>
              <a:rPr lang="en-US" dirty="0" smtClean="0"/>
              <a:t>Chisel off posterior </a:t>
            </a:r>
            <a:r>
              <a:rPr lang="en-US" dirty="0" err="1" smtClean="0"/>
              <a:t>clinoid</a:t>
            </a:r>
            <a:r>
              <a:rPr lang="en-US" dirty="0" smtClean="0"/>
              <a:t> process</a:t>
            </a:r>
          </a:p>
          <a:p>
            <a:pPr lvl="1"/>
            <a:r>
              <a:rPr lang="en-US" dirty="0" smtClean="0"/>
              <a:t>Elevate</a:t>
            </a:r>
          </a:p>
          <a:p>
            <a:pPr lvl="1"/>
            <a:r>
              <a:rPr lang="en-US" dirty="0" smtClean="0"/>
              <a:t>Blunt dissect pituitary</a:t>
            </a:r>
          </a:p>
          <a:p>
            <a:pPr lvl="1"/>
            <a:r>
              <a:rPr lang="en-US" dirty="0" smtClean="0"/>
              <a:t>Cut anterior </a:t>
            </a:r>
            <a:r>
              <a:rPr lang="en-US" dirty="0" err="1" smtClean="0"/>
              <a:t>dura</a:t>
            </a:r>
            <a:endParaRPr lang="en-US" dirty="0"/>
          </a:p>
        </p:txBody>
      </p:sp>
      <p:pic>
        <p:nvPicPr>
          <p:cNvPr id="75778" name="Picture 2"/>
          <p:cNvPicPr>
            <a:picLocks noGrp="1" noChangeAspect="1" noChangeArrowheads="1"/>
          </p:cNvPicPr>
          <p:nvPr>
            <p:ph sz="half" idx="2"/>
          </p:nvPr>
        </p:nvPicPr>
        <p:blipFill>
          <a:blip r:embed="rId2"/>
          <a:srcRect/>
          <a:stretch>
            <a:fillRect/>
          </a:stretch>
        </p:blipFill>
        <p:spPr bwMode="auto">
          <a:xfrm>
            <a:off x="4196862" y="1934308"/>
            <a:ext cx="4616160" cy="4150034"/>
          </a:xfrm>
          <a:prstGeom prst="rect">
            <a:avLst/>
          </a:prstGeom>
          <a:noFill/>
          <a:ln w="9525">
            <a:noFill/>
            <a:miter lim="800000"/>
            <a:headEnd/>
            <a:tailEnd/>
          </a:ln>
        </p:spPr>
      </p:pic>
      <p:pic>
        <p:nvPicPr>
          <p:cNvPr id="7" name="Picture 6"/>
          <p:cNvPicPr>
            <a:picLocks noChangeAspect="1" noChangeArrowheads="1"/>
          </p:cNvPicPr>
          <p:nvPr/>
        </p:nvPicPr>
        <p:blipFill>
          <a:blip r:embed="rId3"/>
          <a:srcRect/>
          <a:stretch>
            <a:fillRect/>
          </a:stretch>
        </p:blipFill>
        <p:spPr bwMode="auto">
          <a:xfrm>
            <a:off x="5668475" y="6446023"/>
            <a:ext cx="1781175" cy="17145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Spinal Cord Removal</a:t>
            </a:r>
            <a:endParaRPr lang="en-US" dirty="0"/>
          </a:p>
        </p:txBody>
      </p:sp>
      <p:sp>
        <p:nvSpPr>
          <p:cNvPr id="3" name="Content Placeholder 2"/>
          <p:cNvSpPr>
            <a:spLocks noGrp="1"/>
          </p:cNvSpPr>
          <p:nvPr>
            <p:ph sz="half" idx="1"/>
          </p:nvPr>
        </p:nvSpPr>
        <p:spPr>
          <a:xfrm>
            <a:off x="457200" y="2391508"/>
            <a:ext cx="4038600" cy="2104292"/>
          </a:xfrm>
        </p:spPr>
        <p:txBody>
          <a:bodyPr/>
          <a:lstStyle/>
          <a:p>
            <a:r>
              <a:rPr lang="en-US" dirty="0" smtClean="0"/>
              <a:t>Remove </a:t>
            </a:r>
            <a:r>
              <a:rPr lang="en-US" dirty="0" err="1" smtClean="0"/>
              <a:t>psoas</a:t>
            </a:r>
            <a:r>
              <a:rPr lang="en-US" dirty="0" smtClean="0"/>
              <a:t> muscle</a:t>
            </a:r>
          </a:p>
          <a:p>
            <a:r>
              <a:rPr lang="en-US" dirty="0" smtClean="0"/>
              <a:t>Expose spinal cord with oscillating saw</a:t>
            </a:r>
            <a:endParaRPr lang="en-US" dirty="0"/>
          </a:p>
        </p:txBody>
      </p:sp>
      <p:pic>
        <p:nvPicPr>
          <p:cNvPr id="5121" name="Picture 1"/>
          <p:cNvPicPr>
            <a:picLocks noGrp="1" noChangeAspect="1" noChangeArrowheads="1"/>
          </p:cNvPicPr>
          <p:nvPr>
            <p:ph sz="half" idx="2"/>
          </p:nvPr>
        </p:nvPicPr>
        <p:blipFill>
          <a:blip r:embed="rId2"/>
          <a:srcRect/>
          <a:stretch>
            <a:fillRect/>
          </a:stretch>
        </p:blipFill>
        <p:spPr bwMode="auto">
          <a:xfrm>
            <a:off x="4508864" y="1758462"/>
            <a:ext cx="4166308" cy="4367701"/>
          </a:xfrm>
          <a:prstGeom prst="rect">
            <a:avLst/>
          </a:prstGeom>
          <a:noFill/>
          <a:ln w="9525">
            <a:noFill/>
            <a:miter lim="800000"/>
            <a:headEnd/>
            <a:tailEnd/>
          </a:ln>
        </p:spPr>
      </p:pic>
      <p:pic>
        <p:nvPicPr>
          <p:cNvPr id="6" name="Picture 5"/>
          <p:cNvPicPr>
            <a:picLocks noChangeAspect="1" noChangeArrowheads="1"/>
          </p:cNvPicPr>
          <p:nvPr/>
        </p:nvPicPr>
        <p:blipFill>
          <a:blip r:embed="rId3"/>
          <a:srcRect/>
          <a:stretch>
            <a:fillRect/>
          </a:stretch>
        </p:blipFill>
        <p:spPr bwMode="auto">
          <a:xfrm>
            <a:off x="5668475" y="6446023"/>
            <a:ext cx="1781175" cy="17145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Spinal Cord Removal</a:t>
            </a:r>
            <a:endParaRPr lang="en-US" dirty="0"/>
          </a:p>
        </p:txBody>
      </p:sp>
      <p:sp>
        <p:nvSpPr>
          <p:cNvPr id="3" name="Content Placeholder 2"/>
          <p:cNvSpPr>
            <a:spLocks noGrp="1"/>
          </p:cNvSpPr>
          <p:nvPr>
            <p:ph sz="half" idx="1"/>
          </p:nvPr>
        </p:nvSpPr>
        <p:spPr/>
        <p:txBody>
          <a:bodyPr/>
          <a:lstStyle/>
          <a:p>
            <a:r>
              <a:rPr lang="en-US" dirty="0" smtClean="0"/>
              <a:t>Beginning caudally, lift the vertebral column while </a:t>
            </a:r>
            <a:r>
              <a:rPr lang="en-US" dirty="0" err="1" smtClean="0"/>
              <a:t>detacking</a:t>
            </a:r>
            <a:r>
              <a:rPr lang="en-US" dirty="0" smtClean="0"/>
              <a:t> anterior </a:t>
            </a:r>
            <a:r>
              <a:rPr lang="en-US" dirty="0" err="1" smtClean="0"/>
              <a:t>ligamentous</a:t>
            </a:r>
            <a:r>
              <a:rPr lang="en-US" dirty="0" smtClean="0"/>
              <a:t> connections to cord</a:t>
            </a:r>
          </a:p>
          <a:p>
            <a:endParaRPr lang="en-US" dirty="0"/>
          </a:p>
        </p:txBody>
      </p:sp>
      <p:pic>
        <p:nvPicPr>
          <p:cNvPr id="5" name="Picture 1"/>
          <p:cNvPicPr>
            <a:picLocks noGrp="1" noChangeAspect="1" noChangeArrowheads="1"/>
          </p:cNvPicPr>
          <p:nvPr>
            <p:ph sz="half" idx="2"/>
          </p:nvPr>
        </p:nvPicPr>
        <p:blipFill>
          <a:blip r:embed="rId2"/>
          <a:srcRect/>
          <a:stretch>
            <a:fillRect/>
          </a:stretch>
        </p:blipFill>
        <p:spPr bwMode="auto">
          <a:xfrm>
            <a:off x="4998350" y="1600200"/>
            <a:ext cx="3338299" cy="4525963"/>
          </a:xfrm>
          <a:prstGeom prst="rect">
            <a:avLst/>
          </a:prstGeom>
          <a:noFill/>
          <a:ln w="9525">
            <a:noFill/>
            <a:miter lim="800000"/>
            <a:headEnd/>
            <a:tailEnd/>
          </a:ln>
        </p:spPr>
      </p:pic>
      <p:pic>
        <p:nvPicPr>
          <p:cNvPr id="6" name="Picture 5"/>
          <p:cNvPicPr>
            <a:picLocks noChangeAspect="1" noChangeArrowheads="1"/>
          </p:cNvPicPr>
          <p:nvPr/>
        </p:nvPicPr>
        <p:blipFill>
          <a:blip r:embed="rId3"/>
          <a:srcRect/>
          <a:stretch>
            <a:fillRect/>
          </a:stretch>
        </p:blipFill>
        <p:spPr bwMode="auto">
          <a:xfrm>
            <a:off x="5668475" y="6446023"/>
            <a:ext cx="1781175" cy="17145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489554" cy="1143000"/>
          </a:xfrm>
        </p:spPr>
        <p:txBody>
          <a:bodyPr>
            <a:normAutofit fontScale="90000"/>
          </a:bodyPr>
          <a:lstStyle/>
          <a:p>
            <a:r>
              <a:rPr lang="en-US" dirty="0" smtClean="0"/>
              <a:t>Spinal Cord Removal</a:t>
            </a:r>
            <a:endParaRPr lang="en-US" dirty="0"/>
          </a:p>
        </p:txBody>
      </p:sp>
      <p:sp>
        <p:nvSpPr>
          <p:cNvPr id="3" name="Content Placeholder 2"/>
          <p:cNvSpPr>
            <a:spLocks noGrp="1"/>
          </p:cNvSpPr>
          <p:nvPr>
            <p:ph sz="half" idx="1"/>
          </p:nvPr>
        </p:nvSpPr>
        <p:spPr/>
        <p:txBody>
          <a:bodyPr/>
          <a:lstStyle/>
          <a:p>
            <a:r>
              <a:rPr lang="en-US" dirty="0" smtClean="0"/>
              <a:t>Please be sure to free up the spinal cord properly or we end up with this</a:t>
            </a:r>
          </a:p>
          <a:p>
            <a:r>
              <a:rPr lang="en-US" dirty="0" smtClean="0"/>
              <a:t>Diagnoses?</a:t>
            </a:r>
          </a:p>
          <a:p>
            <a:pPr lvl="1"/>
            <a:r>
              <a:rPr lang="en-US" dirty="0" smtClean="0"/>
              <a:t>Shaken baby?</a:t>
            </a:r>
          </a:p>
          <a:p>
            <a:pPr lvl="1"/>
            <a:r>
              <a:rPr lang="en-US" dirty="0" err="1" smtClean="0"/>
              <a:t>MVA</a:t>
            </a:r>
            <a:r>
              <a:rPr lang="en-US" dirty="0" smtClean="0"/>
              <a:t>?</a:t>
            </a:r>
          </a:p>
          <a:p>
            <a:pPr lvl="1"/>
            <a:r>
              <a:rPr lang="en-US" dirty="0" smtClean="0"/>
              <a:t>Shark attack?</a:t>
            </a:r>
            <a:endParaRPr lang="en-US" dirty="0"/>
          </a:p>
        </p:txBody>
      </p:sp>
      <p:pic>
        <p:nvPicPr>
          <p:cNvPr id="1026" name="Picture 2"/>
          <p:cNvPicPr>
            <a:picLocks noGrp="1" noChangeAspect="1" noChangeArrowheads="1"/>
          </p:cNvPicPr>
          <p:nvPr>
            <p:ph sz="half" idx="2"/>
          </p:nvPr>
        </p:nvPicPr>
        <p:blipFill>
          <a:blip r:embed="rId2"/>
          <a:srcRect l="25583" r="19879" b="20593"/>
          <a:stretch>
            <a:fillRect/>
          </a:stretch>
        </p:blipFill>
        <p:spPr bwMode="auto">
          <a:xfrm>
            <a:off x="5291528" y="72431"/>
            <a:ext cx="3440243" cy="667853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Spinal Cord Removal</a:t>
            </a:r>
            <a:endParaRPr lang="en-US" dirty="0"/>
          </a:p>
        </p:txBody>
      </p:sp>
      <p:sp>
        <p:nvSpPr>
          <p:cNvPr id="3" name="Content Placeholder 2"/>
          <p:cNvSpPr>
            <a:spLocks noGrp="1"/>
          </p:cNvSpPr>
          <p:nvPr>
            <p:ph sz="half" idx="1"/>
          </p:nvPr>
        </p:nvSpPr>
        <p:spPr>
          <a:xfrm>
            <a:off x="457200" y="1600200"/>
            <a:ext cx="4038600" cy="1764323"/>
          </a:xfrm>
        </p:spPr>
        <p:txBody>
          <a:bodyPr/>
          <a:lstStyle/>
          <a:p>
            <a:r>
              <a:rPr lang="en-US" dirty="0" smtClean="0"/>
              <a:t>Try not to pull</a:t>
            </a:r>
          </a:p>
          <a:p>
            <a:pPr lvl="1"/>
            <a:r>
              <a:rPr lang="en-US" dirty="0" smtClean="0"/>
              <a:t>Even in the absence of shark sign we can end up with toothpaste </a:t>
            </a:r>
            <a:r>
              <a:rPr lang="en-US" dirty="0" err="1" smtClean="0"/>
              <a:t>artefact</a:t>
            </a:r>
            <a:endParaRPr lang="en-US" dirty="0"/>
          </a:p>
        </p:txBody>
      </p:sp>
      <p:pic>
        <p:nvPicPr>
          <p:cNvPr id="3074" name="Picture 2" descr="http://upload.wikimedia.org/wikipedia/en/6/61/Toothpaste.png"/>
          <p:cNvPicPr>
            <a:picLocks noChangeAspect="1" noChangeArrowheads="1"/>
          </p:cNvPicPr>
          <p:nvPr/>
        </p:nvPicPr>
        <p:blipFill>
          <a:blip r:embed="rId2"/>
          <a:srcRect/>
          <a:stretch>
            <a:fillRect/>
          </a:stretch>
        </p:blipFill>
        <p:spPr bwMode="auto">
          <a:xfrm>
            <a:off x="275492" y="3541448"/>
            <a:ext cx="4220308" cy="2584715"/>
          </a:xfrm>
          <a:prstGeom prst="rect">
            <a:avLst/>
          </a:prstGeom>
          <a:noFill/>
        </p:spPr>
      </p:pic>
      <p:pic>
        <p:nvPicPr>
          <p:cNvPr id="3075" name="Picture 3"/>
          <p:cNvPicPr>
            <a:picLocks noGrp="1" noChangeAspect="1" noChangeArrowheads="1"/>
          </p:cNvPicPr>
          <p:nvPr>
            <p:ph sz="half" idx="2"/>
          </p:nvPr>
        </p:nvPicPr>
        <p:blipFill>
          <a:blip r:embed="rId3"/>
          <a:srcRect/>
          <a:stretch>
            <a:fillRect/>
          </a:stretch>
        </p:blipFill>
        <p:spPr bwMode="auto">
          <a:xfrm>
            <a:off x="4985754" y="2344615"/>
            <a:ext cx="3963746" cy="2637693"/>
          </a:xfrm>
          <a:prstGeom prst="rect">
            <a:avLst/>
          </a:prstGeom>
          <a:noFill/>
          <a:ln w="9525">
            <a:noFill/>
            <a:miter lim="800000"/>
            <a:headEnd/>
            <a:tailEnd/>
          </a:ln>
          <a:effectLst/>
        </p:spPr>
      </p:pic>
      <p:sp>
        <p:nvSpPr>
          <p:cNvPr id="7" name="TextBox 6"/>
          <p:cNvSpPr txBox="1"/>
          <p:nvPr/>
        </p:nvSpPr>
        <p:spPr>
          <a:xfrm>
            <a:off x="5486400" y="5228492"/>
            <a:ext cx="2063262" cy="369332"/>
          </a:xfrm>
          <a:prstGeom prst="rect">
            <a:avLst/>
          </a:prstGeom>
          <a:noFill/>
        </p:spPr>
        <p:txBody>
          <a:bodyPr wrap="square" rtlCol="0">
            <a:spAutoFit/>
          </a:bodyPr>
          <a:lstStyle/>
          <a:p>
            <a:r>
              <a:rPr lang="en-US" dirty="0" smtClean="0"/>
              <a:t>Tumor??</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Spinal Cord Removal</a:t>
            </a:r>
            <a:endParaRPr lang="en-US" dirty="0"/>
          </a:p>
        </p:txBody>
      </p:sp>
      <p:sp>
        <p:nvSpPr>
          <p:cNvPr id="3" name="Content Placeholder 2"/>
          <p:cNvSpPr>
            <a:spLocks noGrp="1"/>
          </p:cNvSpPr>
          <p:nvPr>
            <p:ph sz="half" idx="1"/>
          </p:nvPr>
        </p:nvSpPr>
        <p:spPr/>
        <p:txBody>
          <a:bodyPr>
            <a:normAutofit/>
          </a:bodyPr>
          <a:lstStyle/>
          <a:p>
            <a:r>
              <a:rPr lang="en-US" dirty="0" smtClean="0"/>
              <a:t>Do not be alarmed</a:t>
            </a:r>
          </a:p>
          <a:p>
            <a:r>
              <a:rPr lang="en-US" dirty="0" smtClean="0"/>
              <a:t>These are only hyaline plaques of the spinal </a:t>
            </a:r>
            <a:r>
              <a:rPr lang="en-US" dirty="0" err="1" smtClean="0"/>
              <a:t>leptomeninges</a:t>
            </a:r>
            <a:endParaRPr lang="en-US" dirty="0" smtClean="0"/>
          </a:p>
          <a:p>
            <a:r>
              <a:rPr lang="en-US" dirty="0" smtClean="0"/>
              <a:t>Common incidental findings </a:t>
            </a:r>
          </a:p>
          <a:p>
            <a:r>
              <a:rPr lang="en-US" dirty="0" smtClean="0"/>
              <a:t>Occasionally are seen in the cerebral </a:t>
            </a:r>
            <a:r>
              <a:rPr lang="en-US" dirty="0" err="1" smtClean="0"/>
              <a:t>leptomeninges</a:t>
            </a:r>
            <a:r>
              <a:rPr lang="en-US" dirty="0" smtClean="0"/>
              <a:t> as well</a:t>
            </a:r>
            <a:endParaRPr lang="en-US" dirty="0"/>
          </a:p>
        </p:txBody>
      </p:sp>
      <p:pic>
        <p:nvPicPr>
          <p:cNvPr id="5" name="Content Placeholder 4" descr="DA4C11FF55.png"/>
          <p:cNvPicPr>
            <a:picLocks noGrp="1" noChangeAspect="1"/>
          </p:cNvPicPr>
          <p:nvPr>
            <p:ph sz="half" idx="2"/>
          </p:nvPr>
        </p:nvPicPr>
        <p:blipFill>
          <a:blip r:embed="rId2"/>
          <a:stretch>
            <a:fillRect/>
          </a:stretch>
        </p:blipFill>
        <p:spPr>
          <a:xfrm>
            <a:off x="4781550" y="2601119"/>
            <a:ext cx="3771900" cy="2524125"/>
          </a:xfrm>
        </p:spPr>
      </p:pic>
      <p:sp>
        <p:nvSpPr>
          <p:cNvPr id="6" name="TextBox 5"/>
          <p:cNvSpPr txBox="1"/>
          <p:nvPr/>
        </p:nvSpPr>
        <p:spPr>
          <a:xfrm>
            <a:off x="5087815" y="5322277"/>
            <a:ext cx="3176954" cy="261610"/>
          </a:xfrm>
          <a:prstGeom prst="rect">
            <a:avLst/>
          </a:prstGeom>
          <a:noFill/>
        </p:spPr>
        <p:txBody>
          <a:bodyPr wrap="square" rtlCol="0">
            <a:spAutoFit/>
          </a:bodyPr>
          <a:lstStyle/>
          <a:p>
            <a:r>
              <a:rPr lang="en-US" sz="1100" dirty="0" smtClean="0"/>
              <a:t>http://flylib.com/books/en/2.953.1.17/1/</a:t>
            </a:r>
            <a:endParaRPr lang="en-US" sz="11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The CNS Autopsy</a:t>
            </a:r>
          </a:p>
          <a:p>
            <a:pPr lvl="1"/>
            <a:r>
              <a:rPr lang="en-US" dirty="0" smtClean="0"/>
              <a:t>Dura removal</a:t>
            </a:r>
          </a:p>
          <a:p>
            <a:pPr lvl="1"/>
            <a:r>
              <a:rPr lang="en-US" dirty="0" smtClean="0"/>
              <a:t>Spinal cord squeeze</a:t>
            </a:r>
          </a:p>
          <a:p>
            <a:r>
              <a:rPr lang="en-US" dirty="0" smtClean="0"/>
              <a:t>Basic </a:t>
            </a:r>
            <a:r>
              <a:rPr lang="en-US" dirty="0" err="1" smtClean="0"/>
              <a:t>Neuroanatomy</a:t>
            </a:r>
            <a:endParaRPr lang="en-US" dirty="0" smtClean="0"/>
          </a:p>
          <a:p>
            <a:r>
              <a:rPr lang="en-US" dirty="0" smtClean="0"/>
              <a:t>Gross Neuropathology</a:t>
            </a:r>
          </a:p>
          <a:p>
            <a:pPr lvl="1"/>
            <a:r>
              <a:rPr lang="en-US" dirty="0" smtClean="0"/>
              <a:t>Bloody brain</a:t>
            </a:r>
          </a:p>
        </p:txBody>
      </p:sp>
    </p:spTree>
    <p:extLst>
      <p:ext uri="{BB962C8B-B14F-4D97-AF65-F5344CB8AC3E}">
        <p14:creationId xmlns="" xmlns:p14="http://schemas.microsoft.com/office/powerpoint/2010/main" val="3196741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473569"/>
            <a:ext cx="8229600" cy="1143000"/>
          </a:xfrm>
        </p:spPr>
        <p:txBody>
          <a:bodyPr/>
          <a:lstStyle/>
          <a:p>
            <a:r>
              <a:rPr lang="en-US" dirty="0" smtClean="0"/>
              <a:t>Basic </a:t>
            </a:r>
            <a:r>
              <a:rPr lang="en-US" dirty="0" err="1" smtClean="0"/>
              <a:t>Neuroanatomy</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027" descr="human8sect6"/>
          <p:cNvPicPr>
            <a:picLocks noChangeAspect="1" noChangeArrowheads="1"/>
          </p:cNvPicPr>
          <p:nvPr/>
        </p:nvPicPr>
        <p:blipFill>
          <a:blip r:embed="rId3"/>
          <a:srcRect/>
          <a:stretch>
            <a:fillRect/>
          </a:stretch>
        </p:blipFill>
        <p:spPr bwMode="auto">
          <a:xfrm>
            <a:off x="2615785" y="-511711"/>
            <a:ext cx="4206987" cy="7369711"/>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Gross Pathology</a:t>
            </a:r>
            <a:endParaRPr lang="en-US" dirty="0"/>
          </a:p>
        </p:txBody>
      </p:sp>
      <p:sp>
        <p:nvSpPr>
          <p:cNvPr id="4" name="Content Placeholder 3"/>
          <p:cNvSpPr>
            <a:spLocks noGrp="1"/>
          </p:cNvSpPr>
          <p:nvPr>
            <p:ph idx="1"/>
          </p:nvPr>
        </p:nvSpPr>
        <p:spPr>
          <a:xfrm>
            <a:off x="457200" y="2450123"/>
            <a:ext cx="8229600" cy="2215662"/>
          </a:xfrm>
        </p:spPr>
        <p:txBody>
          <a:bodyPr/>
          <a:lstStyle/>
          <a:p>
            <a:r>
              <a:rPr lang="en-US" dirty="0" smtClean="0"/>
              <a:t>The Softened/Gooey Brain</a:t>
            </a:r>
          </a:p>
          <a:p>
            <a:r>
              <a:rPr lang="en-US" dirty="0" smtClean="0"/>
              <a:t>The Bloody Brain</a:t>
            </a:r>
          </a:p>
          <a:p>
            <a:r>
              <a:rPr lang="en-US" dirty="0" smtClean="0"/>
              <a:t>The Herniated Brain</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2862"/>
            <a:ext cx="8229600" cy="1143000"/>
          </a:xfrm>
        </p:spPr>
        <p:txBody>
          <a:bodyPr/>
          <a:lstStyle/>
          <a:p>
            <a:r>
              <a:rPr lang="en-US" dirty="0" smtClean="0"/>
              <a:t>Softened/Gooey Brain</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4648200" cy="1143000"/>
          </a:xfrm>
        </p:spPr>
        <p:txBody>
          <a:bodyPr/>
          <a:lstStyle/>
          <a:p>
            <a:r>
              <a:rPr lang="en-US" dirty="0" smtClean="0"/>
              <a:t>Ischemic Stroke</a:t>
            </a:r>
            <a:endParaRPr lang="en-US" dirty="0"/>
          </a:p>
        </p:txBody>
      </p:sp>
      <p:sp>
        <p:nvSpPr>
          <p:cNvPr id="4" name="Content Placeholder 3"/>
          <p:cNvSpPr>
            <a:spLocks noGrp="1"/>
          </p:cNvSpPr>
          <p:nvPr>
            <p:ph sz="half" idx="1"/>
          </p:nvPr>
        </p:nvSpPr>
        <p:spPr/>
        <p:txBody>
          <a:bodyPr>
            <a:normAutofit fontScale="92500" lnSpcReduction="10000"/>
          </a:bodyPr>
          <a:lstStyle/>
          <a:p>
            <a:r>
              <a:rPr lang="en-US" dirty="0" smtClean="0"/>
              <a:t>The “gooey” brain is usually the result of focal ischemic stroke or infarct</a:t>
            </a:r>
          </a:p>
          <a:p>
            <a:r>
              <a:rPr lang="en-US" dirty="0" smtClean="0"/>
              <a:t>Ischemic = loss of blood supply</a:t>
            </a:r>
          </a:p>
          <a:p>
            <a:r>
              <a:rPr lang="en-US" dirty="0" smtClean="0"/>
              <a:t>Infarct = a circumscribed volume of (brain) tissue within which all cellular elements have died</a:t>
            </a:r>
          </a:p>
          <a:p>
            <a:pPr lvl="1"/>
            <a:r>
              <a:rPr lang="en-US" dirty="0" smtClean="0"/>
              <a:t>cerebral atherosclerosis/ thrombosis</a:t>
            </a:r>
          </a:p>
        </p:txBody>
      </p:sp>
      <p:pic>
        <p:nvPicPr>
          <p:cNvPr id="6" name="Content Placeholder 5" descr="9FF3A.jpg"/>
          <p:cNvPicPr>
            <a:picLocks noGrp="1" noChangeAspect="1"/>
          </p:cNvPicPr>
          <p:nvPr>
            <p:ph sz="half" idx="2"/>
          </p:nvPr>
        </p:nvPicPr>
        <p:blipFill>
          <a:blip r:embed="rId2"/>
          <a:stretch>
            <a:fillRect/>
          </a:stretch>
        </p:blipFill>
        <p:spPr>
          <a:xfrm>
            <a:off x="4824046" y="274638"/>
            <a:ext cx="4038600" cy="3304309"/>
          </a:xfrm>
        </p:spPr>
      </p:pic>
      <p:pic>
        <p:nvPicPr>
          <p:cNvPr id="9" name="Content Placeholder 6" descr="9FF3B.jpg"/>
          <p:cNvPicPr>
            <a:picLocks noChangeAspect="1"/>
          </p:cNvPicPr>
          <p:nvPr/>
        </p:nvPicPr>
        <p:blipFill>
          <a:blip r:embed="rId3"/>
          <a:stretch>
            <a:fillRect/>
          </a:stretch>
        </p:blipFill>
        <p:spPr>
          <a:xfrm>
            <a:off x="4794738" y="3268113"/>
            <a:ext cx="4067908" cy="333748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Ischemic Infarcts</a:t>
            </a:r>
            <a:endParaRPr lang="en-US" dirty="0"/>
          </a:p>
        </p:txBody>
      </p:sp>
      <p:sp>
        <p:nvSpPr>
          <p:cNvPr id="3" name="Content Placeholder 2"/>
          <p:cNvSpPr>
            <a:spLocks noGrp="1"/>
          </p:cNvSpPr>
          <p:nvPr>
            <p:ph sz="half" idx="1"/>
          </p:nvPr>
        </p:nvSpPr>
        <p:spPr/>
        <p:txBody>
          <a:bodyPr/>
          <a:lstStyle/>
          <a:p>
            <a:r>
              <a:rPr lang="en-US" dirty="0" smtClean="0"/>
              <a:t>A destructive lesion or area of softening corresponding to one of these discrete regions, it is likely to be an ischemic infarct resulting from occlusion of a major cerebral artery</a:t>
            </a:r>
            <a:endParaRPr lang="en-US" dirty="0"/>
          </a:p>
        </p:txBody>
      </p:sp>
      <p:pic>
        <p:nvPicPr>
          <p:cNvPr id="5" name="Content Placeholder 4" descr="9FF43.jpg"/>
          <p:cNvPicPr>
            <a:picLocks noGrp="1" noChangeAspect="1"/>
          </p:cNvPicPr>
          <p:nvPr>
            <p:ph sz="half" idx="2"/>
          </p:nvPr>
        </p:nvPicPr>
        <p:blipFill>
          <a:blip r:embed="rId2"/>
          <a:stretch>
            <a:fillRect/>
          </a:stretch>
        </p:blipFill>
        <p:spPr>
          <a:xfrm>
            <a:off x="5032329" y="1600200"/>
            <a:ext cx="3270342" cy="4525963"/>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Acute Infarct</a:t>
            </a:r>
            <a:endParaRPr lang="en-US" dirty="0"/>
          </a:p>
        </p:txBody>
      </p:sp>
      <p:sp>
        <p:nvSpPr>
          <p:cNvPr id="3" name="Content Placeholder 2"/>
          <p:cNvSpPr>
            <a:spLocks noGrp="1"/>
          </p:cNvSpPr>
          <p:nvPr>
            <p:ph sz="half" idx="1"/>
          </p:nvPr>
        </p:nvSpPr>
        <p:spPr>
          <a:xfrm>
            <a:off x="457200" y="1600200"/>
            <a:ext cx="2590800" cy="4525963"/>
          </a:xfrm>
        </p:spPr>
        <p:txBody>
          <a:bodyPr/>
          <a:lstStyle/>
          <a:p>
            <a:r>
              <a:rPr lang="en-US" dirty="0" smtClean="0">
                <a:latin typeface="Helvetica" pitchFamily="34" charset="0"/>
                <a:ea typeface="ＭＳ Ｐゴシック" charset="-128"/>
              </a:rPr>
              <a:t>6-48 hours post insult</a:t>
            </a:r>
          </a:p>
          <a:p>
            <a:pPr marL="342900" lvl="1" indent="-342900">
              <a:buFont typeface="Arial" pitchFamily="34" charset="0"/>
              <a:buChar char="•"/>
            </a:pPr>
            <a:r>
              <a:rPr lang="en-US" dirty="0" smtClean="0">
                <a:latin typeface="Helvetica" pitchFamily="34" charset="0"/>
                <a:ea typeface="ＭＳ Ｐゴシック" charset="-128"/>
              </a:rPr>
              <a:t>Pale, soft, swollen (edematous)</a:t>
            </a:r>
          </a:p>
        </p:txBody>
      </p:sp>
      <p:pic>
        <p:nvPicPr>
          <p:cNvPr id="5"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52372" y="1490505"/>
            <a:ext cx="5828607" cy="4529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3"/>
          <p:cNvSpPr txBox="1">
            <a:spLocks noChangeArrowheads="1"/>
          </p:cNvSpPr>
          <p:nvPr/>
        </p:nvSpPr>
        <p:spPr bwMode="auto">
          <a:xfrm>
            <a:off x="5486400" y="6172200"/>
            <a:ext cx="1287463"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charset="-128"/>
              </a:defRPr>
            </a:lvl1pPr>
            <a:lvl2pPr marL="37931725" indent="-37474525">
              <a:defRPr sz="2400">
                <a:solidFill>
                  <a:schemeClr val="tx1"/>
                </a:solidFill>
                <a:latin typeface="Times" pitchFamily="18" charset="0"/>
                <a:ea typeface="ＭＳ Ｐゴシック" charset="-128"/>
              </a:defRPr>
            </a:lvl2pPr>
            <a:lvl3pPr>
              <a:defRPr sz="2400">
                <a:solidFill>
                  <a:schemeClr val="tx1"/>
                </a:solidFill>
                <a:latin typeface="Times" pitchFamily="18" charset="0"/>
                <a:ea typeface="ＭＳ Ｐゴシック" charset="-128"/>
              </a:defRPr>
            </a:lvl3pPr>
            <a:lvl4pPr>
              <a:defRPr sz="2400">
                <a:solidFill>
                  <a:schemeClr val="tx1"/>
                </a:solidFill>
                <a:latin typeface="Times" pitchFamily="18" charset="0"/>
                <a:ea typeface="ＭＳ Ｐゴシック" charset="-128"/>
              </a:defRPr>
            </a:lvl4pPr>
            <a:lvl5pPr>
              <a:defRPr sz="2400">
                <a:solidFill>
                  <a:schemeClr val="tx1"/>
                </a:solidFill>
                <a:latin typeface="Times" pitchFamily="18" charset="0"/>
                <a:ea typeface="ＭＳ Ｐゴシック" charset="-128"/>
              </a:defRPr>
            </a:lvl5pPr>
            <a:lvl6pPr marL="457200" eaLnBrk="0" fontAlgn="base" hangingPunct="0">
              <a:spcBef>
                <a:spcPct val="0"/>
              </a:spcBef>
              <a:spcAft>
                <a:spcPct val="0"/>
              </a:spcAft>
              <a:defRPr sz="2400">
                <a:solidFill>
                  <a:schemeClr val="tx1"/>
                </a:solidFill>
                <a:latin typeface="Times" pitchFamily="18" charset="0"/>
                <a:ea typeface="ＭＳ Ｐゴシック" charset="-128"/>
              </a:defRPr>
            </a:lvl6pPr>
            <a:lvl7pPr marL="914400" eaLnBrk="0" fontAlgn="base" hangingPunct="0">
              <a:spcBef>
                <a:spcPct val="0"/>
              </a:spcBef>
              <a:spcAft>
                <a:spcPct val="0"/>
              </a:spcAft>
              <a:defRPr sz="2400">
                <a:solidFill>
                  <a:schemeClr val="tx1"/>
                </a:solidFill>
                <a:latin typeface="Times" pitchFamily="18" charset="0"/>
                <a:ea typeface="ＭＳ Ｐゴシック" charset="-128"/>
              </a:defRPr>
            </a:lvl7pPr>
            <a:lvl8pPr marL="1371600" eaLnBrk="0" fontAlgn="base" hangingPunct="0">
              <a:spcBef>
                <a:spcPct val="0"/>
              </a:spcBef>
              <a:spcAft>
                <a:spcPct val="0"/>
              </a:spcAft>
              <a:defRPr sz="2400">
                <a:solidFill>
                  <a:schemeClr val="tx1"/>
                </a:solidFill>
                <a:latin typeface="Times" pitchFamily="18" charset="0"/>
                <a:ea typeface="ＭＳ Ｐゴシック" charset="-128"/>
              </a:defRPr>
            </a:lvl8pPr>
            <a:lvl9pPr marL="1828800" eaLnBrk="0" fontAlgn="base" hangingPunct="0">
              <a:spcBef>
                <a:spcPct val="0"/>
              </a:spcBef>
              <a:spcAft>
                <a:spcPct val="0"/>
              </a:spcAft>
              <a:defRPr sz="2400">
                <a:solidFill>
                  <a:schemeClr val="tx1"/>
                </a:solidFill>
                <a:latin typeface="Times" pitchFamily="18" charset="0"/>
                <a:ea typeface="ＭＳ Ｐゴシック" charset="-128"/>
              </a:defRPr>
            </a:lvl9pPr>
          </a:lstStyle>
          <a:p>
            <a:pPr algn="ctr">
              <a:spcBef>
                <a:spcPct val="50000"/>
              </a:spcBef>
            </a:pPr>
            <a:r>
              <a:rPr lang="en-US" sz="1100" dirty="0">
                <a:latin typeface="Times New Roman" pitchFamily="18" charset="0"/>
              </a:rPr>
              <a:t>Courtesy of Dr. Julio Martinez</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Acute Infarct</a:t>
            </a:r>
            <a:endParaRPr lang="en-US" dirty="0"/>
          </a:p>
        </p:txBody>
      </p:sp>
      <p:sp>
        <p:nvSpPr>
          <p:cNvPr id="3" name="Content Placeholder 2"/>
          <p:cNvSpPr>
            <a:spLocks noGrp="1"/>
          </p:cNvSpPr>
          <p:nvPr>
            <p:ph sz="half" idx="1"/>
          </p:nvPr>
        </p:nvSpPr>
        <p:spPr>
          <a:xfrm>
            <a:off x="0" y="1600201"/>
            <a:ext cx="3048000" cy="2133600"/>
          </a:xfrm>
        </p:spPr>
        <p:txBody>
          <a:bodyPr/>
          <a:lstStyle/>
          <a:p>
            <a:r>
              <a:rPr lang="en-US" dirty="0" smtClean="0">
                <a:latin typeface="Helvetica" pitchFamily="34" charset="0"/>
                <a:ea typeface="ＭＳ Ｐゴシック" charset="-128"/>
              </a:rPr>
              <a:t>Indistinct infarct border</a:t>
            </a:r>
          </a:p>
          <a:p>
            <a:r>
              <a:rPr lang="en-US" dirty="0" smtClean="0">
                <a:latin typeface="Helvetica" pitchFamily="34" charset="0"/>
                <a:ea typeface="ＭＳ Ｐゴシック" charset="-128"/>
              </a:rPr>
              <a:t>Blurred gray-white junction</a:t>
            </a:r>
            <a:endParaRPr lang="en-US" dirty="0"/>
          </a:p>
        </p:txBody>
      </p:sp>
      <p:pic>
        <p:nvPicPr>
          <p:cNvPr id="5" name="Picture 3"/>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98248" y="1524000"/>
            <a:ext cx="5617152" cy="42346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6"/>
          <p:cNvSpPr txBox="1">
            <a:spLocks noChangeArrowheads="1"/>
          </p:cNvSpPr>
          <p:nvPr/>
        </p:nvSpPr>
        <p:spPr bwMode="auto">
          <a:xfrm>
            <a:off x="5105400" y="6096000"/>
            <a:ext cx="2370137"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charset="-128"/>
              </a:defRPr>
            </a:lvl1pPr>
            <a:lvl2pPr marL="37931725" indent="-37474525">
              <a:defRPr sz="2400">
                <a:solidFill>
                  <a:schemeClr val="tx1"/>
                </a:solidFill>
                <a:latin typeface="Times" pitchFamily="18" charset="0"/>
                <a:ea typeface="ＭＳ Ｐゴシック" charset="-128"/>
              </a:defRPr>
            </a:lvl2pPr>
            <a:lvl3pPr>
              <a:defRPr sz="2400">
                <a:solidFill>
                  <a:schemeClr val="tx1"/>
                </a:solidFill>
                <a:latin typeface="Times" pitchFamily="18" charset="0"/>
                <a:ea typeface="ＭＳ Ｐゴシック" charset="-128"/>
              </a:defRPr>
            </a:lvl3pPr>
            <a:lvl4pPr>
              <a:defRPr sz="2400">
                <a:solidFill>
                  <a:schemeClr val="tx1"/>
                </a:solidFill>
                <a:latin typeface="Times" pitchFamily="18" charset="0"/>
                <a:ea typeface="ＭＳ Ｐゴシック" charset="-128"/>
              </a:defRPr>
            </a:lvl4pPr>
            <a:lvl5pPr>
              <a:defRPr sz="2400">
                <a:solidFill>
                  <a:schemeClr val="tx1"/>
                </a:solidFill>
                <a:latin typeface="Times" pitchFamily="18" charset="0"/>
                <a:ea typeface="ＭＳ Ｐゴシック" charset="-128"/>
              </a:defRPr>
            </a:lvl5pPr>
            <a:lvl6pPr marL="457200" eaLnBrk="0" fontAlgn="base" hangingPunct="0">
              <a:spcBef>
                <a:spcPct val="0"/>
              </a:spcBef>
              <a:spcAft>
                <a:spcPct val="0"/>
              </a:spcAft>
              <a:defRPr sz="2400">
                <a:solidFill>
                  <a:schemeClr val="tx1"/>
                </a:solidFill>
                <a:latin typeface="Times" pitchFamily="18" charset="0"/>
                <a:ea typeface="ＭＳ Ｐゴシック" charset="-128"/>
              </a:defRPr>
            </a:lvl6pPr>
            <a:lvl7pPr marL="914400" eaLnBrk="0" fontAlgn="base" hangingPunct="0">
              <a:spcBef>
                <a:spcPct val="0"/>
              </a:spcBef>
              <a:spcAft>
                <a:spcPct val="0"/>
              </a:spcAft>
              <a:defRPr sz="2400">
                <a:solidFill>
                  <a:schemeClr val="tx1"/>
                </a:solidFill>
                <a:latin typeface="Times" pitchFamily="18" charset="0"/>
                <a:ea typeface="ＭＳ Ｐゴシック" charset="-128"/>
              </a:defRPr>
            </a:lvl7pPr>
            <a:lvl8pPr marL="1371600" eaLnBrk="0" fontAlgn="base" hangingPunct="0">
              <a:spcBef>
                <a:spcPct val="0"/>
              </a:spcBef>
              <a:spcAft>
                <a:spcPct val="0"/>
              </a:spcAft>
              <a:defRPr sz="2400">
                <a:solidFill>
                  <a:schemeClr val="tx1"/>
                </a:solidFill>
                <a:latin typeface="Times" pitchFamily="18" charset="0"/>
                <a:ea typeface="ＭＳ Ｐゴシック" charset="-128"/>
              </a:defRPr>
            </a:lvl8pPr>
            <a:lvl9pPr marL="1828800" eaLnBrk="0" fontAlgn="base" hangingPunct="0">
              <a:spcBef>
                <a:spcPct val="0"/>
              </a:spcBef>
              <a:spcAft>
                <a:spcPct val="0"/>
              </a:spcAft>
              <a:defRPr sz="2400">
                <a:solidFill>
                  <a:schemeClr val="tx1"/>
                </a:solidFill>
                <a:latin typeface="Times" pitchFamily="18" charset="0"/>
                <a:ea typeface="ＭＳ Ｐゴシック" charset="-128"/>
              </a:defRPr>
            </a:lvl9pPr>
          </a:lstStyle>
          <a:p>
            <a:pPr algn="ctr" eaLnBrk="1" hangingPunct="1">
              <a:spcBef>
                <a:spcPct val="50000"/>
              </a:spcBef>
            </a:pPr>
            <a:r>
              <a:rPr lang="en-US" sz="1100" dirty="0" smtClean="0">
                <a:latin typeface="Times New Roman" pitchFamily="18" charset="0"/>
              </a:rPr>
              <a:t>Okazaki </a:t>
            </a:r>
            <a:r>
              <a:rPr lang="en-US" sz="1100" dirty="0">
                <a:latin typeface="Times New Roman" pitchFamily="18" charset="0"/>
              </a:rPr>
              <a:t>&amp; </a:t>
            </a:r>
            <a:r>
              <a:rPr lang="en-US" sz="1100" dirty="0" err="1">
                <a:latin typeface="Times New Roman" pitchFamily="18" charset="0"/>
              </a:rPr>
              <a:t>Scheithauer</a:t>
            </a:r>
            <a:r>
              <a:rPr lang="en-US" sz="1100" dirty="0">
                <a:latin typeface="Times New Roman" pitchFamily="18" charset="0"/>
              </a:rPr>
              <a:t>, Slide Atlas of Neuropathology, </a:t>
            </a:r>
            <a:r>
              <a:rPr lang="en-US" sz="1100" dirty="0" smtClean="0">
                <a:latin typeface="Times New Roman" pitchFamily="18" charset="0"/>
              </a:rPr>
              <a:t>1998</a:t>
            </a:r>
            <a:endParaRPr lang="en-US" sz="1100" dirty="0">
              <a:latin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Subacute</a:t>
            </a:r>
            <a:r>
              <a:rPr lang="en-US" dirty="0" smtClean="0"/>
              <a:t> Infarct</a:t>
            </a:r>
            <a:endParaRPr lang="en-US" dirty="0"/>
          </a:p>
        </p:txBody>
      </p:sp>
      <p:sp>
        <p:nvSpPr>
          <p:cNvPr id="3" name="Content Placeholder 2"/>
          <p:cNvSpPr>
            <a:spLocks noGrp="1"/>
          </p:cNvSpPr>
          <p:nvPr>
            <p:ph sz="half" idx="1"/>
          </p:nvPr>
        </p:nvSpPr>
        <p:spPr>
          <a:xfrm>
            <a:off x="457200" y="1600201"/>
            <a:ext cx="7924800" cy="1524000"/>
          </a:xfrm>
        </p:spPr>
        <p:txBody>
          <a:bodyPr/>
          <a:lstStyle/>
          <a:p>
            <a:r>
              <a:rPr lang="en-US" dirty="0" smtClean="0">
                <a:latin typeface="Helvetica" pitchFamily="34" charset="0"/>
                <a:ea typeface="ＭＳ Ｐゴシック" charset="-128"/>
              </a:rPr>
              <a:t>2 days -3 weeks</a:t>
            </a:r>
          </a:p>
          <a:p>
            <a:pPr lvl="0"/>
            <a:r>
              <a:rPr lang="en-US" dirty="0" smtClean="0">
                <a:latin typeface="Helvetica" pitchFamily="34" charset="0"/>
                <a:ea typeface="ＭＳ Ｐゴシック" charset="-128"/>
              </a:rPr>
              <a:t>Gelatinous, friable, distinct border, tissue </a:t>
            </a:r>
            <a:r>
              <a:rPr lang="en-US" dirty="0" err="1" smtClean="0">
                <a:latin typeface="Helvetica" pitchFamily="34" charset="0"/>
                <a:ea typeface="ＭＳ Ｐゴシック" charset="-128"/>
              </a:rPr>
              <a:t>liquifaction</a:t>
            </a:r>
            <a:endParaRPr lang="en-US" sz="3200" dirty="0" smtClean="0">
              <a:latin typeface="Helvetica" pitchFamily="34" charset="0"/>
              <a:ea typeface="ＭＳ Ｐゴシック" charset="-128"/>
            </a:endParaRPr>
          </a:p>
          <a:p>
            <a:endParaRPr lang="en-US" dirty="0"/>
          </a:p>
        </p:txBody>
      </p:sp>
      <p:pic>
        <p:nvPicPr>
          <p:cNvPr id="5"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3048000"/>
            <a:ext cx="802998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3"/>
          <p:cNvSpPr txBox="1">
            <a:spLocks noChangeArrowheads="1"/>
          </p:cNvSpPr>
          <p:nvPr/>
        </p:nvSpPr>
        <p:spPr bwMode="auto">
          <a:xfrm>
            <a:off x="3429000" y="6477000"/>
            <a:ext cx="220980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pitchFamily="18" charset="0"/>
                <a:ea typeface="ＭＳ Ｐゴシック" charset="-128"/>
              </a:defRPr>
            </a:lvl1pPr>
            <a:lvl2pPr marL="37931725" indent="-37474525">
              <a:defRPr sz="2400">
                <a:solidFill>
                  <a:schemeClr val="tx1"/>
                </a:solidFill>
                <a:latin typeface="Times" pitchFamily="18" charset="0"/>
                <a:ea typeface="ＭＳ Ｐゴシック" charset="-128"/>
              </a:defRPr>
            </a:lvl2pPr>
            <a:lvl3pPr>
              <a:defRPr sz="2400">
                <a:solidFill>
                  <a:schemeClr val="tx1"/>
                </a:solidFill>
                <a:latin typeface="Times" pitchFamily="18" charset="0"/>
                <a:ea typeface="ＭＳ Ｐゴシック" charset="-128"/>
              </a:defRPr>
            </a:lvl3pPr>
            <a:lvl4pPr>
              <a:defRPr sz="2400">
                <a:solidFill>
                  <a:schemeClr val="tx1"/>
                </a:solidFill>
                <a:latin typeface="Times" pitchFamily="18" charset="0"/>
                <a:ea typeface="ＭＳ Ｐゴシック" charset="-128"/>
              </a:defRPr>
            </a:lvl4pPr>
            <a:lvl5pPr>
              <a:defRPr sz="2400">
                <a:solidFill>
                  <a:schemeClr val="tx1"/>
                </a:solidFill>
                <a:latin typeface="Times" pitchFamily="18" charset="0"/>
                <a:ea typeface="ＭＳ Ｐゴシック" charset="-128"/>
              </a:defRPr>
            </a:lvl5pPr>
            <a:lvl6pPr marL="457200" eaLnBrk="0" fontAlgn="base" hangingPunct="0">
              <a:spcBef>
                <a:spcPct val="0"/>
              </a:spcBef>
              <a:spcAft>
                <a:spcPct val="0"/>
              </a:spcAft>
              <a:defRPr sz="2400">
                <a:solidFill>
                  <a:schemeClr val="tx1"/>
                </a:solidFill>
                <a:latin typeface="Times" pitchFamily="18" charset="0"/>
                <a:ea typeface="ＭＳ Ｐゴシック" charset="-128"/>
              </a:defRPr>
            </a:lvl6pPr>
            <a:lvl7pPr marL="914400" eaLnBrk="0" fontAlgn="base" hangingPunct="0">
              <a:spcBef>
                <a:spcPct val="0"/>
              </a:spcBef>
              <a:spcAft>
                <a:spcPct val="0"/>
              </a:spcAft>
              <a:defRPr sz="2400">
                <a:solidFill>
                  <a:schemeClr val="tx1"/>
                </a:solidFill>
                <a:latin typeface="Times" pitchFamily="18" charset="0"/>
                <a:ea typeface="ＭＳ Ｐゴシック" charset="-128"/>
              </a:defRPr>
            </a:lvl7pPr>
            <a:lvl8pPr marL="1371600" eaLnBrk="0" fontAlgn="base" hangingPunct="0">
              <a:spcBef>
                <a:spcPct val="0"/>
              </a:spcBef>
              <a:spcAft>
                <a:spcPct val="0"/>
              </a:spcAft>
              <a:defRPr sz="2400">
                <a:solidFill>
                  <a:schemeClr val="tx1"/>
                </a:solidFill>
                <a:latin typeface="Times" pitchFamily="18" charset="0"/>
                <a:ea typeface="ＭＳ Ｐゴシック" charset="-128"/>
              </a:defRPr>
            </a:lvl8pPr>
            <a:lvl9pPr marL="1828800" eaLnBrk="0" fontAlgn="base" hangingPunct="0">
              <a:spcBef>
                <a:spcPct val="0"/>
              </a:spcBef>
              <a:spcAft>
                <a:spcPct val="0"/>
              </a:spcAft>
              <a:defRPr sz="2400">
                <a:solidFill>
                  <a:schemeClr val="tx1"/>
                </a:solidFill>
                <a:latin typeface="Times" pitchFamily="18" charset="0"/>
                <a:ea typeface="ＭＳ Ｐゴシック" charset="-128"/>
              </a:defRPr>
            </a:lvl9pPr>
          </a:lstStyle>
          <a:p>
            <a:pPr eaLnBrk="1" hangingPunct="1">
              <a:spcBef>
                <a:spcPct val="50000"/>
              </a:spcBef>
            </a:pPr>
            <a:r>
              <a:rPr lang="en-US" sz="1100" dirty="0">
                <a:latin typeface="Times New Roman" pitchFamily="18" charset="0"/>
              </a:rPr>
              <a:t>Courtesy of Dr. Julio Martinez</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Chronic/Remote Infarct</a:t>
            </a:r>
            <a:endParaRPr lang="en-US" dirty="0"/>
          </a:p>
        </p:txBody>
      </p:sp>
      <p:sp>
        <p:nvSpPr>
          <p:cNvPr id="3" name="Content Placeholder 2"/>
          <p:cNvSpPr>
            <a:spLocks noGrp="1"/>
          </p:cNvSpPr>
          <p:nvPr>
            <p:ph sz="half" idx="1"/>
          </p:nvPr>
        </p:nvSpPr>
        <p:spPr>
          <a:xfrm>
            <a:off x="381000" y="1295400"/>
            <a:ext cx="4038600" cy="2819400"/>
          </a:xfrm>
        </p:spPr>
        <p:txBody>
          <a:bodyPr>
            <a:normAutofit fontScale="92500"/>
          </a:bodyPr>
          <a:lstStyle/>
          <a:p>
            <a:r>
              <a:rPr lang="en-US" dirty="0" smtClean="0">
                <a:latin typeface="Helvetica" pitchFamily="34" charset="0"/>
                <a:ea typeface="ＭＳ Ｐゴシック" charset="-128"/>
              </a:rPr>
              <a:t>More than 3 weeks</a:t>
            </a:r>
          </a:p>
          <a:p>
            <a:pPr lvl="0"/>
            <a:r>
              <a:rPr lang="en-US" dirty="0" smtClean="0">
                <a:latin typeface="Helvetica" pitchFamily="34" charset="0"/>
                <a:ea typeface="ＭＳ Ｐゴシック" charset="-128"/>
              </a:rPr>
              <a:t>Remote MCA infarct with</a:t>
            </a:r>
          </a:p>
          <a:p>
            <a:pPr lvl="1"/>
            <a:r>
              <a:rPr lang="en-US" dirty="0" smtClean="0">
                <a:latin typeface="Helvetica" pitchFamily="34" charset="0"/>
                <a:ea typeface="ＭＳ Ｐゴシック" charset="-128"/>
              </a:rPr>
              <a:t>Cystic </a:t>
            </a:r>
          </a:p>
          <a:p>
            <a:pPr lvl="1"/>
            <a:r>
              <a:rPr lang="en-US" dirty="0" smtClean="0">
                <a:latin typeface="Helvetica" pitchFamily="34" charset="0"/>
                <a:ea typeface="ＭＳ Ｐゴシック" charset="-128"/>
              </a:rPr>
              <a:t>+/- </a:t>
            </a:r>
            <a:r>
              <a:rPr lang="en-US" dirty="0" err="1" smtClean="0">
                <a:latin typeface="Helvetica" pitchFamily="34" charset="0"/>
                <a:ea typeface="ＭＳ Ｐゴシック" charset="-128"/>
              </a:rPr>
              <a:t>hemosiderin</a:t>
            </a:r>
            <a:r>
              <a:rPr lang="en-US" dirty="0" smtClean="0">
                <a:latin typeface="Helvetica" pitchFamily="34" charset="0"/>
                <a:ea typeface="ＭＳ Ｐゴシック" charset="-128"/>
              </a:rPr>
              <a:t> staining</a:t>
            </a:r>
          </a:p>
          <a:p>
            <a:pPr lvl="1"/>
            <a:r>
              <a:rPr lang="en-US" dirty="0" smtClean="0">
                <a:latin typeface="Helvetica" pitchFamily="34" charset="0"/>
                <a:ea typeface="ＭＳ Ｐゴシック" charset="-128"/>
              </a:rPr>
              <a:t>secondary degeneration</a:t>
            </a:r>
          </a:p>
        </p:txBody>
      </p:sp>
      <p:pic>
        <p:nvPicPr>
          <p:cNvPr id="7" name="Picture 6" descr="stroke%20MCA.PCA_1[1].jpg"/>
          <p:cNvPicPr>
            <a:picLocks noChangeAspect="1"/>
          </p:cNvPicPr>
          <p:nvPr/>
        </p:nvPicPr>
        <p:blipFill>
          <a:blip r:embed="rId2" cstate="print"/>
          <a:stretch>
            <a:fillRect/>
          </a:stretch>
        </p:blipFill>
        <p:spPr>
          <a:xfrm>
            <a:off x="4800600" y="1409700"/>
            <a:ext cx="3505200" cy="2628900"/>
          </a:xfrm>
          <a:prstGeom prst="rect">
            <a:avLst/>
          </a:prstGeom>
        </p:spPr>
      </p:pic>
      <p:pic>
        <p:nvPicPr>
          <p:cNvPr id="8" name="Picture 7" descr="strokeMCA.PCA%20cut_1[1].jpg"/>
          <p:cNvPicPr>
            <a:picLocks noChangeAspect="1"/>
          </p:cNvPicPr>
          <p:nvPr/>
        </p:nvPicPr>
        <p:blipFill>
          <a:blip r:embed="rId3" cstate="print"/>
          <a:stretch>
            <a:fillRect/>
          </a:stretch>
        </p:blipFill>
        <p:spPr>
          <a:xfrm>
            <a:off x="4800600" y="4038600"/>
            <a:ext cx="3505200" cy="2628900"/>
          </a:xfrm>
          <a:prstGeom prst="rect">
            <a:avLst/>
          </a:prstGeom>
        </p:spPr>
      </p:pic>
      <p:pic>
        <p:nvPicPr>
          <p:cNvPr id="10" name="Picture 9" descr="strokeMCA.PCA%20cut_2[1].jpg"/>
          <p:cNvPicPr>
            <a:picLocks noChangeAspect="1"/>
          </p:cNvPicPr>
          <p:nvPr/>
        </p:nvPicPr>
        <p:blipFill>
          <a:blip r:embed="rId4" cstate="print"/>
          <a:stretch>
            <a:fillRect/>
          </a:stretch>
        </p:blipFill>
        <p:spPr>
          <a:xfrm>
            <a:off x="635000" y="4114800"/>
            <a:ext cx="3378200" cy="25336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CNS Autopsy</a:t>
            </a:r>
            <a:endParaRPr lang="en-US" dirty="0"/>
          </a:p>
        </p:txBody>
      </p:sp>
      <p:sp>
        <p:nvSpPr>
          <p:cNvPr id="3" name="Content Placeholder 2"/>
          <p:cNvSpPr>
            <a:spLocks noGrp="1"/>
          </p:cNvSpPr>
          <p:nvPr>
            <p:ph idx="1"/>
          </p:nvPr>
        </p:nvSpPr>
        <p:spPr/>
        <p:txBody>
          <a:bodyPr>
            <a:normAutofit lnSpcReduction="10000"/>
          </a:bodyPr>
          <a:lstStyle/>
          <a:p>
            <a:r>
              <a:rPr lang="en-US" dirty="0" smtClean="0"/>
              <a:t>Examination of the brain and spinal cord at autopsy is performed to diagnose diseases affecting the CNS and to correlate lesion type/ patterning with </a:t>
            </a:r>
            <a:r>
              <a:rPr lang="en-US" dirty="0" err="1" smtClean="0"/>
              <a:t>premortem</a:t>
            </a:r>
            <a:r>
              <a:rPr lang="en-US" dirty="0" smtClean="0"/>
              <a:t> clinical and </a:t>
            </a:r>
            <a:r>
              <a:rPr lang="en-US" dirty="0" err="1" smtClean="0"/>
              <a:t>neuroradiologic</a:t>
            </a:r>
            <a:r>
              <a:rPr lang="en-US" dirty="0" smtClean="0"/>
              <a:t> findings</a:t>
            </a:r>
          </a:p>
          <a:p>
            <a:r>
              <a:rPr lang="en-US" dirty="0" smtClean="0"/>
              <a:t>Know the goals of the CNS part of the autopsy before you start</a:t>
            </a:r>
          </a:p>
          <a:p>
            <a:pPr lvl="1"/>
            <a:r>
              <a:rPr lang="en-US" dirty="0" smtClean="0"/>
              <a:t>this is not only the responsibility of the </a:t>
            </a:r>
            <a:r>
              <a:rPr lang="en-US" dirty="0" err="1" smtClean="0"/>
              <a:t>attendings</a:t>
            </a:r>
            <a:r>
              <a:rPr lang="en-US" dirty="0" smtClean="0"/>
              <a:t> and residents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Chronic/Remote Infarct</a:t>
            </a:r>
            <a:endParaRPr lang="en-US" dirty="0"/>
          </a:p>
        </p:txBody>
      </p:sp>
      <p:pic>
        <p:nvPicPr>
          <p:cNvPr id="5" name="Content Placeholder 4" descr="9FF44A.jpg"/>
          <p:cNvPicPr>
            <a:picLocks noGrp="1" noChangeAspect="1"/>
          </p:cNvPicPr>
          <p:nvPr>
            <p:ph sz="half" idx="1"/>
          </p:nvPr>
        </p:nvPicPr>
        <p:blipFill>
          <a:blip r:embed="rId2"/>
          <a:stretch>
            <a:fillRect/>
          </a:stretch>
        </p:blipFill>
        <p:spPr>
          <a:xfrm>
            <a:off x="457200" y="2206463"/>
            <a:ext cx="4038600" cy="3313437"/>
          </a:xfrm>
        </p:spPr>
      </p:pic>
      <p:pic>
        <p:nvPicPr>
          <p:cNvPr id="6" name="Content Placeholder 5" descr="9FF44B.jpg"/>
          <p:cNvPicPr>
            <a:picLocks noGrp="1" noChangeAspect="1"/>
          </p:cNvPicPr>
          <p:nvPr>
            <p:ph sz="half" idx="2"/>
          </p:nvPr>
        </p:nvPicPr>
        <p:blipFill>
          <a:blip r:embed="rId3"/>
          <a:stretch>
            <a:fillRect/>
          </a:stretch>
        </p:blipFill>
        <p:spPr>
          <a:xfrm>
            <a:off x="4648200" y="2211027"/>
            <a:ext cx="4038600" cy="3304309"/>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Embolic Infarcts</a:t>
            </a:r>
            <a:endParaRPr lang="en-US" dirty="0"/>
          </a:p>
        </p:txBody>
      </p:sp>
      <p:sp>
        <p:nvSpPr>
          <p:cNvPr id="3" name="Content Placeholder 2"/>
          <p:cNvSpPr>
            <a:spLocks noGrp="1"/>
          </p:cNvSpPr>
          <p:nvPr>
            <p:ph sz="half" idx="1"/>
          </p:nvPr>
        </p:nvSpPr>
        <p:spPr>
          <a:xfrm>
            <a:off x="457199" y="1600201"/>
            <a:ext cx="7608277" cy="1494692"/>
          </a:xfrm>
        </p:spPr>
        <p:txBody>
          <a:bodyPr>
            <a:normAutofit fontScale="85000" lnSpcReduction="10000"/>
          </a:bodyPr>
          <a:lstStyle/>
          <a:p>
            <a:r>
              <a:rPr lang="en-US" sz="2400" dirty="0" smtClean="0"/>
              <a:t>When solid material travels through the arterial circulation to occlude a downstream vessel</a:t>
            </a:r>
          </a:p>
          <a:p>
            <a:pPr marL="342900" lvl="1" indent="-342900">
              <a:buFont typeface="Arial"/>
              <a:buChar char="•"/>
            </a:pPr>
            <a:r>
              <a:rPr lang="en-US" dirty="0" smtClean="0"/>
              <a:t>Usually the result of complicated atherosclerotic plaques of aorta and its branches – particularly the carotid in the case of the brain</a:t>
            </a:r>
          </a:p>
          <a:p>
            <a:endParaRPr lang="en-US" dirty="0"/>
          </a:p>
        </p:txBody>
      </p:sp>
      <p:grpSp>
        <p:nvGrpSpPr>
          <p:cNvPr id="5" name="Group 19"/>
          <p:cNvGrpSpPr>
            <a:grpSpLocks noGrp="1"/>
          </p:cNvGrpSpPr>
          <p:nvPr>
            <p:ph sz="half" idx="2"/>
          </p:nvPr>
        </p:nvGrpSpPr>
        <p:grpSpPr bwMode="auto">
          <a:xfrm>
            <a:off x="668216" y="3094893"/>
            <a:ext cx="7115908" cy="2813538"/>
            <a:chOff x="278" y="191"/>
            <a:chExt cx="5242" cy="2085"/>
          </a:xfrm>
        </p:grpSpPr>
        <p:pic>
          <p:nvPicPr>
            <p:cNvPr id="6" name="Picture 12" descr="E:\ellison\images\9FF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8" y="191"/>
              <a:ext cx="5232" cy="20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13"/>
            <p:cNvSpPr txBox="1">
              <a:spLocks noChangeArrowheads="1"/>
            </p:cNvSpPr>
            <p:nvPr/>
          </p:nvSpPr>
          <p:spPr bwMode="auto">
            <a:xfrm>
              <a:off x="278" y="2064"/>
              <a:ext cx="86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pitchFamily="18" charset="0"/>
                  <a:ea typeface="ＭＳ Ｐゴシック" charset="-128"/>
                </a:defRPr>
              </a:lvl1pPr>
              <a:lvl2pPr marL="37931725" indent="-37474525">
                <a:defRPr sz="2400">
                  <a:solidFill>
                    <a:schemeClr val="tx1"/>
                  </a:solidFill>
                  <a:latin typeface="Times" pitchFamily="18" charset="0"/>
                  <a:ea typeface="ＭＳ Ｐゴシック" charset="-128"/>
                </a:defRPr>
              </a:lvl2pPr>
              <a:lvl3pPr>
                <a:defRPr sz="2400">
                  <a:solidFill>
                    <a:schemeClr val="tx1"/>
                  </a:solidFill>
                  <a:latin typeface="Times" pitchFamily="18" charset="0"/>
                  <a:ea typeface="ＭＳ Ｐゴシック" charset="-128"/>
                </a:defRPr>
              </a:lvl3pPr>
              <a:lvl4pPr>
                <a:defRPr sz="2400">
                  <a:solidFill>
                    <a:schemeClr val="tx1"/>
                  </a:solidFill>
                  <a:latin typeface="Times" pitchFamily="18" charset="0"/>
                  <a:ea typeface="ＭＳ Ｐゴシック" charset="-128"/>
                </a:defRPr>
              </a:lvl4pPr>
              <a:lvl5pPr>
                <a:defRPr sz="2400">
                  <a:solidFill>
                    <a:schemeClr val="tx1"/>
                  </a:solidFill>
                  <a:latin typeface="Times" pitchFamily="18" charset="0"/>
                  <a:ea typeface="ＭＳ Ｐゴシック" charset="-128"/>
                </a:defRPr>
              </a:lvl5pPr>
              <a:lvl6pPr marL="457200" eaLnBrk="0" fontAlgn="base" hangingPunct="0">
                <a:spcBef>
                  <a:spcPct val="0"/>
                </a:spcBef>
                <a:spcAft>
                  <a:spcPct val="0"/>
                </a:spcAft>
                <a:defRPr sz="2400">
                  <a:solidFill>
                    <a:schemeClr val="tx1"/>
                  </a:solidFill>
                  <a:latin typeface="Times" pitchFamily="18" charset="0"/>
                  <a:ea typeface="ＭＳ Ｐゴシック" charset="-128"/>
                </a:defRPr>
              </a:lvl6pPr>
              <a:lvl7pPr marL="914400" eaLnBrk="0" fontAlgn="base" hangingPunct="0">
                <a:spcBef>
                  <a:spcPct val="0"/>
                </a:spcBef>
                <a:spcAft>
                  <a:spcPct val="0"/>
                </a:spcAft>
                <a:defRPr sz="2400">
                  <a:solidFill>
                    <a:schemeClr val="tx1"/>
                  </a:solidFill>
                  <a:latin typeface="Times" pitchFamily="18" charset="0"/>
                  <a:ea typeface="ＭＳ Ｐゴシック" charset="-128"/>
                </a:defRPr>
              </a:lvl7pPr>
              <a:lvl8pPr marL="1371600" eaLnBrk="0" fontAlgn="base" hangingPunct="0">
                <a:spcBef>
                  <a:spcPct val="0"/>
                </a:spcBef>
                <a:spcAft>
                  <a:spcPct val="0"/>
                </a:spcAft>
                <a:defRPr sz="2400">
                  <a:solidFill>
                    <a:schemeClr val="tx1"/>
                  </a:solidFill>
                  <a:latin typeface="Times" pitchFamily="18" charset="0"/>
                  <a:ea typeface="ＭＳ Ｐゴシック" charset="-128"/>
                </a:defRPr>
              </a:lvl8pPr>
              <a:lvl9pPr marL="1828800" eaLnBrk="0" fontAlgn="base" hangingPunct="0">
                <a:spcBef>
                  <a:spcPct val="0"/>
                </a:spcBef>
                <a:spcAft>
                  <a:spcPct val="0"/>
                </a:spcAft>
                <a:defRPr sz="2400">
                  <a:solidFill>
                    <a:schemeClr val="tx1"/>
                  </a:solidFill>
                  <a:latin typeface="Times" pitchFamily="18" charset="0"/>
                  <a:ea typeface="ＭＳ Ｐゴシック" charset="-128"/>
                </a:defRPr>
              </a:lvl9pPr>
            </a:lstStyle>
            <a:p>
              <a:r>
                <a:rPr lang="en-US" sz="1600">
                  <a:solidFill>
                    <a:schemeClr val="bg1"/>
                  </a:solidFill>
                </a:rPr>
                <a:t>Modified from</a:t>
              </a: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Carotid </a:t>
            </a:r>
            <a:r>
              <a:rPr lang="en-US" dirty="0" err="1" smtClean="0"/>
              <a:t>Endarterectomy</a:t>
            </a:r>
            <a:endParaRPr lang="en-US" dirty="0"/>
          </a:p>
        </p:txBody>
      </p:sp>
      <p:pic>
        <p:nvPicPr>
          <p:cNvPr id="6" name="Content Placeholder 5" descr="azheart com.png"/>
          <p:cNvPicPr>
            <a:picLocks noGrp="1" noChangeAspect="1"/>
          </p:cNvPicPr>
          <p:nvPr>
            <p:ph sz="half" idx="1"/>
          </p:nvPr>
        </p:nvPicPr>
        <p:blipFill>
          <a:blip r:embed="rId2" cstate="print"/>
          <a:stretch>
            <a:fillRect/>
          </a:stretch>
        </p:blipFill>
        <p:spPr>
          <a:xfrm>
            <a:off x="79300" y="2057400"/>
            <a:ext cx="5192591" cy="3581399"/>
          </a:xfrm>
        </p:spPr>
      </p:pic>
      <p:pic>
        <p:nvPicPr>
          <p:cNvPr id="5" name="Picture 2"/>
          <p:cNvPicPr>
            <a:picLocks noGrp="1" noChangeAspect="1" noChangeArrowheads="1"/>
          </p:cNvPicPr>
          <p:nvPr>
            <p:ph sz="half" idx="2"/>
          </p:nvPr>
        </p:nvPicPr>
        <p:blipFill>
          <a:blip r:embed="rId3" cstate="print"/>
          <a:stretch>
            <a:fillRect/>
          </a:stretch>
        </p:blipFill>
        <p:spPr bwMode="auto">
          <a:xfrm>
            <a:off x="5303511" y="1600200"/>
            <a:ext cx="2727978" cy="4525963"/>
          </a:xfrm>
          <a:prstGeom prst="rect">
            <a:avLst/>
          </a:prstGeom>
          <a:noFill/>
          <a:ln w="9525">
            <a:noFill/>
            <a:miter lim="800000"/>
            <a:headEnd/>
            <a:tailEnd/>
          </a:ln>
          <a:effectLst/>
        </p:spPr>
      </p:pic>
      <p:sp>
        <p:nvSpPr>
          <p:cNvPr id="7" name="TextBox 6"/>
          <p:cNvSpPr txBox="1"/>
          <p:nvPr/>
        </p:nvSpPr>
        <p:spPr>
          <a:xfrm>
            <a:off x="1600200" y="5867400"/>
            <a:ext cx="1828800" cy="261610"/>
          </a:xfrm>
          <a:prstGeom prst="rect">
            <a:avLst/>
          </a:prstGeom>
          <a:noFill/>
        </p:spPr>
        <p:txBody>
          <a:bodyPr wrap="square" rtlCol="0">
            <a:spAutoFit/>
          </a:bodyPr>
          <a:lstStyle/>
          <a:p>
            <a:pPr algn="ctr"/>
            <a:r>
              <a:rPr lang="en-US" sz="1100" dirty="0" smtClean="0"/>
              <a:t>Azheart.com</a:t>
            </a:r>
            <a:endParaRPr lang="en-US" sz="11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4267200" cy="1143000"/>
          </a:xfrm>
        </p:spPr>
        <p:txBody>
          <a:bodyPr/>
          <a:lstStyle/>
          <a:p>
            <a:r>
              <a:rPr lang="en-US" dirty="0" smtClean="0"/>
              <a:t>Embolic Infarcts</a:t>
            </a:r>
            <a:endParaRPr lang="en-US" dirty="0"/>
          </a:p>
        </p:txBody>
      </p:sp>
      <p:sp>
        <p:nvSpPr>
          <p:cNvPr id="3" name="Content Placeholder 2"/>
          <p:cNvSpPr>
            <a:spLocks noGrp="1"/>
          </p:cNvSpPr>
          <p:nvPr>
            <p:ph sz="half" idx="1"/>
          </p:nvPr>
        </p:nvSpPr>
        <p:spPr>
          <a:xfrm>
            <a:off x="457200" y="1295400"/>
            <a:ext cx="4038600" cy="2971801"/>
          </a:xfrm>
        </p:spPr>
        <p:txBody>
          <a:bodyPr>
            <a:normAutofit fontScale="92500" lnSpcReduction="10000"/>
          </a:bodyPr>
          <a:lstStyle/>
          <a:p>
            <a:r>
              <a:rPr lang="en-US" dirty="0" smtClean="0"/>
              <a:t>Smaller</a:t>
            </a:r>
          </a:p>
          <a:p>
            <a:r>
              <a:rPr lang="en-US" dirty="0" smtClean="0"/>
              <a:t>Centered on gray-white junction</a:t>
            </a:r>
          </a:p>
          <a:p>
            <a:r>
              <a:rPr lang="en-US" dirty="0" smtClean="0"/>
              <a:t>Single or multiple</a:t>
            </a:r>
          </a:p>
          <a:p>
            <a:r>
              <a:rPr lang="en-US" dirty="0" smtClean="0"/>
              <a:t>MCA most common</a:t>
            </a:r>
          </a:p>
          <a:p>
            <a:r>
              <a:rPr lang="en-US" dirty="0" smtClean="0"/>
              <a:t>More than one vascular territory</a:t>
            </a:r>
          </a:p>
        </p:txBody>
      </p:sp>
      <p:pic>
        <p:nvPicPr>
          <p:cNvPr id="5"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00600" y="457200"/>
            <a:ext cx="3936522"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7"/>
          <p:cNvSpPr txBox="1">
            <a:spLocks noChangeArrowheads="1"/>
          </p:cNvSpPr>
          <p:nvPr/>
        </p:nvSpPr>
        <p:spPr bwMode="auto">
          <a:xfrm>
            <a:off x="6172200" y="6324600"/>
            <a:ext cx="220186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charset="-128"/>
              </a:defRPr>
            </a:lvl1pPr>
            <a:lvl2pPr marL="37931725" indent="-37474525">
              <a:defRPr sz="2400">
                <a:solidFill>
                  <a:schemeClr val="tx1"/>
                </a:solidFill>
                <a:latin typeface="Times" pitchFamily="18" charset="0"/>
                <a:ea typeface="ＭＳ Ｐゴシック" charset="-128"/>
              </a:defRPr>
            </a:lvl2pPr>
            <a:lvl3pPr>
              <a:defRPr sz="2400">
                <a:solidFill>
                  <a:schemeClr val="tx1"/>
                </a:solidFill>
                <a:latin typeface="Times" pitchFamily="18" charset="0"/>
                <a:ea typeface="ＭＳ Ｐゴシック" charset="-128"/>
              </a:defRPr>
            </a:lvl3pPr>
            <a:lvl4pPr>
              <a:defRPr sz="2400">
                <a:solidFill>
                  <a:schemeClr val="tx1"/>
                </a:solidFill>
                <a:latin typeface="Times" pitchFamily="18" charset="0"/>
                <a:ea typeface="ＭＳ Ｐゴシック" charset="-128"/>
              </a:defRPr>
            </a:lvl4pPr>
            <a:lvl5pPr>
              <a:defRPr sz="2400">
                <a:solidFill>
                  <a:schemeClr val="tx1"/>
                </a:solidFill>
                <a:latin typeface="Times" pitchFamily="18" charset="0"/>
                <a:ea typeface="ＭＳ Ｐゴシック" charset="-128"/>
              </a:defRPr>
            </a:lvl5pPr>
            <a:lvl6pPr marL="457200" eaLnBrk="0" fontAlgn="base" hangingPunct="0">
              <a:spcBef>
                <a:spcPct val="0"/>
              </a:spcBef>
              <a:spcAft>
                <a:spcPct val="0"/>
              </a:spcAft>
              <a:defRPr sz="2400">
                <a:solidFill>
                  <a:schemeClr val="tx1"/>
                </a:solidFill>
                <a:latin typeface="Times" pitchFamily="18" charset="0"/>
                <a:ea typeface="ＭＳ Ｐゴシック" charset="-128"/>
              </a:defRPr>
            </a:lvl6pPr>
            <a:lvl7pPr marL="914400" eaLnBrk="0" fontAlgn="base" hangingPunct="0">
              <a:spcBef>
                <a:spcPct val="0"/>
              </a:spcBef>
              <a:spcAft>
                <a:spcPct val="0"/>
              </a:spcAft>
              <a:defRPr sz="2400">
                <a:solidFill>
                  <a:schemeClr val="tx1"/>
                </a:solidFill>
                <a:latin typeface="Times" pitchFamily="18" charset="0"/>
                <a:ea typeface="ＭＳ Ｐゴシック" charset="-128"/>
              </a:defRPr>
            </a:lvl7pPr>
            <a:lvl8pPr marL="1371600" eaLnBrk="0" fontAlgn="base" hangingPunct="0">
              <a:spcBef>
                <a:spcPct val="0"/>
              </a:spcBef>
              <a:spcAft>
                <a:spcPct val="0"/>
              </a:spcAft>
              <a:defRPr sz="2400">
                <a:solidFill>
                  <a:schemeClr val="tx1"/>
                </a:solidFill>
                <a:latin typeface="Times" pitchFamily="18" charset="0"/>
                <a:ea typeface="ＭＳ Ｐゴシック" charset="-128"/>
              </a:defRPr>
            </a:lvl8pPr>
            <a:lvl9pPr marL="1828800" eaLnBrk="0" fontAlgn="base" hangingPunct="0">
              <a:spcBef>
                <a:spcPct val="0"/>
              </a:spcBef>
              <a:spcAft>
                <a:spcPct val="0"/>
              </a:spcAft>
              <a:defRPr sz="2400">
                <a:solidFill>
                  <a:schemeClr val="tx1"/>
                </a:solidFill>
                <a:latin typeface="Times" pitchFamily="18" charset="0"/>
                <a:ea typeface="ＭＳ Ｐゴシック" charset="-128"/>
              </a:defRPr>
            </a:lvl9pPr>
          </a:lstStyle>
          <a:p>
            <a:pPr>
              <a:spcBef>
                <a:spcPct val="50000"/>
              </a:spcBef>
            </a:pPr>
            <a:r>
              <a:rPr lang="en-US" sz="1100" dirty="0">
                <a:latin typeface="Times New Roman" pitchFamily="18" charset="0"/>
              </a:rPr>
              <a:t>Courtesy of Dr. Christine </a:t>
            </a:r>
            <a:r>
              <a:rPr lang="en-US" sz="1100" dirty="0" err="1">
                <a:latin typeface="Times New Roman" pitchFamily="18" charset="0"/>
              </a:rPr>
              <a:t>Hulette</a:t>
            </a:r>
            <a:endParaRPr lang="en-US" sz="1100" dirty="0">
              <a:latin typeface="Times New Roman" pitchFamily="18" charset="0"/>
            </a:endParaRPr>
          </a:p>
        </p:txBody>
      </p:sp>
      <p:pic>
        <p:nvPicPr>
          <p:cNvPr id="1026" name="Picture 2"/>
          <p:cNvPicPr>
            <a:picLocks noChangeAspect="1" noChangeArrowheads="1"/>
          </p:cNvPicPr>
          <p:nvPr/>
        </p:nvPicPr>
        <p:blipFill>
          <a:blip r:embed="rId3" cstate="print"/>
          <a:srcRect/>
          <a:stretch>
            <a:fillRect/>
          </a:stretch>
        </p:blipFill>
        <p:spPr bwMode="auto">
          <a:xfrm>
            <a:off x="533400" y="4191000"/>
            <a:ext cx="3352800" cy="2592832"/>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Embolic Infarcts</a:t>
            </a:r>
            <a:endParaRPr lang="en-US" dirty="0"/>
          </a:p>
        </p:txBody>
      </p:sp>
      <p:sp>
        <p:nvSpPr>
          <p:cNvPr id="3" name="Content Placeholder 2"/>
          <p:cNvSpPr>
            <a:spLocks noGrp="1"/>
          </p:cNvSpPr>
          <p:nvPr>
            <p:ph sz="half" idx="1"/>
          </p:nvPr>
        </p:nvSpPr>
        <p:spPr>
          <a:xfrm>
            <a:off x="152400" y="1600200"/>
            <a:ext cx="4038600" cy="4525963"/>
          </a:xfrm>
        </p:spPr>
        <p:txBody>
          <a:bodyPr/>
          <a:lstStyle/>
          <a:p>
            <a:r>
              <a:rPr lang="en-US" dirty="0" smtClean="0"/>
              <a:t>Usually hemorrhagic</a:t>
            </a:r>
          </a:p>
          <a:p>
            <a:r>
              <a:rPr lang="en-US" dirty="0" smtClean="0"/>
              <a:t>Probably due to dissolution of the clot and reperfusion into a necrotic vessel</a:t>
            </a:r>
          </a:p>
          <a:p>
            <a:r>
              <a:rPr lang="en-US" dirty="0" smtClean="0"/>
              <a:t>Have to differentiate from bleeding into </a:t>
            </a:r>
            <a:r>
              <a:rPr lang="en-US" dirty="0" err="1" smtClean="0"/>
              <a:t>icshemic</a:t>
            </a:r>
            <a:r>
              <a:rPr lang="en-US" dirty="0" smtClean="0"/>
              <a:t> infarct or cerebral hemorrhage</a:t>
            </a:r>
            <a:endParaRPr lang="en-US" dirty="0"/>
          </a:p>
        </p:txBody>
      </p:sp>
      <p:pic>
        <p:nvPicPr>
          <p:cNvPr id="5"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7786" y="1752600"/>
            <a:ext cx="5110014" cy="3980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7"/>
          <p:cNvSpPr txBox="1">
            <a:spLocks noChangeArrowheads="1"/>
          </p:cNvSpPr>
          <p:nvPr/>
        </p:nvSpPr>
        <p:spPr bwMode="auto">
          <a:xfrm>
            <a:off x="5638800" y="5791200"/>
            <a:ext cx="220186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charset="-128"/>
              </a:defRPr>
            </a:lvl1pPr>
            <a:lvl2pPr marL="37931725" indent="-37474525">
              <a:defRPr sz="2400">
                <a:solidFill>
                  <a:schemeClr val="tx1"/>
                </a:solidFill>
                <a:latin typeface="Times" pitchFamily="18" charset="0"/>
                <a:ea typeface="ＭＳ Ｐゴシック" charset="-128"/>
              </a:defRPr>
            </a:lvl2pPr>
            <a:lvl3pPr>
              <a:defRPr sz="2400">
                <a:solidFill>
                  <a:schemeClr val="tx1"/>
                </a:solidFill>
                <a:latin typeface="Times" pitchFamily="18" charset="0"/>
                <a:ea typeface="ＭＳ Ｐゴシック" charset="-128"/>
              </a:defRPr>
            </a:lvl3pPr>
            <a:lvl4pPr>
              <a:defRPr sz="2400">
                <a:solidFill>
                  <a:schemeClr val="tx1"/>
                </a:solidFill>
                <a:latin typeface="Times" pitchFamily="18" charset="0"/>
                <a:ea typeface="ＭＳ Ｐゴシック" charset="-128"/>
              </a:defRPr>
            </a:lvl4pPr>
            <a:lvl5pPr>
              <a:defRPr sz="2400">
                <a:solidFill>
                  <a:schemeClr val="tx1"/>
                </a:solidFill>
                <a:latin typeface="Times" pitchFamily="18" charset="0"/>
                <a:ea typeface="ＭＳ Ｐゴシック" charset="-128"/>
              </a:defRPr>
            </a:lvl5pPr>
            <a:lvl6pPr marL="457200" eaLnBrk="0" fontAlgn="base" hangingPunct="0">
              <a:spcBef>
                <a:spcPct val="0"/>
              </a:spcBef>
              <a:spcAft>
                <a:spcPct val="0"/>
              </a:spcAft>
              <a:defRPr sz="2400">
                <a:solidFill>
                  <a:schemeClr val="tx1"/>
                </a:solidFill>
                <a:latin typeface="Times" pitchFamily="18" charset="0"/>
                <a:ea typeface="ＭＳ Ｐゴシック" charset="-128"/>
              </a:defRPr>
            </a:lvl6pPr>
            <a:lvl7pPr marL="914400" eaLnBrk="0" fontAlgn="base" hangingPunct="0">
              <a:spcBef>
                <a:spcPct val="0"/>
              </a:spcBef>
              <a:spcAft>
                <a:spcPct val="0"/>
              </a:spcAft>
              <a:defRPr sz="2400">
                <a:solidFill>
                  <a:schemeClr val="tx1"/>
                </a:solidFill>
                <a:latin typeface="Times" pitchFamily="18" charset="0"/>
                <a:ea typeface="ＭＳ Ｐゴシック" charset="-128"/>
              </a:defRPr>
            </a:lvl7pPr>
            <a:lvl8pPr marL="1371600" eaLnBrk="0" fontAlgn="base" hangingPunct="0">
              <a:spcBef>
                <a:spcPct val="0"/>
              </a:spcBef>
              <a:spcAft>
                <a:spcPct val="0"/>
              </a:spcAft>
              <a:defRPr sz="2400">
                <a:solidFill>
                  <a:schemeClr val="tx1"/>
                </a:solidFill>
                <a:latin typeface="Times" pitchFamily="18" charset="0"/>
                <a:ea typeface="ＭＳ Ｐゴシック" charset="-128"/>
              </a:defRPr>
            </a:lvl8pPr>
            <a:lvl9pPr marL="1828800" eaLnBrk="0" fontAlgn="base" hangingPunct="0">
              <a:spcBef>
                <a:spcPct val="0"/>
              </a:spcBef>
              <a:spcAft>
                <a:spcPct val="0"/>
              </a:spcAft>
              <a:defRPr sz="2400">
                <a:solidFill>
                  <a:schemeClr val="tx1"/>
                </a:solidFill>
                <a:latin typeface="Times" pitchFamily="18" charset="0"/>
                <a:ea typeface="ＭＳ Ｐゴシック" charset="-128"/>
              </a:defRPr>
            </a:lvl9pPr>
          </a:lstStyle>
          <a:p>
            <a:pPr>
              <a:spcBef>
                <a:spcPct val="50000"/>
              </a:spcBef>
            </a:pPr>
            <a:r>
              <a:rPr lang="en-US" sz="1100" dirty="0">
                <a:latin typeface="Times New Roman" pitchFamily="18" charset="0"/>
              </a:rPr>
              <a:t>Courtesy of </a:t>
            </a:r>
            <a:r>
              <a:rPr lang="en-US" sz="1100" dirty="0" smtClean="0">
                <a:latin typeface="Times New Roman" pitchFamily="18" charset="0"/>
              </a:rPr>
              <a:t> Dr</a:t>
            </a:r>
            <a:r>
              <a:rPr lang="en-US" sz="1100" dirty="0">
                <a:latin typeface="Times New Roman" pitchFamily="18" charset="0"/>
              </a:rPr>
              <a:t>. Christine </a:t>
            </a:r>
            <a:r>
              <a:rPr lang="en-US" sz="1100" dirty="0" err="1">
                <a:latin typeface="Times New Roman" pitchFamily="18" charset="0"/>
              </a:rPr>
              <a:t>Hulette</a:t>
            </a:r>
            <a:endParaRPr lang="en-US" sz="1100" dirty="0">
              <a:latin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Watershed Strokes</a:t>
            </a:r>
            <a:endParaRPr lang="en-US" dirty="0"/>
          </a:p>
        </p:txBody>
      </p:sp>
      <p:sp>
        <p:nvSpPr>
          <p:cNvPr id="3" name="Content Placeholder 2"/>
          <p:cNvSpPr>
            <a:spLocks noGrp="1"/>
          </p:cNvSpPr>
          <p:nvPr>
            <p:ph sz="half" idx="1"/>
          </p:nvPr>
        </p:nvSpPr>
        <p:spPr/>
        <p:txBody>
          <a:bodyPr/>
          <a:lstStyle/>
          <a:p>
            <a:r>
              <a:rPr lang="en-US" dirty="0" smtClean="0"/>
              <a:t>A destructive lesion or area of softening corresponding overlapping 2 or more discrete regions is likely to be a watershed infarct resulting from reduced cerebral perfusion </a:t>
            </a:r>
            <a:r>
              <a:rPr lang="en-US" dirty="0" err="1" smtClean="0"/>
              <a:t>presure</a:t>
            </a:r>
            <a:endParaRPr lang="en-US" dirty="0"/>
          </a:p>
        </p:txBody>
      </p:sp>
      <p:pic>
        <p:nvPicPr>
          <p:cNvPr id="5" name="Content Placeholder 4" descr="9FF43.jpg"/>
          <p:cNvPicPr>
            <a:picLocks noGrp="1" noChangeAspect="1"/>
          </p:cNvPicPr>
          <p:nvPr>
            <p:ph sz="half" idx="2"/>
          </p:nvPr>
        </p:nvPicPr>
        <p:blipFill>
          <a:blip r:embed="rId2"/>
          <a:stretch>
            <a:fillRect/>
          </a:stretch>
        </p:blipFill>
        <p:spPr>
          <a:xfrm>
            <a:off x="5032329" y="1600200"/>
            <a:ext cx="3270342" cy="4525963"/>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60" name="Text Box 4"/>
          <p:cNvSpPr txBox="1">
            <a:spLocks noChangeArrowheads="1"/>
          </p:cNvSpPr>
          <p:nvPr/>
        </p:nvSpPr>
        <p:spPr bwMode="auto">
          <a:xfrm>
            <a:off x="5715000" y="6477000"/>
            <a:ext cx="20574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2400">
                <a:solidFill>
                  <a:schemeClr val="tx1"/>
                </a:solidFill>
                <a:latin typeface="Times" pitchFamily="18" charset="0"/>
                <a:ea typeface="ＭＳ Ｐゴシック" charset="-128"/>
              </a:defRPr>
            </a:lvl1pPr>
            <a:lvl2pPr marL="37931725" indent="-37474525">
              <a:defRPr sz="2400">
                <a:solidFill>
                  <a:schemeClr val="tx1"/>
                </a:solidFill>
                <a:latin typeface="Times" pitchFamily="18" charset="0"/>
                <a:ea typeface="ＭＳ Ｐゴシック" charset="-128"/>
              </a:defRPr>
            </a:lvl2pPr>
            <a:lvl3pPr>
              <a:defRPr sz="2400">
                <a:solidFill>
                  <a:schemeClr val="tx1"/>
                </a:solidFill>
                <a:latin typeface="Times" pitchFamily="18" charset="0"/>
                <a:ea typeface="ＭＳ Ｐゴシック" charset="-128"/>
              </a:defRPr>
            </a:lvl3pPr>
            <a:lvl4pPr>
              <a:defRPr sz="2400">
                <a:solidFill>
                  <a:schemeClr val="tx1"/>
                </a:solidFill>
                <a:latin typeface="Times" pitchFamily="18" charset="0"/>
                <a:ea typeface="ＭＳ Ｐゴシック" charset="-128"/>
              </a:defRPr>
            </a:lvl4pPr>
            <a:lvl5pPr>
              <a:defRPr sz="2400">
                <a:solidFill>
                  <a:schemeClr val="tx1"/>
                </a:solidFill>
                <a:latin typeface="Times" pitchFamily="18" charset="0"/>
                <a:ea typeface="ＭＳ Ｐゴシック" charset="-128"/>
              </a:defRPr>
            </a:lvl5pPr>
            <a:lvl6pPr marL="457200" eaLnBrk="0" fontAlgn="base" hangingPunct="0">
              <a:spcBef>
                <a:spcPct val="0"/>
              </a:spcBef>
              <a:spcAft>
                <a:spcPct val="0"/>
              </a:spcAft>
              <a:defRPr sz="2400">
                <a:solidFill>
                  <a:schemeClr val="tx1"/>
                </a:solidFill>
                <a:latin typeface="Times" pitchFamily="18" charset="0"/>
                <a:ea typeface="ＭＳ Ｐゴシック" charset="-128"/>
              </a:defRPr>
            </a:lvl6pPr>
            <a:lvl7pPr marL="914400" eaLnBrk="0" fontAlgn="base" hangingPunct="0">
              <a:spcBef>
                <a:spcPct val="0"/>
              </a:spcBef>
              <a:spcAft>
                <a:spcPct val="0"/>
              </a:spcAft>
              <a:defRPr sz="2400">
                <a:solidFill>
                  <a:schemeClr val="tx1"/>
                </a:solidFill>
                <a:latin typeface="Times" pitchFamily="18" charset="0"/>
                <a:ea typeface="ＭＳ Ｐゴシック" charset="-128"/>
              </a:defRPr>
            </a:lvl7pPr>
            <a:lvl8pPr marL="1371600" eaLnBrk="0" fontAlgn="base" hangingPunct="0">
              <a:spcBef>
                <a:spcPct val="0"/>
              </a:spcBef>
              <a:spcAft>
                <a:spcPct val="0"/>
              </a:spcAft>
              <a:defRPr sz="2400">
                <a:solidFill>
                  <a:schemeClr val="tx1"/>
                </a:solidFill>
                <a:latin typeface="Times" pitchFamily="18" charset="0"/>
                <a:ea typeface="ＭＳ Ｐゴシック" charset="-128"/>
              </a:defRPr>
            </a:lvl8pPr>
            <a:lvl9pPr marL="1828800" eaLnBrk="0" fontAlgn="base" hangingPunct="0">
              <a:spcBef>
                <a:spcPct val="0"/>
              </a:spcBef>
              <a:spcAft>
                <a:spcPct val="0"/>
              </a:spcAft>
              <a:defRPr sz="2400">
                <a:solidFill>
                  <a:schemeClr val="tx1"/>
                </a:solidFill>
                <a:latin typeface="Times" pitchFamily="18" charset="0"/>
                <a:ea typeface="ＭＳ Ｐゴシック" charset="-128"/>
              </a:defRPr>
            </a:lvl9pPr>
          </a:lstStyle>
          <a:p>
            <a:pPr>
              <a:spcBef>
                <a:spcPct val="50000"/>
              </a:spcBef>
            </a:pPr>
            <a:r>
              <a:rPr lang="en-US" sz="1000" dirty="0">
                <a:latin typeface="Times New Roman" pitchFamily="18" charset="0"/>
              </a:rPr>
              <a:t>Courtesy of Dr. Christine </a:t>
            </a:r>
            <a:r>
              <a:rPr lang="en-US" sz="1000" dirty="0" err="1">
                <a:latin typeface="Times New Roman" pitchFamily="18" charset="0"/>
              </a:rPr>
              <a:t>Hulette</a:t>
            </a:r>
            <a:endParaRPr lang="en-US" sz="1000" dirty="0">
              <a:latin typeface="Times New Roman" pitchFamily="18" charset="0"/>
            </a:endParaRPr>
          </a:p>
        </p:txBody>
      </p:sp>
      <p:sp>
        <p:nvSpPr>
          <p:cNvPr id="177156" name="Rectangle 5"/>
          <p:cNvSpPr>
            <a:spLocks noChangeArrowheads="1"/>
          </p:cNvSpPr>
          <p:nvPr/>
        </p:nvSpPr>
        <p:spPr bwMode="auto">
          <a:xfrm>
            <a:off x="381000" y="304800"/>
            <a:ext cx="8763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endParaRPr lang="en-US" sz="3600" dirty="0">
              <a:solidFill>
                <a:schemeClr val="tx2"/>
              </a:solidFill>
              <a:latin typeface="Helvetica" pitchFamily="34" charset="0"/>
            </a:endParaRPr>
          </a:p>
        </p:txBody>
      </p:sp>
      <p:sp>
        <p:nvSpPr>
          <p:cNvPr id="177157" name="Text Box 6"/>
          <p:cNvSpPr txBox="1">
            <a:spLocks noChangeArrowheads="1"/>
          </p:cNvSpPr>
          <p:nvPr/>
        </p:nvSpPr>
        <p:spPr bwMode="auto">
          <a:xfrm>
            <a:off x="381000" y="6477000"/>
            <a:ext cx="331946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Times" pitchFamily="18" charset="0"/>
                <a:ea typeface="ＭＳ Ｐゴシック" charset="-128"/>
              </a:defRPr>
            </a:lvl1pPr>
            <a:lvl2pPr marL="37931725" indent="-37474525">
              <a:defRPr sz="2400">
                <a:solidFill>
                  <a:schemeClr val="tx1"/>
                </a:solidFill>
                <a:latin typeface="Times" pitchFamily="18" charset="0"/>
                <a:ea typeface="ＭＳ Ｐゴシック" charset="-128"/>
              </a:defRPr>
            </a:lvl2pPr>
            <a:lvl3pPr>
              <a:defRPr sz="2400">
                <a:solidFill>
                  <a:schemeClr val="tx1"/>
                </a:solidFill>
                <a:latin typeface="Times" pitchFamily="18" charset="0"/>
                <a:ea typeface="ＭＳ Ｐゴシック" charset="-128"/>
              </a:defRPr>
            </a:lvl3pPr>
            <a:lvl4pPr>
              <a:defRPr sz="2400">
                <a:solidFill>
                  <a:schemeClr val="tx1"/>
                </a:solidFill>
                <a:latin typeface="Times" pitchFamily="18" charset="0"/>
                <a:ea typeface="ＭＳ Ｐゴシック" charset="-128"/>
              </a:defRPr>
            </a:lvl4pPr>
            <a:lvl5pPr>
              <a:defRPr sz="2400">
                <a:solidFill>
                  <a:schemeClr val="tx1"/>
                </a:solidFill>
                <a:latin typeface="Times" pitchFamily="18" charset="0"/>
                <a:ea typeface="ＭＳ Ｐゴシック" charset="-128"/>
              </a:defRPr>
            </a:lvl5pPr>
            <a:lvl6pPr marL="457200" eaLnBrk="0" fontAlgn="base" hangingPunct="0">
              <a:spcBef>
                <a:spcPct val="0"/>
              </a:spcBef>
              <a:spcAft>
                <a:spcPct val="0"/>
              </a:spcAft>
              <a:defRPr sz="2400">
                <a:solidFill>
                  <a:schemeClr val="tx1"/>
                </a:solidFill>
                <a:latin typeface="Times" pitchFamily="18" charset="0"/>
                <a:ea typeface="ＭＳ Ｐゴシック" charset="-128"/>
              </a:defRPr>
            </a:lvl6pPr>
            <a:lvl7pPr marL="914400" eaLnBrk="0" fontAlgn="base" hangingPunct="0">
              <a:spcBef>
                <a:spcPct val="0"/>
              </a:spcBef>
              <a:spcAft>
                <a:spcPct val="0"/>
              </a:spcAft>
              <a:defRPr sz="2400">
                <a:solidFill>
                  <a:schemeClr val="tx1"/>
                </a:solidFill>
                <a:latin typeface="Times" pitchFamily="18" charset="0"/>
                <a:ea typeface="ＭＳ Ｐゴシック" charset="-128"/>
              </a:defRPr>
            </a:lvl7pPr>
            <a:lvl8pPr marL="1371600" eaLnBrk="0" fontAlgn="base" hangingPunct="0">
              <a:spcBef>
                <a:spcPct val="0"/>
              </a:spcBef>
              <a:spcAft>
                <a:spcPct val="0"/>
              </a:spcAft>
              <a:defRPr sz="2400">
                <a:solidFill>
                  <a:schemeClr val="tx1"/>
                </a:solidFill>
                <a:latin typeface="Times" pitchFamily="18" charset="0"/>
                <a:ea typeface="ＭＳ Ｐゴシック" charset="-128"/>
              </a:defRPr>
            </a:lvl8pPr>
            <a:lvl9pPr marL="1828800" eaLnBrk="0" fontAlgn="base" hangingPunct="0">
              <a:spcBef>
                <a:spcPct val="0"/>
              </a:spcBef>
              <a:spcAft>
                <a:spcPct val="0"/>
              </a:spcAft>
              <a:defRPr sz="2400">
                <a:solidFill>
                  <a:schemeClr val="tx1"/>
                </a:solidFill>
                <a:latin typeface="Times" pitchFamily="18" charset="0"/>
                <a:ea typeface="ＭＳ Ｐゴシック" charset="-128"/>
              </a:defRPr>
            </a:lvl9pPr>
          </a:lstStyle>
          <a:p>
            <a:pPr algn="ctr">
              <a:spcBef>
                <a:spcPct val="50000"/>
              </a:spcBef>
            </a:pPr>
            <a:r>
              <a:rPr lang="en-US" sz="1000" dirty="0" smtClean="0"/>
              <a:t>Modified from Ellison and Love 2004</a:t>
            </a:r>
            <a:endParaRPr lang="en-US" sz="1000" dirty="0"/>
          </a:p>
        </p:txBody>
      </p:sp>
      <p:sp>
        <p:nvSpPr>
          <p:cNvPr id="12" name="Title 11"/>
          <p:cNvSpPr>
            <a:spLocks noGrp="1"/>
          </p:cNvSpPr>
          <p:nvPr>
            <p:ph type="title"/>
          </p:nvPr>
        </p:nvSpPr>
        <p:spPr>
          <a:xfrm>
            <a:off x="457200" y="0"/>
            <a:ext cx="8229600" cy="1143000"/>
          </a:xfrm>
        </p:spPr>
        <p:txBody>
          <a:bodyPr/>
          <a:lstStyle/>
          <a:p>
            <a:r>
              <a:rPr lang="en-US" dirty="0" smtClean="0"/>
              <a:t>Watershed Infarcts</a:t>
            </a:r>
            <a:endParaRPr lang="en-US" dirty="0"/>
          </a:p>
        </p:txBody>
      </p:sp>
      <p:pic>
        <p:nvPicPr>
          <p:cNvPr id="15" name="Picture 2"/>
          <p:cNvPicPr>
            <a:picLocks noGrp="1" noChangeAspect="1" noChangeArrowheads="1"/>
          </p:cNvPicPr>
          <p:nvPr>
            <p:ph sz="half" idx="1"/>
          </p:nvPr>
        </p:nvPicPr>
        <p:blipFill>
          <a:blip r:embed="rId3" cstate="print"/>
          <a:srcRect/>
          <a:stretch>
            <a:fillRect/>
          </a:stretch>
        </p:blipFill>
        <p:spPr bwMode="auto">
          <a:xfrm>
            <a:off x="990600" y="990600"/>
            <a:ext cx="3352800" cy="5383368"/>
          </a:xfrm>
          <a:prstGeom prst="rect">
            <a:avLst/>
          </a:prstGeom>
          <a:noFill/>
          <a:ln w="9525">
            <a:noFill/>
            <a:miter lim="800000"/>
            <a:headEnd/>
            <a:tailEnd/>
          </a:ln>
          <a:effectLst/>
        </p:spPr>
      </p:pic>
      <p:pic>
        <p:nvPicPr>
          <p:cNvPr id="16" name="Picture 2"/>
          <p:cNvPicPr>
            <a:picLocks noGrp="1" noChangeAspect="1" noChangeArrowheads="1"/>
          </p:cNvPicPr>
          <p:nvPr>
            <p:ph sz="half" idx="2"/>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97106" y="1027035"/>
            <a:ext cx="3537294" cy="5373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Box 16"/>
          <p:cNvSpPr txBox="1"/>
          <p:nvPr/>
        </p:nvSpPr>
        <p:spPr>
          <a:xfrm>
            <a:off x="1295400" y="1066800"/>
            <a:ext cx="911083" cy="307777"/>
          </a:xfrm>
          <a:prstGeom prst="rect">
            <a:avLst/>
          </a:prstGeom>
          <a:noFill/>
          <a:ln w="19050">
            <a:solidFill>
              <a:schemeClr val="accent1"/>
            </a:solidFill>
          </a:ln>
        </p:spPr>
        <p:txBody>
          <a:bodyPr wrap="none" rtlCol="0">
            <a:spAutoFit/>
          </a:bodyPr>
          <a:lstStyle/>
          <a:p>
            <a:r>
              <a:rPr lang="en-US" sz="1400" dirty="0" err="1" smtClean="0">
                <a:solidFill>
                  <a:schemeClr val="accent1">
                    <a:lumMod val="75000"/>
                  </a:schemeClr>
                </a:solidFill>
              </a:rPr>
              <a:t>ACA</a:t>
            </a:r>
            <a:r>
              <a:rPr lang="en-US" sz="1400" dirty="0" smtClean="0">
                <a:solidFill>
                  <a:schemeClr val="accent1">
                    <a:lumMod val="75000"/>
                  </a:schemeClr>
                </a:solidFill>
              </a:rPr>
              <a:t>/MCA</a:t>
            </a:r>
            <a:endParaRPr lang="en-US" sz="1400" dirty="0">
              <a:solidFill>
                <a:schemeClr val="accent1">
                  <a:lumMod val="75000"/>
                </a:schemeClr>
              </a:solidFill>
            </a:endParaRPr>
          </a:p>
        </p:txBody>
      </p:sp>
      <p:cxnSp>
        <p:nvCxnSpPr>
          <p:cNvPr id="19" name="Straight Arrow Connector 18"/>
          <p:cNvCxnSpPr/>
          <p:nvPr/>
        </p:nvCxnSpPr>
        <p:spPr>
          <a:xfrm>
            <a:off x="2209800" y="1371600"/>
            <a:ext cx="76200" cy="2286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295400" y="3733800"/>
            <a:ext cx="1273362" cy="307777"/>
          </a:xfrm>
          <a:prstGeom prst="rect">
            <a:avLst/>
          </a:prstGeom>
          <a:noFill/>
          <a:ln w="19050">
            <a:solidFill>
              <a:schemeClr val="accent1"/>
            </a:solidFill>
          </a:ln>
        </p:spPr>
        <p:txBody>
          <a:bodyPr wrap="none" rtlCol="0">
            <a:spAutoFit/>
          </a:bodyPr>
          <a:lstStyle/>
          <a:p>
            <a:r>
              <a:rPr lang="en-US" sz="1400" dirty="0" err="1" smtClean="0">
                <a:solidFill>
                  <a:schemeClr val="accent1">
                    <a:lumMod val="75000"/>
                  </a:schemeClr>
                </a:solidFill>
              </a:rPr>
              <a:t>ACA</a:t>
            </a:r>
            <a:r>
              <a:rPr lang="en-US" sz="1400" dirty="0" smtClean="0">
                <a:solidFill>
                  <a:schemeClr val="accent1">
                    <a:lumMod val="75000"/>
                  </a:schemeClr>
                </a:solidFill>
              </a:rPr>
              <a:t>/MCA/</a:t>
            </a:r>
            <a:r>
              <a:rPr lang="en-US" sz="1400" dirty="0" err="1" smtClean="0">
                <a:solidFill>
                  <a:schemeClr val="accent1">
                    <a:lumMod val="75000"/>
                  </a:schemeClr>
                </a:solidFill>
              </a:rPr>
              <a:t>PCA</a:t>
            </a:r>
            <a:endParaRPr lang="en-US" sz="1400" dirty="0">
              <a:solidFill>
                <a:schemeClr val="accent1">
                  <a:lumMod val="75000"/>
                </a:schemeClr>
              </a:solidFill>
            </a:endParaRPr>
          </a:p>
        </p:txBody>
      </p:sp>
      <p:cxnSp>
        <p:nvCxnSpPr>
          <p:cNvPr id="24" name="Straight Arrow Connector 23"/>
          <p:cNvCxnSpPr>
            <a:stCxn id="20" idx="2"/>
          </p:cNvCxnSpPr>
          <p:nvPr/>
        </p:nvCxnSpPr>
        <p:spPr>
          <a:xfrm>
            <a:off x="1932081" y="4041577"/>
            <a:ext cx="506319" cy="83522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8166643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450123"/>
            <a:ext cx="8229600" cy="1143000"/>
          </a:xfrm>
        </p:spPr>
        <p:txBody>
          <a:bodyPr/>
          <a:lstStyle/>
          <a:p>
            <a:r>
              <a:rPr lang="en-US" dirty="0" smtClean="0"/>
              <a:t>Bloody Brain</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Hemorrhagic Stroke</a:t>
            </a:r>
          </a:p>
        </p:txBody>
      </p:sp>
      <p:sp>
        <p:nvSpPr>
          <p:cNvPr id="3" name="Content Placeholder 2"/>
          <p:cNvSpPr>
            <a:spLocks noGrp="1"/>
          </p:cNvSpPr>
          <p:nvPr>
            <p:ph idx="1"/>
          </p:nvPr>
        </p:nvSpPr>
        <p:spPr/>
        <p:txBody>
          <a:bodyPr>
            <a:normAutofit fontScale="92500" lnSpcReduction="10000"/>
          </a:bodyPr>
          <a:lstStyle/>
          <a:p>
            <a:r>
              <a:rPr lang="en-US" dirty="0" smtClean="0"/>
              <a:t>Traumatic vascular neuropathology</a:t>
            </a:r>
          </a:p>
          <a:p>
            <a:pPr lvl="1"/>
            <a:r>
              <a:rPr lang="en-US" dirty="0" smtClean="0"/>
              <a:t>Epidural and subdural hemorrhage</a:t>
            </a:r>
          </a:p>
          <a:p>
            <a:r>
              <a:rPr lang="en-US" dirty="0" smtClean="0"/>
              <a:t>Caused by </a:t>
            </a:r>
            <a:r>
              <a:rPr lang="en-US" dirty="0" err="1" smtClean="0"/>
              <a:t>cerebrovascular</a:t>
            </a:r>
            <a:r>
              <a:rPr lang="en-US" dirty="0" smtClean="0"/>
              <a:t> disease</a:t>
            </a:r>
          </a:p>
          <a:p>
            <a:pPr lvl="1"/>
            <a:r>
              <a:rPr lang="en-US" dirty="0" smtClean="0"/>
              <a:t>Subarachnoid hemorrhages</a:t>
            </a:r>
          </a:p>
          <a:p>
            <a:pPr lvl="2"/>
            <a:r>
              <a:rPr lang="en-US" dirty="0" smtClean="0"/>
              <a:t>Aneurysms</a:t>
            </a:r>
          </a:p>
          <a:p>
            <a:pPr lvl="2"/>
            <a:r>
              <a:rPr lang="en-US" dirty="0" err="1" smtClean="0"/>
              <a:t>Arteriovenous</a:t>
            </a:r>
            <a:r>
              <a:rPr lang="en-US" dirty="0" smtClean="0"/>
              <a:t> malformations (AVMs)</a:t>
            </a:r>
          </a:p>
          <a:p>
            <a:pPr lvl="1"/>
            <a:r>
              <a:rPr lang="en-US" dirty="0" err="1" smtClean="0"/>
              <a:t>Intraparenchymal</a:t>
            </a:r>
            <a:r>
              <a:rPr lang="en-US" dirty="0" smtClean="0"/>
              <a:t> hemorrhages</a:t>
            </a:r>
          </a:p>
          <a:p>
            <a:pPr lvl="2"/>
            <a:r>
              <a:rPr lang="en-US" dirty="0" smtClean="0"/>
              <a:t>Hypertension</a:t>
            </a:r>
          </a:p>
          <a:p>
            <a:pPr lvl="2"/>
            <a:r>
              <a:rPr lang="en-US" dirty="0" err="1" smtClean="0"/>
              <a:t>Amyloid</a:t>
            </a:r>
            <a:r>
              <a:rPr lang="en-US" dirty="0" smtClean="0"/>
              <a:t> </a:t>
            </a:r>
            <a:r>
              <a:rPr lang="en-US" dirty="0" err="1" smtClean="0"/>
              <a:t>angiopathy</a:t>
            </a:r>
            <a:endParaRPr lang="en-US" dirty="0" smtClean="0"/>
          </a:p>
          <a:p>
            <a:pPr lvl="2"/>
            <a:r>
              <a:rPr lang="en-US" dirty="0" smtClean="0"/>
              <a:t>AVMs</a:t>
            </a:r>
          </a:p>
          <a:p>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noFill/>
        </p:spPr>
        <p:txBody>
          <a:bodyPr lIns="90487" tIns="44450" rIns="90487" bIns="44450" anchor="ctr"/>
          <a:lstStyle/>
          <a:p>
            <a:pPr eaLnBrk="1" hangingPunct="1"/>
            <a:r>
              <a:rPr lang="en-US" smtClean="0"/>
              <a:t>Epidural Hemorrhages</a:t>
            </a:r>
          </a:p>
        </p:txBody>
      </p:sp>
      <p:sp>
        <p:nvSpPr>
          <p:cNvPr id="25603" name="Rectangle 3"/>
          <p:cNvSpPr>
            <a:spLocks noGrp="1" noChangeArrowheads="1"/>
          </p:cNvSpPr>
          <p:nvPr>
            <p:ph sz="half" idx="1"/>
          </p:nvPr>
        </p:nvSpPr>
        <p:spPr>
          <a:xfrm>
            <a:off x="228600" y="1524000"/>
            <a:ext cx="2895600" cy="4525963"/>
          </a:xfrm>
          <a:noFill/>
        </p:spPr>
        <p:txBody>
          <a:bodyPr lIns="90487" tIns="44450" rIns="90487" bIns="44450">
            <a:normAutofit fontScale="85000" lnSpcReduction="20000"/>
          </a:bodyPr>
          <a:lstStyle/>
          <a:p>
            <a:pPr eaLnBrk="1" hangingPunct="1">
              <a:lnSpc>
                <a:spcPct val="90000"/>
              </a:lnSpc>
              <a:buSzPct val="120000"/>
              <a:buFont typeface="Times" pitchFamily="18" charset="0"/>
              <a:buChar char="•"/>
            </a:pPr>
            <a:r>
              <a:rPr lang="en-US" sz="2800" dirty="0" smtClean="0"/>
              <a:t>Less common than </a:t>
            </a:r>
            <a:r>
              <a:rPr lang="en-US" sz="2800" dirty="0" err="1" smtClean="0"/>
              <a:t>SDH</a:t>
            </a:r>
            <a:r>
              <a:rPr lang="en-US" sz="2800" dirty="0" smtClean="0"/>
              <a:t> (</a:t>
            </a:r>
            <a:r>
              <a:rPr lang="en-US" dirty="0" smtClean="0"/>
              <a:t>often occur together)</a:t>
            </a:r>
          </a:p>
          <a:p>
            <a:pPr eaLnBrk="1" hangingPunct="1">
              <a:lnSpc>
                <a:spcPct val="90000"/>
              </a:lnSpc>
              <a:buSzPct val="120000"/>
              <a:buFont typeface="Times" pitchFamily="18" charset="0"/>
              <a:buChar char="•"/>
            </a:pPr>
            <a:r>
              <a:rPr lang="en-US" sz="2800" dirty="0" smtClean="0"/>
              <a:t>Usually results from skull fracture with tear of </a:t>
            </a:r>
            <a:r>
              <a:rPr lang="en-US" sz="2800" dirty="0" err="1" smtClean="0"/>
              <a:t>dural</a:t>
            </a:r>
            <a:r>
              <a:rPr lang="en-US" sz="2800" dirty="0" smtClean="0"/>
              <a:t> artery</a:t>
            </a:r>
          </a:p>
          <a:p>
            <a:pPr lvl="1" eaLnBrk="1" hangingPunct="1">
              <a:lnSpc>
                <a:spcPct val="90000"/>
              </a:lnSpc>
            </a:pPr>
            <a:r>
              <a:rPr lang="en-US" dirty="0" smtClean="0">
                <a:ea typeface="ＭＳ Ｐゴシック" charset="-128"/>
              </a:rPr>
              <a:t>m</a:t>
            </a:r>
            <a:r>
              <a:rPr lang="en-US" sz="2400" dirty="0" smtClean="0">
                <a:ea typeface="ＭＳ Ｐゴシック" charset="-128"/>
              </a:rPr>
              <a:t>iddle </a:t>
            </a:r>
            <a:r>
              <a:rPr lang="en-US" sz="2400" dirty="0" err="1" smtClean="0">
                <a:ea typeface="ＭＳ Ｐゴシック" charset="-128"/>
              </a:rPr>
              <a:t>meningeal</a:t>
            </a:r>
            <a:r>
              <a:rPr lang="en-US" sz="2400" dirty="0" smtClean="0">
                <a:ea typeface="ＭＳ Ｐゴシック" charset="-128"/>
              </a:rPr>
              <a:t> artery</a:t>
            </a:r>
          </a:p>
          <a:p>
            <a:pPr lvl="1" eaLnBrk="1" hangingPunct="1">
              <a:lnSpc>
                <a:spcPct val="90000"/>
              </a:lnSpc>
            </a:pPr>
            <a:r>
              <a:rPr lang="en-US" dirty="0" smtClean="0">
                <a:ea typeface="ＭＳ Ｐゴシック" charset="-128"/>
              </a:rPr>
              <a:t>u</a:t>
            </a:r>
            <a:r>
              <a:rPr lang="en-US" sz="2400" dirty="0" smtClean="0">
                <a:ea typeface="ＭＳ Ｐゴシック" charset="-128"/>
              </a:rPr>
              <a:t>nder arterial pressure so often rapidly expanding</a:t>
            </a:r>
          </a:p>
          <a:p>
            <a:pPr>
              <a:lnSpc>
                <a:spcPct val="90000"/>
              </a:lnSpc>
            </a:pPr>
            <a:r>
              <a:rPr lang="en-US" dirty="0" smtClean="0"/>
              <a:t>Localized, biconvex accumulation of blood between skull and </a:t>
            </a:r>
            <a:r>
              <a:rPr lang="en-US" dirty="0" err="1" smtClean="0"/>
              <a:t>dura</a:t>
            </a:r>
            <a:r>
              <a:rPr lang="en-US" dirty="0" smtClean="0"/>
              <a:t> </a:t>
            </a:r>
          </a:p>
        </p:txBody>
      </p:sp>
      <p:pic>
        <p:nvPicPr>
          <p:cNvPr id="5" name="Content Placeholder 4" descr="Picture1.jpg"/>
          <p:cNvPicPr>
            <a:picLocks noGrp="1" noChangeAspect="1"/>
          </p:cNvPicPr>
          <p:nvPr>
            <p:ph sz="half" idx="2"/>
          </p:nvPr>
        </p:nvPicPr>
        <p:blipFill>
          <a:blip r:embed="rId3" cstate="print"/>
          <a:stretch>
            <a:fillRect/>
          </a:stretch>
        </p:blipFill>
        <p:spPr>
          <a:xfrm>
            <a:off x="3411175" y="1524000"/>
            <a:ext cx="5622051" cy="4038600"/>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CNS Autopsy</a:t>
            </a:r>
            <a:endParaRPr lang="en-US" dirty="0"/>
          </a:p>
        </p:txBody>
      </p:sp>
      <p:sp>
        <p:nvSpPr>
          <p:cNvPr id="3" name="Content Placeholder 2"/>
          <p:cNvSpPr>
            <a:spLocks noGrp="1"/>
          </p:cNvSpPr>
          <p:nvPr>
            <p:ph idx="1"/>
          </p:nvPr>
        </p:nvSpPr>
        <p:spPr/>
        <p:txBody>
          <a:bodyPr>
            <a:normAutofit/>
          </a:bodyPr>
          <a:lstStyle/>
          <a:p>
            <a:r>
              <a:rPr lang="en-US" dirty="0" smtClean="0"/>
              <a:t>Review the </a:t>
            </a:r>
            <a:r>
              <a:rPr lang="en-US" dirty="0" err="1" smtClean="0"/>
              <a:t>neuro</a:t>
            </a:r>
            <a:r>
              <a:rPr lang="en-US" dirty="0" smtClean="0"/>
              <a:t>-relevant clinical history/data before the brain is removed</a:t>
            </a:r>
          </a:p>
          <a:p>
            <a:pPr lvl="1"/>
            <a:r>
              <a:rPr lang="en-US" dirty="0" smtClean="0"/>
              <a:t>Are the surrounding tissues relevant to the clinical picture?</a:t>
            </a:r>
          </a:p>
          <a:p>
            <a:pPr lvl="2"/>
            <a:r>
              <a:rPr lang="en-US" dirty="0" smtClean="0"/>
              <a:t>E.g. intracranial hemorrhage, skull based tumor, </a:t>
            </a:r>
            <a:r>
              <a:rPr lang="en-US" dirty="0" err="1" smtClean="0"/>
              <a:t>sellar</a:t>
            </a:r>
            <a:r>
              <a:rPr lang="en-US" dirty="0" smtClean="0"/>
              <a:t> mass, aneurysm, cranial neuropathy etc</a:t>
            </a:r>
          </a:p>
          <a:p>
            <a:pPr lvl="1"/>
            <a:r>
              <a:rPr lang="en-US" dirty="0" smtClean="0"/>
              <a:t>Sampling of additional sites – e.g. </a:t>
            </a:r>
            <a:r>
              <a:rPr lang="en-US" dirty="0" err="1" smtClean="0"/>
              <a:t>dura</a:t>
            </a:r>
            <a:r>
              <a:rPr lang="en-US" dirty="0" smtClean="0"/>
              <a:t>, sinus, specific vertebral levels (fractures or </a:t>
            </a:r>
            <a:r>
              <a:rPr lang="en-US" dirty="0" err="1" smtClean="0"/>
              <a:t>mets</a:t>
            </a:r>
            <a:r>
              <a:rPr lang="en-US" dirty="0" smtClean="0"/>
              <a:t>), ganglia, peripheral nerve</a:t>
            </a:r>
          </a:p>
          <a:p>
            <a:pPr lvl="1"/>
            <a:endParaRPr lang="en-US" dirty="0" smtClean="0"/>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6477000" cy="1143000"/>
          </a:xfrm>
        </p:spPr>
        <p:txBody>
          <a:bodyPr>
            <a:normAutofit/>
          </a:bodyPr>
          <a:lstStyle/>
          <a:p>
            <a:r>
              <a:rPr lang="en-US" dirty="0" smtClean="0"/>
              <a:t>Epidural Hematoma</a:t>
            </a:r>
            <a:endParaRPr lang="en-US" dirty="0"/>
          </a:p>
        </p:txBody>
      </p:sp>
      <p:sp>
        <p:nvSpPr>
          <p:cNvPr id="3" name="Content Placeholder 2"/>
          <p:cNvSpPr>
            <a:spLocks noGrp="1"/>
          </p:cNvSpPr>
          <p:nvPr>
            <p:ph sz="half" idx="1"/>
          </p:nvPr>
        </p:nvSpPr>
        <p:spPr>
          <a:xfrm>
            <a:off x="304800" y="1371600"/>
            <a:ext cx="6248400" cy="1447800"/>
          </a:xfrm>
        </p:spPr>
        <p:txBody>
          <a:bodyPr/>
          <a:lstStyle/>
          <a:p>
            <a:r>
              <a:rPr lang="en-US" dirty="0" smtClean="0"/>
              <a:t>Dense dark-red clot adherent to outer surface of </a:t>
            </a:r>
            <a:r>
              <a:rPr lang="en-US" dirty="0" err="1" smtClean="0"/>
              <a:t>dura</a:t>
            </a:r>
            <a:endParaRPr lang="en-US" dirty="0" smtClean="0"/>
          </a:p>
          <a:p>
            <a:endParaRPr lang="en-US" dirty="0"/>
          </a:p>
        </p:txBody>
      </p:sp>
      <p:pic>
        <p:nvPicPr>
          <p:cNvPr id="5" name="Picture 3" descr="epidural"/>
          <p:cNvPicPr>
            <a:picLocks noGrp="1" noChangeAspect="1" noChangeArrowheads="1"/>
          </p:cNvPicPr>
          <p:nvPr>
            <p:ph sz="half" idx="2"/>
          </p:nvPr>
        </p:nvPicPr>
        <p:blipFill>
          <a:blip r:embed="rId2" cstate="print"/>
          <a:stretch>
            <a:fillRect/>
          </a:stretch>
        </p:blipFill>
        <p:spPr bwMode="auto">
          <a:xfrm>
            <a:off x="4826000" y="2123281"/>
            <a:ext cx="3683000" cy="3479800"/>
          </a:xfrm>
          <a:prstGeom prst="rect">
            <a:avLst/>
          </a:prstGeom>
          <a:noFill/>
          <a:ln w="9525">
            <a:noFill/>
            <a:miter lim="800000"/>
            <a:headEnd/>
            <a:tailEnd/>
          </a:ln>
        </p:spPr>
      </p:pic>
      <p:sp>
        <p:nvSpPr>
          <p:cNvPr id="6" name="Text Box 4"/>
          <p:cNvSpPr txBox="1">
            <a:spLocks noChangeArrowheads="1"/>
          </p:cNvSpPr>
          <p:nvPr/>
        </p:nvSpPr>
        <p:spPr bwMode="auto">
          <a:xfrm>
            <a:off x="5867400" y="6400800"/>
            <a:ext cx="2743200" cy="307777"/>
          </a:xfrm>
          <a:prstGeom prst="rect">
            <a:avLst/>
          </a:prstGeom>
          <a:noFill/>
          <a:ln w="12700">
            <a:noFill/>
            <a:miter lim="800000"/>
            <a:headEnd/>
            <a:tailEnd/>
          </a:ln>
        </p:spPr>
        <p:txBody>
          <a:bodyPr wrap="square">
            <a:spAutoFit/>
          </a:bodyPr>
          <a:lstStyle/>
          <a:p>
            <a:pPr>
              <a:spcBef>
                <a:spcPct val="50000"/>
              </a:spcBef>
            </a:pPr>
            <a:r>
              <a:rPr lang="en-US" sz="1400" dirty="0">
                <a:latin typeface="Times New Roman" pitchFamily="18" charset="0"/>
              </a:rPr>
              <a:t>Courtesy </a:t>
            </a:r>
            <a:r>
              <a:rPr lang="en-US" sz="1400" dirty="0" smtClean="0">
                <a:latin typeface="Times New Roman" pitchFamily="18" charset="0"/>
              </a:rPr>
              <a:t>of Dr. </a:t>
            </a:r>
            <a:r>
              <a:rPr lang="en-US" sz="1400" dirty="0" err="1" smtClean="0">
                <a:latin typeface="Times New Roman" pitchFamily="18" charset="0"/>
              </a:rPr>
              <a:t>Bennet</a:t>
            </a:r>
            <a:r>
              <a:rPr lang="en-US" sz="1400" dirty="0" smtClean="0">
                <a:latin typeface="Times New Roman" pitchFamily="18" charset="0"/>
              </a:rPr>
              <a:t> </a:t>
            </a:r>
            <a:r>
              <a:rPr lang="en-US" sz="1400" dirty="0" err="1">
                <a:latin typeface="Times New Roman" pitchFamily="18" charset="0"/>
              </a:rPr>
              <a:t>Omalu</a:t>
            </a:r>
            <a:endParaRPr lang="en-US" sz="1400" dirty="0">
              <a:latin typeface="Times New Roman" pitchFamily="18" charset="0"/>
            </a:endParaRPr>
          </a:p>
        </p:txBody>
      </p:sp>
      <p:pic>
        <p:nvPicPr>
          <p:cNvPr id="7" name="Picture 3" descr="Epidural2"/>
          <p:cNvPicPr>
            <a:picLocks noChangeAspect="1" noChangeArrowheads="1"/>
          </p:cNvPicPr>
          <p:nvPr/>
        </p:nvPicPr>
        <p:blipFill>
          <a:blip r:embed="rId3" cstate="print"/>
          <a:srcRect/>
          <a:stretch>
            <a:fillRect/>
          </a:stretch>
        </p:blipFill>
        <p:spPr bwMode="auto">
          <a:xfrm>
            <a:off x="152400" y="2819400"/>
            <a:ext cx="4876800" cy="3483992"/>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Subdural Hematoma (</a:t>
            </a:r>
            <a:r>
              <a:rPr lang="en-US" dirty="0" err="1" smtClean="0"/>
              <a:t>SDH</a:t>
            </a:r>
            <a:r>
              <a:rPr lang="en-US" dirty="0" smtClean="0"/>
              <a:t>)</a:t>
            </a:r>
            <a:endParaRPr lang="en-US" dirty="0"/>
          </a:p>
        </p:txBody>
      </p:sp>
      <p:sp>
        <p:nvSpPr>
          <p:cNvPr id="4" name="Content Placeholder 3"/>
          <p:cNvSpPr>
            <a:spLocks noGrp="1"/>
          </p:cNvSpPr>
          <p:nvPr>
            <p:ph sz="half" idx="1"/>
          </p:nvPr>
        </p:nvSpPr>
        <p:spPr>
          <a:xfrm>
            <a:off x="457200" y="1600200"/>
            <a:ext cx="3581400" cy="4525963"/>
          </a:xfrm>
        </p:spPr>
        <p:txBody>
          <a:bodyPr>
            <a:normAutofit fontScale="92500" lnSpcReduction="20000"/>
          </a:bodyPr>
          <a:lstStyle/>
          <a:p>
            <a:r>
              <a:rPr lang="en-US" dirty="0" smtClean="0"/>
              <a:t>More diverse etiology and presentation than </a:t>
            </a:r>
            <a:r>
              <a:rPr lang="en-US" dirty="0" err="1" smtClean="0"/>
              <a:t>EDH</a:t>
            </a:r>
            <a:endParaRPr lang="en-US" dirty="0" smtClean="0"/>
          </a:p>
          <a:p>
            <a:r>
              <a:rPr lang="en-US" dirty="0" smtClean="0"/>
              <a:t>Not necessarily associated with significant head trauma</a:t>
            </a:r>
          </a:p>
          <a:p>
            <a:r>
              <a:rPr lang="en-US" dirty="0" smtClean="0"/>
              <a:t>Due to rupture of “bridging” veins between </a:t>
            </a:r>
            <a:r>
              <a:rPr lang="en-US" dirty="0" err="1" smtClean="0"/>
              <a:t>dura</a:t>
            </a:r>
            <a:r>
              <a:rPr lang="en-US" dirty="0" smtClean="0"/>
              <a:t> and brain usually around superior </a:t>
            </a:r>
            <a:r>
              <a:rPr lang="en-US" dirty="0" err="1" smtClean="0"/>
              <a:t>sagittal</a:t>
            </a:r>
            <a:r>
              <a:rPr lang="en-US" dirty="0" smtClean="0"/>
              <a:t> sinus</a:t>
            </a:r>
            <a:endParaRPr lang="en-US" dirty="0"/>
          </a:p>
        </p:txBody>
      </p:sp>
      <p:pic>
        <p:nvPicPr>
          <p:cNvPr id="7" name="Picture 9" descr="bridging veins"/>
          <p:cNvPicPr>
            <a:picLocks noGrp="1" noChangeAspect="1" noChangeArrowheads="1"/>
          </p:cNvPicPr>
          <p:nvPr>
            <p:ph sz="half" idx="2"/>
          </p:nvPr>
        </p:nvPicPr>
        <p:blipFill>
          <a:blip r:embed="rId2" cstate="print"/>
          <a:stretch>
            <a:fillRect/>
          </a:stretch>
        </p:blipFill>
        <p:spPr bwMode="auto">
          <a:xfrm>
            <a:off x="4648200" y="2537014"/>
            <a:ext cx="4038600" cy="2652335"/>
          </a:xfrm>
          <a:prstGeom prst="rect">
            <a:avLst/>
          </a:prstGeom>
          <a:noFill/>
          <a:ln w="9525">
            <a:noFill/>
            <a:miter lim="800000"/>
            <a:headEnd/>
            <a:tailEnd/>
          </a:ln>
        </p:spPr>
      </p:pic>
      <p:sp>
        <p:nvSpPr>
          <p:cNvPr id="9" name="Rectangle 8"/>
          <p:cNvSpPr/>
          <p:nvPr/>
        </p:nvSpPr>
        <p:spPr>
          <a:xfrm>
            <a:off x="4876800" y="6324600"/>
            <a:ext cx="3657600" cy="276999"/>
          </a:xfrm>
          <a:prstGeom prst="rect">
            <a:avLst/>
          </a:prstGeom>
        </p:spPr>
        <p:txBody>
          <a:bodyPr wrap="square">
            <a:spAutoFit/>
          </a:bodyPr>
          <a:lstStyle/>
          <a:p>
            <a:r>
              <a:rPr lang="en-US" sz="1200" dirty="0" smtClean="0">
                <a:solidFill>
                  <a:schemeClr val="bg1"/>
                </a:solidFill>
              </a:rPr>
              <a:t>Modified from http://library.med.utah.edu/WebPath/</a:t>
            </a:r>
            <a:endParaRPr lang="en-US" sz="1200" dirty="0">
              <a:solidFill>
                <a:schemeClr val="bg1"/>
              </a:solidFill>
              <a:latin typeface="Arial" charset="0"/>
            </a:endParaRPr>
          </a:p>
        </p:txBody>
      </p:sp>
      <p:pic>
        <p:nvPicPr>
          <p:cNvPr id="3074" name="Picture 2"/>
          <p:cNvPicPr>
            <a:picLocks noChangeAspect="1" noChangeArrowheads="1"/>
          </p:cNvPicPr>
          <p:nvPr/>
        </p:nvPicPr>
        <p:blipFill>
          <a:blip r:embed="rId3" cstate="print"/>
          <a:srcRect/>
          <a:stretch>
            <a:fillRect/>
          </a:stretch>
        </p:blipFill>
        <p:spPr bwMode="auto">
          <a:xfrm>
            <a:off x="4607714" y="1295401"/>
            <a:ext cx="4155286" cy="2438400"/>
          </a:xfrm>
          <a:prstGeom prst="rect">
            <a:avLst/>
          </a:prstGeom>
          <a:noFill/>
          <a:ln w="9525">
            <a:noFill/>
            <a:miter lim="800000"/>
            <a:headEnd/>
            <a:tailEnd/>
          </a:ln>
          <a:effectLst/>
        </p:spPr>
      </p:pic>
      <p:sp>
        <p:nvSpPr>
          <p:cNvPr id="10" name="Rectangle 9"/>
          <p:cNvSpPr/>
          <p:nvPr/>
        </p:nvSpPr>
        <p:spPr>
          <a:xfrm>
            <a:off x="7162800" y="3429000"/>
            <a:ext cx="1534394" cy="261610"/>
          </a:xfrm>
          <a:prstGeom prst="rect">
            <a:avLst/>
          </a:prstGeom>
        </p:spPr>
        <p:txBody>
          <a:bodyPr wrap="none">
            <a:spAutoFit/>
          </a:bodyPr>
          <a:lstStyle/>
          <a:p>
            <a:r>
              <a:rPr lang="en-US" sz="1100" dirty="0" err="1" smtClean="0"/>
              <a:t>Harnsberger</a:t>
            </a:r>
            <a:r>
              <a:rPr lang="en-US" sz="1100" dirty="0" smtClean="0"/>
              <a:t> et al. 2006</a:t>
            </a:r>
            <a:endParaRPr lang="en-US" sz="11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29400" y="5638800"/>
            <a:ext cx="1828800" cy="369332"/>
          </a:xfrm>
          <a:prstGeom prst="rect">
            <a:avLst/>
          </a:prstGeom>
          <a:noFill/>
        </p:spPr>
        <p:txBody>
          <a:bodyPr wrap="square" rtlCol="0">
            <a:spAutoFit/>
          </a:bodyPr>
          <a:lstStyle/>
          <a:p>
            <a:r>
              <a:rPr lang="en-US" dirty="0" smtClean="0"/>
              <a:t>www.uiowa.edu</a:t>
            </a:r>
            <a:endParaRPr lang="en-US" dirty="0"/>
          </a:p>
        </p:txBody>
      </p:sp>
      <p:sp>
        <p:nvSpPr>
          <p:cNvPr id="4" name="Title 3"/>
          <p:cNvSpPr>
            <a:spLocks noGrp="1"/>
          </p:cNvSpPr>
          <p:nvPr>
            <p:ph type="title"/>
          </p:nvPr>
        </p:nvSpPr>
        <p:spPr/>
        <p:txBody>
          <a:bodyPr/>
          <a:lstStyle/>
          <a:p>
            <a:r>
              <a:rPr lang="en-US" dirty="0" err="1" smtClean="0"/>
              <a:t>SDH</a:t>
            </a:r>
            <a:endParaRPr lang="en-US" dirty="0"/>
          </a:p>
        </p:txBody>
      </p:sp>
      <p:sp>
        <p:nvSpPr>
          <p:cNvPr id="5" name="Content Placeholder 4"/>
          <p:cNvSpPr>
            <a:spLocks noGrp="1"/>
          </p:cNvSpPr>
          <p:nvPr>
            <p:ph sz="half" idx="1"/>
          </p:nvPr>
        </p:nvSpPr>
        <p:spPr/>
        <p:txBody>
          <a:bodyPr/>
          <a:lstStyle/>
          <a:p>
            <a:r>
              <a:rPr lang="en-US" dirty="0" smtClean="0"/>
              <a:t>Two major flavors with distinct clinical and pathologic features</a:t>
            </a:r>
          </a:p>
          <a:p>
            <a:pPr lvl="1"/>
            <a:r>
              <a:rPr lang="en-US" dirty="0" smtClean="0"/>
              <a:t>Acute – usually traumatic rapid acceleration or deceleration</a:t>
            </a:r>
          </a:p>
          <a:p>
            <a:pPr lvl="1"/>
            <a:r>
              <a:rPr lang="en-US" dirty="0" smtClean="0"/>
              <a:t>Chronic – less severe cycles of organization and re-bleeding</a:t>
            </a:r>
            <a:endParaRPr lang="en-US" dirty="0"/>
          </a:p>
        </p:txBody>
      </p:sp>
      <p:pic>
        <p:nvPicPr>
          <p:cNvPr id="7" name="Content Placeholder 6" descr="nr042%20copy.jpg"/>
          <p:cNvPicPr>
            <a:picLocks noGrp="1" noChangeAspect="1"/>
          </p:cNvPicPr>
          <p:nvPr>
            <p:ph sz="half" idx="2"/>
          </p:nvPr>
        </p:nvPicPr>
        <p:blipFill>
          <a:blip r:embed="rId2" cstate="print"/>
          <a:stretch>
            <a:fillRect/>
          </a:stretch>
        </p:blipFill>
        <p:spPr>
          <a:xfrm>
            <a:off x="4882110" y="1600200"/>
            <a:ext cx="3570779" cy="4525963"/>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228600"/>
            <a:ext cx="3124200" cy="685800"/>
          </a:xfrm>
        </p:spPr>
        <p:txBody>
          <a:bodyPr>
            <a:normAutofit fontScale="90000"/>
          </a:bodyPr>
          <a:lstStyle/>
          <a:p>
            <a:r>
              <a:rPr lang="en-US" sz="4000" dirty="0" smtClean="0"/>
              <a:t>Acute </a:t>
            </a:r>
            <a:r>
              <a:rPr lang="en-US" sz="4000" dirty="0" err="1" smtClean="0"/>
              <a:t>SDH</a:t>
            </a:r>
            <a:endParaRPr lang="en-US" sz="4000" dirty="0"/>
          </a:p>
        </p:txBody>
      </p:sp>
      <p:sp>
        <p:nvSpPr>
          <p:cNvPr id="22531" name="Rectangle 3"/>
          <p:cNvSpPr>
            <a:spLocks noGrp="1" noChangeArrowheads="1"/>
          </p:cNvSpPr>
          <p:nvPr>
            <p:ph type="body" sz="half" idx="1"/>
          </p:nvPr>
        </p:nvSpPr>
        <p:spPr>
          <a:xfrm>
            <a:off x="152400" y="1676400"/>
            <a:ext cx="3810000" cy="3048000"/>
          </a:xfrm>
        </p:spPr>
        <p:txBody>
          <a:bodyPr>
            <a:normAutofit fontScale="92500" lnSpcReduction="10000"/>
          </a:bodyPr>
          <a:lstStyle/>
          <a:p>
            <a:pPr>
              <a:lnSpc>
                <a:spcPct val="90000"/>
              </a:lnSpc>
            </a:pPr>
            <a:r>
              <a:rPr lang="en-US" sz="2800" dirty="0" smtClean="0"/>
              <a:t>Severe tearing </a:t>
            </a:r>
            <a:r>
              <a:rPr lang="en-US" sz="2800" dirty="0"/>
              <a:t>of bridging veins, usually around superior </a:t>
            </a:r>
            <a:r>
              <a:rPr lang="en-US" sz="2800" dirty="0" err="1"/>
              <a:t>sagittal</a:t>
            </a:r>
            <a:r>
              <a:rPr lang="en-US" sz="2800" dirty="0"/>
              <a:t> sinus.</a:t>
            </a:r>
          </a:p>
          <a:p>
            <a:pPr>
              <a:lnSpc>
                <a:spcPct val="90000"/>
              </a:lnSpc>
            </a:pPr>
            <a:r>
              <a:rPr lang="en-US" sz="2800" dirty="0" smtClean="0"/>
              <a:t>Subdural space less constrained than </a:t>
            </a:r>
            <a:r>
              <a:rPr lang="en-US" sz="2800" dirty="0" err="1" smtClean="0"/>
              <a:t>EDH</a:t>
            </a:r>
            <a:r>
              <a:rPr lang="en-US" sz="2800" dirty="0" smtClean="0"/>
              <a:t> - can </a:t>
            </a:r>
            <a:r>
              <a:rPr lang="en-US" sz="2800" dirty="0"/>
              <a:t>spread </a:t>
            </a:r>
            <a:r>
              <a:rPr lang="en-US" sz="2800" dirty="0" smtClean="0"/>
              <a:t>relatively freely</a:t>
            </a:r>
            <a:r>
              <a:rPr lang="en-US" sz="2800" dirty="0"/>
              <a:t>, often over whole hemisphere</a:t>
            </a:r>
            <a:r>
              <a:rPr lang="en-US" sz="2800" dirty="0" smtClean="0"/>
              <a:t>.</a:t>
            </a:r>
            <a:endParaRPr lang="en-US" sz="2800" dirty="0"/>
          </a:p>
        </p:txBody>
      </p:sp>
      <p:pic>
        <p:nvPicPr>
          <p:cNvPr id="22532" name="Picture 4"/>
          <p:cNvPicPr>
            <a:picLocks noGrp="1" noChangeAspect="1" noChangeArrowheads="1"/>
          </p:cNvPicPr>
          <p:nvPr>
            <p:ph type="clipArt" sz="half" idx="2"/>
          </p:nvPr>
        </p:nvPicPr>
        <p:blipFill>
          <a:blip r:embed="rId2" cstate="print"/>
          <a:srcRect/>
          <a:stretch>
            <a:fillRect/>
          </a:stretch>
        </p:blipFill>
        <p:spPr>
          <a:xfrm>
            <a:off x="4114800" y="55959"/>
            <a:ext cx="4648200" cy="3413522"/>
          </a:xfrm>
        </p:spPr>
      </p:pic>
      <p:pic>
        <p:nvPicPr>
          <p:cNvPr id="5" name="Picture 3"/>
          <p:cNvPicPr>
            <a:picLocks noChangeAspect="1" noChangeArrowheads="1"/>
          </p:cNvPicPr>
          <p:nvPr/>
        </p:nvPicPr>
        <p:blipFill>
          <a:blip r:embed="rId3" cstate="print"/>
          <a:srcRect/>
          <a:stretch>
            <a:fillRect/>
          </a:stretch>
        </p:blipFill>
        <p:spPr bwMode="auto">
          <a:xfrm>
            <a:off x="4114800" y="3544383"/>
            <a:ext cx="4649331" cy="3107242"/>
          </a:xfrm>
          <a:prstGeom prst="rect">
            <a:avLst/>
          </a:prstGeom>
          <a:noFill/>
          <a:ln w="9525">
            <a:noFill/>
            <a:miter lim="800000"/>
            <a:headEnd/>
            <a:tailEnd/>
          </a:ln>
          <a:effectLst/>
        </p:spPr>
      </p:pic>
      <p:pic>
        <p:nvPicPr>
          <p:cNvPr id="6" name="Picture 4"/>
          <p:cNvPicPr>
            <a:picLocks noChangeAspect="1" noChangeArrowheads="1"/>
          </p:cNvPicPr>
          <p:nvPr/>
        </p:nvPicPr>
        <p:blipFill>
          <a:blip r:embed="rId4" cstate="print"/>
          <a:srcRect/>
          <a:stretch>
            <a:fillRect/>
          </a:stretch>
        </p:blipFill>
        <p:spPr bwMode="auto">
          <a:xfrm>
            <a:off x="4953000" y="6651625"/>
            <a:ext cx="3810000" cy="206375"/>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3810000" cy="1143000"/>
          </a:xfrm>
        </p:spPr>
        <p:txBody>
          <a:bodyPr/>
          <a:lstStyle/>
          <a:p>
            <a:r>
              <a:rPr lang="en-US" dirty="0" smtClean="0"/>
              <a:t>Chronic </a:t>
            </a:r>
            <a:r>
              <a:rPr lang="en-US" dirty="0" err="1" smtClean="0"/>
              <a:t>SDH</a:t>
            </a:r>
            <a:endParaRPr lang="en-US" dirty="0"/>
          </a:p>
        </p:txBody>
      </p:sp>
      <p:sp>
        <p:nvSpPr>
          <p:cNvPr id="3" name="Content Placeholder 2"/>
          <p:cNvSpPr>
            <a:spLocks noGrp="1"/>
          </p:cNvSpPr>
          <p:nvPr>
            <p:ph sz="half" idx="1"/>
          </p:nvPr>
        </p:nvSpPr>
        <p:spPr>
          <a:xfrm>
            <a:off x="228600" y="1600200"/>
            <a:ext cx="3429000" cy="4525963"/>
          </a:xfrm>
        </p:spPr>
        <p:txBody>
          <a:bodyPr>
            <a:normAutofit fontScale="92500" lnSpcReduction="10000"/>
          </a:bodyPr>
          <a:lstStyle/>
          <a:p>
            <a:pPr>
              <a:lnSpc>
                <a:spcPct val="90000"/>
              </a:lnSpc>
            </a:pPr>
            <a:r>
              <a:rPr lang="en-US" dirty="0" smtClean="0"/>
              <a:t>Trauma much less severe – often trivial or unnoticed</a:t>
            </a:r>
          </a:p>
          <a:p>
            <a:pPr>
              <a:lnSpc>
                <a:spcPct val="90000"/>
              </a:lnSpc>
            </a:pPr>
            <a:r>
              <a:rPr lang="en-US" dirty="0" smtClean="0"/>
              <a:t>Hematoma thinner, has a chance to organize into a membrane of granulation tissue</a:t>
            </a:r>
          </a:p>
          <a:p>
            <a:pPr>
              <a:lnSpc>
                <a:spcPct val="90000"/>
              </a:lnSpc>
            </a:pPr>
            <a:r>
              <a:rPr lang="en-US" dirty="0" smtClean="0"/>
              <a:t>Large, thin walled vessels within granulation tissue often re-bleed in cyclical fashion</a:t>
            </a:r>
          </a:p>
          <a:p>
            <a:endParaRPr lang="en-US" dirty="0"/>
          </a:p>
        </p:txBody>
      </p:sp>
      <p:pic>
        <p:nvPicPr>
          <p:cNvPr id="5" name="Picture 2"/>
          <p:cNvPicPr>
            <a:picLocks noGrp="1" noChangeAspect="1" noChangeArrowheads="1"/>
          </p:cNvPicPr>
          <p:nvPr>
            <p:ph sz="half" idx="2"/>
          </p:nvPr>
        </p:nvPicPr>
        <p:blipFill>
          <a:blip r:embed="rId3" cstate="print"/>
          <a:srcRect/>
          <a:stretch>
            <a:fillRect/>
          </a:stretch>
        </p:blipFill>
        <p:spPr bwMode="auto">
          <a:xfrm>
            <a:off x="4804577" y="152400"/>
            <a:ext cx="3930879" cy="2667000"/>
          </a:xfrm>
          <a:prstGeom prst="rect">
            <a:avLst/>
          </a:prstGeom>
          <a:noFill/>
          <a:ln w="9525">
            <a:noFill/>
            <a:miter lim="800000"/>
            <a:headEnd/>
            <a:tailEnd/>
          </a:ln>
          <a:effectLst/>
        </p:spPr>
      </p:pic>
      <p:pic>
        <p:nvPicPr>
          <p:cNvPr id="7" name="Picture 4"/>
          <p:cNvPicPr>
            <a:picLocks noChangeAspect="1" noChangeArrowheads="1"/>
          </p:cNvPicPr>
          <p:nvPr/>
        </p:nvPicPr>
        <p:blipFill>
          <a:blip r:embed="rId4" cstate="print"/>
          <a:srcRect/>
          <a:stretch>
            <a:fillRect/>
          </a:stretch>
        </p:blipFill>
        <p:spPr bwMode="auto">
          <a:xfrm>
            <a:off x="4953000" y="2895600"/>
            <a:ext cx="3810000" cy="206375"/>
          </a:xfrm>
          <a:prstGeom prst="rect">
            <a:avLst/>
          </a:prstGeom>
          <a:noFill/>
          <a:ln w="9525">
            <a:noFill/>
            <a:miter lim="800000"/>
            <a:headEnd/>
            <a:tailEnd/>
          </a:ln>
          <a:effectLst/>
        </p:spPr>
      </p:pic>
      <p:pic>
        <p:nvPicPr>
          <p:cNvPr id="8194" name="Picture 2"/>
          <p:cNvPicPr>
            <a:picLocks noChangeAspect="1" noChangeArrowheads="1"/>
          </p:cNvPicPr>
          <p:nvPr/>
        </p:nvPicPr>
        <p:blipFill>
          <a:blip r:embed="rId5" cstate="print"/>
          <a:srcRect/>
          <a:stretch>
            <a:fillRect/>
          </a:stretch>
        </p:blipFill>
        <p:spPr bwMode="auto">
          <a:xfrm>
            <a:off x="3352800" y="3429000"/>
            <a:ext cx="2755900" cy="2663825"/>
          </a:xfrm>
          <a:prstGeom prst="rect">
            <a:avLst/>
          </a:prstGeom>
          <a:noFill/>
          <a:ln w="9525">
            <a:noFill/>
            <a:miter lim="800000"/>
            <a:headEnd/>
            <a:tailEnd/>
          </a:ln>
          <a:effectLst/>
        </p:spPr>
      </p:pic>
      <p:pic>
        <p:nvPicPr>
          <p:cNvPr id="8195" name="Picture 3"/>
          <p:cNvPicPr>
            <a:picLocks noChangeAspect="1" noChangeArrowheads="1"/>
          </p:cNvPicPr>
          <p:nvPr/>
        </p:nvPicPr>
        <p:blipFill>
          <a:blip r:embed="rId6" cstate="print"/>
          <a:srcRect/>
          <a:stretch>
            <a:fillRect/>
          </a:stretch>
        </p:blipFill>
        <p:spPr bwMode="auto">
          <a:xfrm>
            <a:off x="6172200" y="3429000"/>
            <a:ext cx="2755900" cy="2663825"/>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Saccular</a:t>
            </a:r>
            <a:r>
              <a:rPr lang="en-US" dirty="0" smtClean="0"/>
              <a:t> (Berry) Aneurysms</a:t>
            </a:r>
            <a:endParaRPr lang="en-US" dirty="0"/>
          </a:p>
        </p:txBody>
      </p:sp>
      <p:sp>
        <p:nvSpPr>
          <p:cNvPr id="3" name="Content Placeholder 2"/>
          <p:cNvSpPr>
            <a:spLocks noGrp="1"/>
          </p:cNvSpPr>
          <p:nvPr>
            <p:ph sz="half" idx="1"/>
          </p:nvPr>
        </p:nvSpPr>
        <p:spPr>
          <a:xfrm>
            <a:off x="457200" y="1417638"/>
            <a:ext cx="4038600" cy="1287463"/>
          </a:xfrm>
        </p:spPr>
        <p:txBody>
          <a:bodyPr>
            <a:normAutofit fontScale="85000" lnSpcReduction="20000"/>
          </a:bodyPr>
          <a:lstStyle/>
          <a:p>
            <a:pPr>
              <a:lnSpc>
                <a:spcPct val="90000"/>
              </a:lnSpc>
            </a:pPr>
            <a:r>
              <a:rPr lang="en-US" sz="2800" dirty="0"/>
              <a:t>1.8% of autopsies</a:t>
            </a:r>
          </a:p>
          <a:p>
            <a:pPr>
              <a:lnSpc>
                <a:spcPct val="90000"/>
              </a:lnSpc>
            </a:pPr>
            <a:r>
              <a:rPr lang="en-US" sz="2800" dirty="0" smtClean="0"/>
              <a:t>Most </a:t>
            </a:r>
            <a:r>
              <a:rPr lang="en-US" sz="2800" dirty="0"/>
              <a:t>are </a:t>
            </a:r>
            <a:r>
              <a:rPr lang="en-US" sz="2800" dirty="0" smtClean="0"/>
              <a:t>asymptomatic </a:t>
            </a:r>
            <a:r>
              <a:rPr lang="en-US" sz="2800" dirty="0"/>
              <a:t>until rupture</a:t>
            </a:r>
          </a:p>
          <a:p>
            <a:pPr>
              <a:lnSpc>
                <a:spcPct val="90000"/>
              </a:lnSpc>
            </a:pPr>
            <a:r>
              <a:rPr lang="en-US" sz="2800" dirty="0"/>
              <a:t>95% in anterior circulation </a:t>
            </a:r>
          </a:p>
        </p:txBody>
      </p:sp>
      <p:pic>
        <p:nvPicPr>
          <p:cNvPr id="8" name="Content Placeholder 7" descr="10FF9.jpg"/>
          <p:cNvPicPr>
            <a:picLocks noGrp="1" noChangeAspect="1"/>
          </p:cNvPicPr>
          <p:nvPr>
            <p:ph sz="half" idx="2"/>
          </p:nvPr>
        </p:nvPicPr>
        <p:blipFill>
          <a:blip r:embed="rId2" cstate="print"/>
          <a:stretch>
            <a:fillRect/>
          </a:stretch>
        </p:blipFill>
        <p:spPr>
          <a:xfrm>
            <a:off x="738554" y="2735263"/>
            <a:ext cx="3007522" cy="4122737"/>
          </a:xfrm>
        </p:spPr>
      </p:pic>
      <p:grpSp>
        <p:nvGrpSpPr>
          <p:cNvPr id="5" name="Group 15"/>
          <p:cNvGrpSpPr>
            <a:grpSpLocks/>
          </p:cNvGrpSpPr>
          <p:nvPr/>
        </p:nvGrpSpPr>
        <p:grpSpPr bwMode="auto">
          <a:xfrm>
            <a:off x="4935538" y="1417638"/>
            <a:ext cx="3484563" cy="5257800"/>
            <a:chOff x="61" y="912"/>
            <a:chExt cx="2195" cy="3312"/>
          </a:xfrm>
        </p:grpSpPr>
        <p:pic>
          <p:nvPicPr>
            <p:cNvPr id="6" name="Picture 4"/>
            <p:cNvPicPr>
              <a:picLocks noChangeAspect="1" noChangeArrowheads="1"/>
            </p:cNvPicPr>
            <p:nvPr/>
          </p:nvPicPr>
          <p:blipFill>
            <a:blip r:embed="rId3"/>
            <a:srcRect/>
            <a:stretch>
              <a:fillRect/>
            </a:stretch>
          </p:blipFill>
          <p:spPr bwMode="auto">
            <a:xfrm>
              <a:off x="61" y="912"/>
              <a:ext cx="2195" cy="3312"/>
            </a:xfrm>
            <a:prstGeom prst="rect">
              <a:avLst/>
            </a:prstGeom>
            <a:noFill/>
            <a:ln w="9525">
              <a:noFill/>
              <a:miter lim="800000"/>
              <a:headEnd/>
              <a:tailEnd/>
            </a:ln>
          </p:spPr>
        </p:pic>
        <p:sp>
          <p:nvSpPr>
            <p:cNvPr id="7" name="Text Box 9"/>
            <p:cNvSpPr txBox="1">
              <a:spLocks noChangeArrowheads="1"/>
            </p:cNvSpPr>
            <p:nvPr/>
          </p:nvSpPr>
          <p:spPr bwMode="auto">
            <a:xfrm>
              <a:off x="240" y="3936"/>
              <a:ext cx="2016" cy="288"/>
            </a:xfrm>
            <a:prstGeom prst="rect">
              <a:avLst/>
            </a:prstGeom>
            <a:noFill/>
            <a:ln w="9525">
              <a:noFill/>
              <a:miter lim="800000"/>
              <a:headEnd/>
              <a:tailEnd/>
            </a:ln>
          </p:spPr>
          <p:txBody>
            <a:bodyPr>
              <a:spAutoFit/>
            </a:bodyPr>
            <a:lstStyle/>
            <a:p>
              <a:r>
                <a:rPr lang="en-US" sz="1200" b="1" dirty="0">
                  <a:solidFill>
                    <a:schemeClr val="bg1"/>
                  </a:solidFill>
                </a:rPr>
                <a:t>Modified from Graham &amp; Lantos, Greenfield’s Neuropathology, 2002, Arnold</a:t>
              </a:r>
              <a:endParaRPr lang="en-US" dirty="0">
                <a:solidFill>
                  <a:schemeClr val="bg1"/>
                </a:solidFill>
              </a:endParaRPr>
            </a:p>
          </p:txBody>
        </p:sp>
        <p:sp>
          <p:nvSpPr>
            <p:cNvPr id="10" name="Line 12"/>
            <p:cNvSpPr>
              <a:spLocks noChangeShapeType="1"/>
            </p:cNvSpPr>
            <p:nvPr/>
          </p:nvSpPr>
          <p:spPr bwMode="auto">
            <a:xfrm>
              <a:off x="1296" y="2592"/>
              <a:ext cx="0" cy="240"/>
            </a:xfrm>
            <a:prstGeom prst="line">
              <a:avLst/>
            </a:prstGeom>
            <a:noFill/>
            <a:ln w="38100">
              <a:solidFill>
                <a:schemeClr val="tx1"/>
              </a:solidFill>
              <a:round/>
              <a:headEnd/>
              <a:tailEnd/>
            </a:ln>
          </p:spPr>
          <p:txBody>
            <a:bodyPr wrap="none" anchor="ctr"/>
            <a:lstStyle/>
            <a:p>
              <a:endParaRPr lang="en-US"/>
            </a:p>
          </p:txBody>
        </p:sp>
        <p:sp>
          <p:nvSpPr>
            <p:cNvPr id="11" name="Line 13"/>
            <p:cNvSpPr>
              <a:spLocks noChangeShapeType="1"/>
            </p:cNvSpPr>
            <p:nvPr/>
          </p:nvSpPr>
          <p:spPr bwMode="auto">
            <a:xfrm flipH="1" flipV="1">
              <a:off x="480" y="2304"/>
              <a:ext cx="192" cy="144"/>
            </a:xfrm>
            <a:prstGeom prst="line">
              <a:avLst/>
            </a:prstGeom>
            <a:noFill/>
            <a:ln w="38100">
              <a:solidFill>
                <a:schemeClr val="tx1"/>
              </a:solidFill>
              <a:round/>
              <a:headEnd/>
              <a:tailEnd type="stealth" w="med" len="med"/>
            </a:ln>
          </p:spPr>
          <p:txBody>
            <a:bodyPr wrap="none" anchor="ctr"/>
            <a:lstStyle/>
            <a:p>
              <a:endParaRPr lang="en-US"/>
            </a:p>
          </p:txBody>
        </p:sp>
        <p:sp>
          <p:nvSpPr>
            <p:cNvPr id="12" name="Line 14"/>
            <p:cNvSpPr>
              <a:spLocks noChangeShapeType="1"/>
            </p:cNvSpPr>
            <p:nvPr/>
          </p:nvSpPr>
          <p:spPr bwMode="auto">
            <a:xfrm flipV="1">
              <a:off x="1632" y="2208"/>
              <a:ext cx="432" cy="240"/>
            </a:xfrm>
            <a:prstGeom prst="line">
              <a:avLst/>
            </a:prstGeom>
            <a:noFill/>
            <a:ln w="38100">
              <a:solidFill>
                <a:schemeClr val="tx1"/>
              </a:solidFill>
              <a:round/>
              <a:headEnd/>
              <a:tailEnd type="stealth" w="med" len="med"/>
            </a:ln>
          </p:spPr>
          <p:txBody>
            <a:bodyPr wrap="none" anchor="ctr"/>
            <a:lstStyle/>
            <a:p>
              <a:endParaRPr lang="en-US"/>
            </a:p>
          </p:txBody>
        </p:sp>
      </p:grpSp>
    </p:spTree>
    <p:extLst>
      <p:ext uri="{BB962C8B-B14F-4D97-AF65-F5344CB8AC3E}">
        <p14:creationId xmlns:p14="http://schemas.microsoft.com/office/powerpoint/2010/main" xmlns="" val="334252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05400" y="914400"/>
            <a:ext cx="3505200" cy="5237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6"/>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838200"/>
            <a:ext cx="4215956" cy="528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463936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520462"/>
            <a:ext cx="8229600" cy="1143000"/>
          </a:xfrm>
        </p:spPr>
        <p:txBody>
          <a:bodyPr/>
          <a:lstStyle/>
          <a:p>
            <a:r>
              <a:rPr lang="en-US" dirty="0" smtClean="0"/>
              <a:t>The Herniated Brain</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4038600" cy="1143000"/>
          </a:xfrm>
        </p:spPr>
        <p:txBody>
          <a:bodyPr/>
          <a:lstStyle/>
          <a:p>
            <a:r>
              <a:rPr lang="en-US" dirty="0" smtClean="0"/>
              <a:t>Brain </a:t>
            </a:r>
            <a:r>
              <a:rPr lang="en-US" dirty="0" err="1" smtClean="0"/>
              <a:t>Herniation</a:t>
            </a:r>
            <a:endParaRPr lang="en-US" dirty="0"/>
          </a:p>
        </p:txBody>
      </p:sp>
      <p:sp>
        <p:nvSpPr>
          <p:cNvPr id="4" name="Content Placeholder 3"/>
          <p:cNvSpPr>
            <a:spLocks noGrp="1"/>
          </p:cNvSpPr>
          <p:nvPr>
            <p:ph sz="half" idx="1"/>
          </p:nvPr>
        </p:nvSpPr>
        <p:spPr>
          <a:xfrm>
            <a:off x="152400" y="2362200"/>
            <a:ext cx="3886200" cy="1676400"/>
          </a:xfrm>
        </p:spPr>
        <p:txBody>
          <a:bodyPr/>
          <a:lstStyle/>
          <a:p>
            <a:pPr marL="514350" indent="-514350">
              <a:buFont typeface="+mj-lt"/>
              <a:buAutoNum type="alphaUcPeriod"/>
            </a:pPr>
            <a:r>
              <a:rPr lang="en-US" dirty="0" err="1" smtClean="0"/>
              <a:t>Uncal</a:t>
            </a:r>
            <a:r>
              <a:rPr lang="en-US" dirty="0" smtClean="0"/>
              <a:t> </a:t>
            </a:r>
            <a:r>
              <a:rPr lang="en-US" dirty="0" err="1" smtClean="0"/>
              <a:t>herniation</a:t>
            </a:r>
            <a:endParaRPr lang="en-US" dirty="0" smtClean="0"/>
          </a:p>
          <a:p>
            <a:pPr marL="514350" indent="-514350">
              <a:buFont typeface="+mj-lt"/>
              <a:buAutoNum type="alphaUcPeriod"/>
            </a:pPr>
            <a:r>
              <a:rPr lang="en-US" dirty="0" smtClean="0"/>
              <a:t>Central </a:t>
            </a:r>
            <a:r>
              <a:rPr lang="en-US" dirty="0" err="1" smtClean="0"/>
              <a:t>Herniation</a:t>
            </a:r>
            <a:endParaRPr lang="en-US" dirty="0" smtClean="0"/>
          </a:p>
          <a:p>
            <a:pPr marL="514350" indent="-514350">
              <a:buFont typeface="+mj-lt"/>
              <a:buAutoNum type="alphaUcPeriod"/>
            </a:pPr>
            <a:r>
              <a:rPr lang="en-US" dirty="0" err="1" smtClean="0"/>
              <a:t>Subfalcine</a:t>
            </a:r>
            <a:r>
              <a:rPr lang="en-US" dirty="0" smtClean="0"/>
              <a:t> </a:t>
            </a:r>
            <a:r>
              <a:rPr lang="en-US" dirty="0" err="1" smtClean="0"/>
              <a:t>herniation</a:t>
            </a:r>
            <a:endParaRPr lang="en-US" dirty="0" smtClean="0"/>
          </a:p>
        </p:txBody>
      </p:sp>
      <p:pic>
        <p:nvPicPr>
          <p:cNvPr id="9" name="Content Placeholder 8" descr="loadBinary.jpg"/>
          <p:cNvPicPr>
            <a:picLocks noGrp="1" noChangeAspect="1"/>
          </p:cNvPicPr>
          <p:nvPr>
            <p:ph sz="half" idx="2"/>
          </p:nvPr>
        </p:nvPicPr>
        <p:blipFill>
          <a:blip r:embed="rId2" cstate="print"/>
          <a:stretch>
            <a:fillRect/>
          </a:stretch>
        </p:blipFill>
        <p:spPr>
          <a:xfrm>
            <a:off x="4038600" y="533399"/>
            <a:ext cx="5105400" cy="5886361"/>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8" name="Picture 8"/>
          <p:cNvPicPr>
            <a:picLocks noChangeAspect="1" noChangeArrowheads="1"/>
          </p:cNvPicPr>
          <p:nvPr/>
        </p:nvPicPr>
        <p:blipFill>
          <a:blip r:embed="rId2" cstate="print"/>
          <a:srcRect/>
          <a:stretch>
            <a:fillRect/>
          </a:stretch>
        </p:blipFill>
        <p:spPr bwMode="auto">
          <a:xfrm>
            <a:off x="1524000" y="381000"/>
            <a:ext cx="6248400" cy="6024563"/>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CNS Autopsy</a:t>
            </a:r>
            <a:endParaRPr lang="en-US" dirty="0"/>
          </a:p>
        </p:txBody>
      </p:sp>
      <p:sp>
        <p:nvSpPr>
          <p:cNvPr id="3" name="Content Placeholder 2"/>
          <p:cNvSpPr>
            <a:spLocks noGrp="1"/>
          </p:cNvSpPr>
          <p:nvPr>
            <p:ph idx="1"/>
          </p:nvPr>
        </p:nvSpPr>
        <p:spPr/>
        <p:txBody>
          <a:bodyPr/>
          <a:lstStyle/>
          <a:p>
            <a:r>
              <a:rPr lang="en-US" dirty="0" smtClean="0"/>
              <a:t>It is also crucial to review the clinical history/data before the brain is fixed:</a:t>
            </a:r>
          </a:p>
          <a:p>
            <a:pPr lvl="1"/>
            <a:r>
              <a:rPr lang="en-US" dirty="0" smtClean="0"/>
              <a:t>fresh CSF or tissue samples for microbiologic culture, frozen tissue for biochemical or molecular studies, or specially fixed tissues for </a:t>
            </a:r>
            <a:r>
              <a:rPr lang="en-US" dirty="0" err="1" smtClean="0"/>
              <a:t>EM</a:t>
            </a:r>
            <a:endParaRPr lang="en-US" dirty="0" smtClean="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1"/>
          </p:nvPr>
        </p:nvPicPr>
        <p:blipFill>
          <a:blip r:embed="rId2" cstate="print"/>
          <a:srcRect/>
          <a:stretch>
            <a:fillRect/>
          </a:stretch>
        </p:blipFill>
        <p:spPr bwMode="auto">
          <a:xfrm rot="16200000">
            <a:off x="4029075" y="1152525"/>
            <a:ext cx="5562600" cy="4171950"/>
          </a:xfrm>
          <a:prstGeom prst="rect">
            <a:avLst/>
          </a:prstGeom>
          <a:noFill/>
          <a:ln w="9525">
            <a:noFill/>
            <a:miter lim="800000"/>
            <a:headEnd/>
            <a:tailEnd/>
          </a:ln>
          <a:effectLst/>
        </p:spPr>
      </p:pic>
      <p:pic>
        <p:nvPicPr>
          <p:cNvPr id="4100" name="Picture 4"/>
          <p:cNvPicPr>
            <a:picLocks noGrp="1" noChangeAspect="1" noChangeArrowheads="1"/>
          </p:cNvPicPr>
          <p:nvPr>
            <p:ph sz="half" idx="2"/>
          </p:nvPr>
        </p:nvPicPr>
        <p:blipFill>
          <a:blip r:embed="rId3" cstate="print"/>
          <a:srcRect/>
          <a:stretch>
            <a:fillRect/>
          </a:stretch>
        </p:blipFill>
        <p:spPr bwMode="auto">
          <a:xfrm>
            <a:off x="304800" y="1524000"/>
            <a:ext cx="4038600" cy="3028950"/>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447800"/>
            <a:ext cx="4038600" cy="4525963"/>
          </a:xfrm>
        </p:spPr>
        <p:txBody>
          <a:bodyPr>
            <a:normAutofit fontScale="85000" lnSpcReduction="10000"/>
          </a:bodyPr>
          <a:lstStyle/>
          <a:p>
            <a:r>
              <a:rPr lang="en-US" dirty="0" err="1" smtClean="0"/>
              <a:t>Oculomotor</a:t>
            </a:r>
            <a:r>
              <a:rPr lang="en-US" dirty="0" smtClean="0"/>
              <a:t> nerve compression due to </a:t>
            </a:r>
            <a:r>
              <a:rPr lang="en-US" dirty="0" err="1" smtClean="0"/>
              <a:t>uncal</a:t>
            </a:r>
            <a:r>
              <a:rPr lang="en-US" dirty="0" smtClean="0"/>
              <a:t> </a:t>
            </a:r>
            <a:r>
              <a:rPr lang="en-US" dirty="0" err="1" smtClean="0"/>
              <a:t>herniation</a:t>
            </a:r>
            <a:endParaRPr lang="en-US" dirty="0" smtClean="0"/>
          </a:p>
          <a:p>
            <a:r>
              <a:rPr lang="en-US" dirty="0" smtClean="0"/>
              <a:t>Close-up view of </a:t>
            </a:r>
            <a:r>
              <a:rPr lang="en-US" dirty="0" err="1" smtClean="0"/>
              <a:t>herniating</a:t>
            </a:r>
            <a:r>
              <a:rPr lang="en-US" dirty="0" smtClean="0"/>
              <a:t> </a:t>
            </a:r>
            <a:r>
              <a:rPr lang="en-US" dirty="0" err="1" smtClean="0"/>
              <a:t>uncus</a:t>
            </a:r>
            <a:r>
              <a:rPr lang="en-US" dirty="0" smtClean="0"/>
              <a:t> shows compression of the third cranial nerve</a:t>
            </a:r>
          </a:p>
          <a:p>
            <a:r>
              <a:rPr lang="en-US" dirty="0" smtClean="0"/>
              <a:t>Clinically there was </a:t>
            </a:r>
            <a:r>
              <a:rPr lang="en-US" dirty="0" err="1" smtClean="0"/>
              <a:t>ipsilateral</a:t>
            </a:r>
            <a:r>
              <a:rPr lang="en-US" dirty="0" smtClean="0"/>
              <a:t> </a:t>
            </a:r>
            <a:r>
              <a:rPr lang="en-US" dirty="0" err="1" smtClean="0"/>
              <a:t>pupillary</a:t>
            </a:r>
            <a:r>
              <a:rPr lang="en-US" dirty="0" smtClean="0"/>
              <a:t> dilatation and paresis of all of the </a:t>
            </a:r>
            <a:r>
              <a:rPr lang="en-US" dirty="0" err="1" smtClean="0"/>
              <a:t>extraocular</a:t>
            </a:r>
            <a:r>
              <a:rPr lang="en-US" dirty="0" smtClean="0"/>
              <a:t> muscles except the lateral rectus (CN6) and superior oblique (CN4) – lateral deviation. </a:t>
            </a:r>
          </a:p>
          <a:p>
            <a:endParaRPr lang="en-US" dirty="0"/>
          </a:p>
        </p:txBody>
      </p:sp>
      <p:pic>
        <p:nvPicPr>
          <p:cNvPr id="9" name="Picture 2"/>
          <p:cNvPicPr>
            <a:picLocks noGrp="1" noChangeAspect="1" noChangeArrowheads="1"/>
          </p:cNvPicPr>
          <p:nvPr>
            <p:ph sz="half" idx="2"/>
          </p:nvPr>
        </p:nvPicPr>
        <p:blipFill>
          <a:blip r:embed="rId2" cstate="print"/>
          <a:srcRect/>
          <a:stretch>
            <a:fillRect/>
          </a:stretch>
        </p:blipFill>
        <p:spPr bwMode="auto">
          <a:xfrm rot="16200000">
            <a:off x="3977481" y="1280319"/>
            <a:ext cx="4953001" cy="4525963"/>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duret"/>
          <p:cNvPicPr>
            <a:picLocks noChangeAspect="1" noChangeArrowheads="1"/>
          </p:cNvPicPr>
          <p:nvPr/>
        </p:nvPicPr>
        <p:blipFill>
          <a:blip r:embed="rId2" cstate="print"/>
          <a:srcRect/>
          <a:stretch>
            <a:fillRect/>
          </a:stretch>
        </p:blipFill>
        <p:spPr bwMode="auto">
          <a:xfrm>
            <a:off x="4648200" y="228600"/>
            <a:ext cx="4291013" cy="3246438"/>
          </a:xfrm>
          <a:prstGeom prst="rect">
            <a:avLst/>
          </a:prstGeom>
          <a:noFill/>
        </p:spPr>
      </p:pic>
      <p:sp>
        <p:nvSpPr>
          <p:cNvPr id="64520" name="Rectangle 8"/>
          <p:cNvSpPr>
            <a:spLocks noGrp="1" noChangeArrowheads="1"/>
          </p:cNvSpPr>
          <p:nvPr>
            <p:ph type="body" sz="half" idx="1"/>
          </p:nvPr>
        </p:nvSpPr>
        <p:spPr>
          <a:xfrm>
            <a:off x="304800" y="1066800"/>
            <a:ext cx="3810000" cy="4114800"/>
          </a:xfrm>
        </p:spPr>
        <p:txBody>
          <a:bodyPr/>
          <a:lstStyle/>
          <a:p>
            <a:r>
              <a:rPr lang="en-US" sz="2800" dirty="0" err="1"/>
              <a:t>Duret</a:t>
            </a:r>
            <a:r>
              <a:rPr lang="en-US" sz="2800" dirty="0"/>
              <a:t> hemorrhages secondary to traction on the </a:t>
            </a:r>
            <a:r>
              <a:rPr lang="en-US" sz="2800" dirty="0" err="1"/>
              <a:t>extramedullary</a:t>
            </a:r>
            <a:r>
              <a:rPr lang="en-US" sz="2800" dirty="0"/>
              <a:t> segments of penetrating arteries and compression of the </a:t>
            </a:r>
            <a:r>
              <a:rPr lang="en-US" sz="2800" dirty="0" err="1"/>
              <a:t>intramedullary</a:t>
            </a:r>
            <a:r>
              <a:rPr lang="en-US" sz="2800" dirty="0"/>
              <a:t> segments.</a:t>
            </a:r>
          </a:p>
        </p:txBody>
      </p:sp>
      <p:pic>
        <p:nvPicPr>
          <p:cNvPr id="7" name="Content Placeholder 6" descr="duretpons"/>
          <p:cNvPicPr>
            <a:picLocks noGrp="1" noChangeAspect="1" noChangeArrowheads="1"/>
          </p:cNvPicPr>
          <p:nvPr>
            <p:ph sz="half" idx="2"/>
          </p:nvPr>
        </p:nvPicPr>
        <p:blipFill>
          <a:blip r:embed="rId3" cstate="print"/>
          <a:stretch>
            <a:fillRect/>
          </a:stretch>
        </p:blipFill>
        <p:spPr bwMode="auto">
          <a:xfrm>
            <a:off x="5129213" y="3564673"/>
            <a:ext cx="3810000" cy="3233854"/>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4"/>
          <p:cNvPicPr>
            <a:picLocks noChangeAspect="1" noChangeArrowheads="1"/>
          </p:cNvPicPr>
          <p:nvPr/>
        </p:nvPicPr>
        <p:blipFill>
          <a:blip r:embed="rId2" cstate="print"/>
          <a:srcRect/>
          <a:stretch>
            <a:fillRect/>
          </a:stretch>
        </p:blipFill>
        <p:spPr bwMode="auto">
          <a:xfrm>
            <a:off x="4953000" y="990600"/>
            <a:ext cx="3768725" cy="4960938"/>
          </a:xfrm>
          <a:prstGeom prst="rect">
            <a:avLst/>
          </a:prstGeom>
          <a:noFill/>
          <a:ln w="9525">
            <a:noFill/>
            <a:miter lim="800000"/>
            <a:headEnd/>
            <a:tailEnd/>
          </a:ln>
          <a:effectLst/>
        </p:spPr>
      </p:pic>
      <p:sp>
        <p:nvSpPr>
          <p:cNvPr id="66567" name="Rectangle 7"/>
          <p:cNvSpPr>
            <a:spLocks noGrp="1" noChangeArrowheads="1"/>
          </p:cNvSpPr>
          <p:nvPr>
            <p:ph type="body" sz="half" idx="1"/>
          </p:nvPr>
        </p:nvSpPr>
        <p:spPr>
          <a:xfrm>
            <a:off x="609600" y="1447800"/>
            <a:ext cx="3810000" cy="4114800"/>
          </a:xfrm>
        </p:spPr>
        <p:txBody>
          <a:bodyPr/>
          <a:lstStyle/>
          <a:p>
            <a:r>
              <a:rPr lang="en-US" sz="2800"/>
              <a:t>Infarction due to compression of posterior cerebral artery against edge of tentorium.</a:t>
            </a:r>
          </a:p>
          <a:p>
            <a:r>
              <a:rPr lang="en-US" sz="2800"/>
              <a:t>Primary visual cortex at greatest risk.</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tonsil"/>
          <p:cNvPicPr>
            <a:picLocks noChangeAspect="1" noChangeArrowheads="1"/>
          </p:cNvPicPr>
          <p:nvPr/>
        </p:nvPicPr>
        <p:blipFill>
          <a:blip r:embed="rId2" cstate="print"/>
          <a:srcRect/>
          <a:stretch>
            <a:fillRect/>
          </a:stretch>
        </p:blipFill>
        <p:spPr bwMode="auto">
          <a:xfrm>
            <a:off x="1905000" y="3692525"/>
            <a:ext cx="4953000" cy="3165475"/>
          </a:xfrm>
          <a:prstGeom prst="rect">
            <a:avLst/>
          </a:prstGeom>
          <a:noFill/>
        </p:spPr>
      </p:pic>
      <p:pic>
        <p:nvPicPr>
          <p:cNvPr id="62469" name="Picture 5" descr="tonsil2"/>
          <p:cNvPicPr>
            <a:picLocks noChangeAspect="1" noChangeArrowheads="1"/>
          </p:cNvPicPr>
          <p:nvPr/>
        </p:nvPicPr>
        <p:blipFill>
          <a:blip r:embed="rId3" cstate="print"/>
          <a:srcRect/>
          <a:stretch>
            <a:fillRect/>
          </a:stretch>
        </p:blipFill>
        <p:spPr bwMode="auto">
          <a:xfrm>
            <a:off x="1905000" y="0"/>
            <a:ext cx="4953000" cy="3584575"/>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2351"/>
            <a:ext cx="8229600" cy="1143000"/>
          </a:xfrm>
        </p:spPr>
        <p:txBody>
          <a:bodyPr/>
          <a:lstStyle/>
          <a:p>
            <a:r>
              <a:rPr lang="en-US" dirty="0" smtClean="0"/>
              <a:t>Thank You</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18184" cy="1143000"/>
          </a:xfrm>
        </p:spPr>
        <p:txBody>
          <a:bodyPr/>
          <a:lstStyle/>
          <a:p>
            <a:r>
              <a:rPr lang="en-US" dirty="0" smtClean="0"/>
              <a:t>Brain Removal</a:t>
            </a:r>
            <a:endParaRPr lang="en-US" dirty="0"/>
          </a:p>
        </p:txBody>
      </p:sp>
      <p:pic>
        <p:nvPicPr>
          <p:cNvPr id="1028" name="Picture 4"/>
          <p:cNvPicPr>
            <a:picLocks noGrp="1" noChangeAspect="1" noChangeArrowheads="1"/>
          </p:cNvPicPr>
          <p:nvPr>
            <p:ph sz="half" idx="2"/>
          </p:nvPr>
        </p:nvPicPr>
        <p:blipFill>
          <a:blip r:embed="rId2"/>
          <a:srcRect/>
          <a:stretch>
            <a:fillRect/>
          </a:stretch>
        </p:blipFill>
        <p:spPr bwMode="auto">
          <a:xfrm>
            <a:off x="5275384" y="30364"/>
            <a:ext cx="3329354" cy="6587109"/>
          </a:xfrm>
          <a:prstGeom prst="rect">
            <a:avLst/>
          </a:prstGeom>
          <a:noFill/>
          <a:ln w="9525">
            <a:noFill/>
            <a:miter lim="800000"/>
            <a:headEnd/>
            <a:tailEnd/>
          </a:ln>
        </p:spPr>
      </p:pic>
      <p:pic>
        <p:nvPicPr>
          <p:cNvPr id="1029" name="Picture 5"/>
          <p:cNvPicPr>
            <a:picLocks noChangeAspect="1" noChangeArrowheads="1"/>
          </p:cNvPicPr>
          <p:nvPr/>
        </p:nvPicPr>
        <p:blipFill>
          <a:blip r:embed="rId3"/>
          <a:srcRect/>
          <a:stretch>
            <a:fillRect/>
          </a:stretch>
        </p:blipFill>
        <p:spPr bwMode="auto">
          <a:xfrm>
            <a:off x="5668475" y="6446023"/>
            <a:ext cx="1781175" cy="171450"/>
          </a:xfrm>
          <a:prstGeom prst="rect">
            <a:avLst/>
          </a:prstGeom>
          <a:noFill/>
          <a:ln w="9525">
            <a:noFill/>
            <a:miter lim="800000"/>
            <a:headEnd/>
            <a:tailEnd/>
          </a:ln>
        </p:spPr>
      </p:pic>
      <p:sp>
        <p:nvSpPr>
          <p:cNvPr id="13" name="Content Placeholder 12"/>
          <p:cNvSpPr>
            <a:spLocks noGrp="1"/>
          </p:cNvSpPr>
          <p:nvPr>
            <p:ph sz="half" idx="1"/>
          </p:nvPr>
        </p:nvSpPr>
        <p:spPr/>
        <p:txBody>
          <a:bodyPr>
            <a:normAutofit fontScale="85000" lnSpcReduction="20000"/>
          </a:bodyPr>
          <a:lstStyle/>
          <a:p>
            <a:r>
              <a:rPr lang="en-US" dirty="0" smtClean="0"/>
              <a:t>Elevate shoulders on block or stand (unlike this diagram)</a:t>
            </a:r>
          </a:p>
          <a:p>
            <a:r>
              <a:rPr lang="en-US" dirty="0" smtClean="0"/>
              <a:t>Separate hair and incise scalp across the vertex, beginning behind the right ear</a:t>
            </a:r>
          </a:p>
          <a:p>
            <a:r>
              <a:rPr lang="en-US" dirty="0" smtClean="0"/>
              <a:t>Reflect the scalp down to the hairline</a:t>
            </a:r>
          </a:p>
          <a:p>
            <a:r>
              <a:rPr lang="en-US" dirty="0" smtClean="0"/>
              <a:t>Incise and slightly reflect the </a:t>
            </a:r>
            <a:r>
              <a:rPr lang="en-US" dirty="0" err="1" smtClean="0"/>
              <a:t>temporalis</a:t>
            </a:r>
            <a:r>
              <a:rPr lang="en-US" dirty="0" smtClean="0"/>
              <a:t> muscles</a:t>
            </a:r>
          </a:p>
          <a:p>
            <a:r>
              <a:rPr lang="en-US" dirty="0" smtClean="0"/>
              <a:t>Cut </a:t>
            </a:r>
            <a:r>
              <a:rPr lang="en-US" dirty="0" err="1" smtClean="0"/>
              <a:t>calvarium</a:t>
            </a:r>
            <a:r>
              <a:rPr lang="en-US" dirty="0" smtClean="0"/>
              <a:t> with an oscillating saw</a:t>
            </a: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Brain Removal</a:t>
            </a:r>
            <a:endParaRPr lang="en-US" dirty="0"/>
          </a:p>
        </p:txBody>
      </p:sp>
      <p:sp>
        <p:nvSpPr>
          <p:cNvPr id="3" name="Content Placeholder 2"/>
          <p:cNvSpPr>
            <a:spLocks noGrp="1"/>
          </p:cNvSpPr>
          <p:nvPr>
            <p:ph sz="half" idx="1"/>
          </p:nvPr>
        </p:nvSpPr>
        <p:spPr>
          <a:xfrm>
            <a:off x="0" y="2215661"/>
            <a:ext cx="2954215" cy="2110153"/>
          </a:xfrm>
        </p:spPr>
        <p:txBody>
          <a:bodyPr>
            <a:normAutofit fontScale="92500"/>
          </a:bodyPr>
          <a:lstStyle/>
          <a:p>
            <a:r>
              <a:rPr lang="en-US" dirty="0" smtClean="0"/>
              <a:t>Try not to transect temporal lobe with said oscillating saw!!!</a:t>
            </a:r>
            <a:endParaRPr lang="en-US" dirty="0"/>
          </a:p>
        </p:txBody>
      </p:sp>
      <p:pic>
        <p:nvPicPr>
          <p:cNvPr id="2050" name="Picture 2"/>
          <p:cNvPicPr>
            <a:picLocks noGrp="1" noChangeAspect="1" noChangeArrowheads="1"/>
          </p:cNvPicPr>
          <p:nvPr>
            <p:ph sz="half" idx="2"/>
          </p:nvPr>
        </p:nvPicPr>
        <p:blipFill>
          <a:blip r:embed="rId2"/>
          <a:srcRect/>
          <a:stretch>
            <a:fillRect/>
          </a:stretch>
        </p:blipFill>
        <p:spPr bwMode="auto">
          <a:xfrm>
            <a:off x="2954215" y="1500247"/>
            <a:ext cx="5986993" cy="449024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192905" cy="1143000"/>
          </a:xfrm>
        </p:spPr>
        <p:txBody>
          <a:bodyPr>
            <a:normAutofit fontScale="90000"/>
          </a:bodyPr>
          <a:lstStyle/>
          <a:p>
            <a:r>
              <a:rPr lang="en-US" dirty="0" smtClean="0"/>
              <a:t>Brain Removal</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However, the globally edematous brain will jump out and impale itself on the saw</a:t>
            </a:r>
          </a:p>
          <a:p>
            <a:r>
              <a:rPr lang="en-US" dirty="0" smtClean="0"/>
              <a:t>Not much you can do about it</a:t>
            </a:r>
          </a:p>
          <a:p>
            <a:r>
              <a:rPr lang="en-US" dirty="0" smtClean="0"/>
              <a:t>Edematous brain with </a:t>
            </a:r>
            <a:r>
              <a:rPr lang="en-US" dirty="0" err="1" smtClean="0"/>
              <a:t>uncal</a:t>
            </a:r>
            <a:r>
              <a:rPr lang="en-US" dirty="0" smtClean="0"/>
              <a:t> and </a:t>
            </a:r>
            <a:r>
              <a:rPr lang="en-US" dirty="0" err="1" smtClean="0"/>
              <a:t>cerebellar</a:t>
            </a:r>
            <a:r>
              <a:rPr lang="en-US" dirty="0" smtClean="0"/>
              <a:t> </a:t>
            </a:r>
            <a:r>
              <a:rPr lang="en-US" dirty="0" err="1" smtClean="0"/>
              <a:t>tonsillar</a:t>
            </a:r>
            <a:r>
              <a:rPr lang="en-US" dirty="0" smtClean="0"/>
              <a:t> </a:t>
            </a:r>
            <a:r>
              <a:rPr lang="en-US" dirty="0" err="1" smtClean="0"/>
              <a:t>herniation</a:t>
            </a:r>
            <a:r>
              <a:rPr lang="en-US" dirty="0" smtClean="0"/>
              <a:t> – saw marks right </a:t>
            </a:r>
            <a:r>
              <a:rPr lang="en-US" smtClean="0"/>
              <a:t>into ventricle</a:t>
            </a:r>
            <a:endParaRPr lang="en-US" dirty="0"/>
          </a:p>
        </p:txBody>
      </p:sp>
      <p:pic>
        <p:nvPicPr>
          <p:cNvPr id="5" name="Content Placeholder 4" descr="cut_1.jpg"/>
          <p:cNvPicPr>
            <a:picLocks noGrp="1" noChangeAspect="1"/>
          </p:cNvPicPr>
          <p:nvPr>
            <p:ph sz="half" idx="2"/>
          </p:nvPr>
        </p:nvPicPr>
        <p:blipFill>
          <a:blip r:embed="rId2"/>
          <a:stretch>
            <a:fillRect/>
          </a:stretch>
        </p:blipFill>
        <p:spPr>
          <a:xfrm>
            <a:off x="4381500" y="85725"/>
            <a:ext cx="4038600" cy="3028950"/>
          </a:xfrm>
        </p:spPr>
      </p:pic>
      <p:pic>
        <p:nvPicPr>
          <p:cNvPr id="6" name="Picture 5" descr="cut_3.jpg"/>
          <p:cNvPicPr>
            <a:picLocks noChangeAspect="1"/>
          </p:cNvPicPr>
          <p:nvPr/>
        </p:nvPicPr>
        <p:blipFill>
          <a:blip r:embed="rId3"/>
          <a:srcRect l="22259" r="11808"/>
          <a:stretch>
            <a:fillRect/>
          </a:stretch>
        </p:blipFill>
        <p:spPr>
          <a:xfrm rot="5400000">
            <a:off x="4625637" y="2993739"/>
            <a:ext cx="3550326" cy="4038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Brain Removal</a:t>
            </a:r>
            <a:endParaRPr lang="en-US" dirty="0"/>
          </a:p>
        </p:txBody>
      </p:sp>
      <p:sp>
        <p:nvSpPr>
          <p:cNvPr id="3" name="Content Placeholder 2"/>
          <p:cNvSpPr>
            <a:spLocks noGrp="1"/>
          </p:cNvSpPr>
          <p:nvPr>
            <p:ph sz="half" idx="1"/>
          </p:nvPr>
        </p:nvSpPr>
        <p:spPr>
          <a:xfrm>
            <a:off x="199292" y="1600200"/>
            <a:ext cx="4038600" cy="4525963"/>
          </a:xfrm>
        </p:spPr>
        <p:txBody>
          <a:bodyPr>
            <a:normAutofit fontScale="77500" lnSpcReduction="20000"/>
          </a:bodyPr>
          <a:lstStyle/>
          <a:p>
            <a:r>
              <a:rPr lang="en-US" dirty="0" smtClean="0"/>
              <a:t>Detach the skull cap from the </a:t>
            </a:r>
            <a:r>
              <a:rPr lang="en-US" dirty="0" err="1" smtClean="0"/>
              <a:t>dura</a:t>
            </a:r>
            <a:endParaRPr lang="en-US" dirty="0" smtClean="0"/>
          </a:p>
          <a:p>
            <a:r>
              <a:rPr lang="en-US" dirty="0" smtClean="0"/>
              <a:t>The brain maintains an intimate relationship with </a:t>
            </a:r>
            <a:r>
              <a:rPr lang="en-US" dirty="0" err="1" smtClean="0"/>
              <a:t>dura</a:t>
            </a:r>
            <a:r>
              <a:rPr lang="en-US" dirty="0" smtClean="0"/>
              <a:t> and cranial bone</a:t>
            </a:r>
          </a:p>
          <a:p>
            <a:r>
              <a:rPr lang="en-US" dirty="0" smtClean="0"/>
              <a:t>This relationship can only be examined during the autopsy</a:t>
            </a:r>
          </a:p>
          <a:p>
            <a:r>
              <a:rPr lang="en-US" dirty="0" smtClean="0"/>
              <a:t>When the funeral director gets the body - it is gone for good</a:t>
            </a:r>
          </a:p>
          <a:p>
            <a:pPr lvl="1"/>
            <a:r>
              <a:rPr lang="en-US" dirty="0" smtClean="0"/>
              <a:t>So carefully examine the </a:t>
            </a:r>
            <a:r>
              <a:rPr lang="en-US" dirty="0" err="1" smtClean="0"/>
              <a:t>dura</a:t>
            </a:r>
            <a:r>
              <a:rPr lang="en-US" dirty="0" smtClean="0"/>
              <a:t> and cranial bone!!</a:t>
            </a:r>
          </a:p>
          <a:p>
            <a:r>
              <a:rPr lang="en-US" dirty="0" smtClean="0"/>
              <a:t>This will also hold for the vertebral column</a:t>
            </a:r>
          </a:p>
        </p:txBody>
      </p:sp>
      <p:pic>
        <p:nvPicPr>
          <p:cNvPr id="7" name="Picture 3" descr="epidural"/>
          <p:cNvPicPr>
            <a:picLocks noGrp="1" noChangeAspect="1" noChangeArrowheads="1"/>
          </p:cNvPicPr>
          <p:nvPr>
            <p:ph sz="half" idx="2"/>
          </p:nvPr>
        </p:nvPicPr>
        <p:blipFill>
          <a:blip r:embed="rId2" cstate="print"/>
          <a:stretch>
            <a:fillRect/>
          </a:stretch>
        </p:blipFill>
        <p:spPr bwMode="auto">
          <a:xfrm>
            <a:off x="4237892" y="1600199"/>
            <a:ext cx="4646247" cy="4389903"/>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261</TotalTime>
  <Words>1430</Words>
  <Application>Microsoft Office PowerPoint</Application>
  <PresentationFormat>On-screen Show (4:3)</PresentationFormat>
  <Paragraphs>200</Paragraphs>
  <Slides>55</Slides>
  <Notes>4</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Neuropathology Update for Physician’s Assistants: Autopsy Neuropathology</vt:lpstr>
      <vt:lpstr>Outline</vt:lpstr>
      <vt:lpstr>The CNS Autopsy</vt:lpstr>
      <vt:lpstr>The CNS Autopsy</vt:lpstr>
      <vt:lpstr>The CNS Autopsy</vt:lpstr>
      <vt:lpstr>Brain Removal</vt:lpstr>
      <vt:lpstr>Brain Removal</vt:lpstr>
      <vt:lpstr>Brain Removal</vt:lpstr>
      <vt:lpstr>Brain Removal</vt:lpstr>
      <vt:lpstr>Brain Removal</vt:lpstr>
      <vt:lpstr>Brain Removal</vt:lpstr>
      <vt:lpstr>Brain Removal</vt:lpstr>
      <vt:lpstr>Brain Removal</vt:lpstr>
      <vt:lpstr>Pituitary Removal</vt:lpstr>
      <vt:lpstr>Spinal Cord Removal</vt:lpstr>
      <vt:lpstr>Spinal Cord Removal</vt:lpstr>
      <vt:lpstr>Spinal Cord Removal</vt:lpstr>
      <vt:lpstr>Spinal Cord Removal</vt:lpstr>
      <vt:lpstr>Spinal Cord Removal</vt:lpstr>
      <vt:lpstr>Basic Neuroanatomy</vt:lpstr>
      <vt:lpstr>Slide 21</vt:lpstr>
      <vt:lpstr>Gross Pathology</vt:lpstr>
      <vt:lpstr>Softened/Gooey Brain</vt:lpstr>
      <vt:lpstr>Ischemic Stroke</vt:lpstr>
      <vt:lpstr>Ischemic Infarcts</vt:lpstr>
      <vt:lpstr>Acute Infarct</vt:lpstr>
      <vt:lpstr>Acute Infarct</vt:lpstr>
      <vt:lpstr>Subacute Infarct</vt:lpstr>
      <vt:lpstr>Chronic/Remote Infarct</vt:lpstr>
      <vt:lpstr>Chronic/Remote Infarct</vt:lpstr>
      <vt:lpstr>Embolic Infarcts</vt:lpstr>
      <vt:lpstr>Carotid Endarterectomy</vt:lpstr>
      <vt:lpstr>Embolic Infarcts</vt:lpstr>
      <vt:lpstr>Embolic Infarcts</vt:lpstr>
      <vt:lpstr>Watershed Strokes</vt:lpstr>
      <vt:lpstr>Watershed Infarcts</vt:lpstr>
      <vt:lpstr>Bloody Brain</vt:lpstr>
      <vt:lpstr>Hemorrhagic Stroke</vt:lpstr>
      <vt:lpstr>Epidural Hemorrhages</vt:lpstr>
      <vt:lpstr>Epidural Hematoma</vt:lpstr>
      <vt:lpstr>Subdural Hematoma (SDH)</vt:lpstr>
      <vt:lpstr>SDH</vt:lpstr>
      <vt:lpstr>Acute SDH</vt:lpstr>
      <vt:lpstr>Chronic SDH</vt:lpstr>
      <vt:lpstr>Saccular (Berry) Aneurysms</vt:lpstr>
      <vt:lpstr>Slide 46</vt:lpstr>
      <vt:lpstr>The Herniated Brain</vt:lpstr>
      <vt:lpstr>Brain Herniation</vt:lpstr>
      <vt:lpstr>Slide 49</vt:lpstr>
      <vt:lpstr>Slide 50</vt:lpstr>
      <vt:lpstr>Slide 51</vt:lpstr>
      <vt:lpstr>Slide 52</vt:lpstr>
      <vt:lpstr>Slide 53</vt:lpstr>
      <vt:lpstr>Slide 54</vt:lpstr>
      <vt:lpstr>Thank You</vt:lpstr>
    </vt:vector>
  </TitlesOfParts>
  <Company>University of Pittsburgh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Neuropathology update for Physician’s Assistants</dc:title>
  <dc:creator>Clayton Wiley</dc:creator>
  <cp:lastModifiedBy>mcfaka</cp:lastModifiedBy>
  <cp:revision>49</cp:revision>
  <dcterms:created xsi:type="dcterms:W3CDTF">2012-04-12T17:41:06Z</dcterms:created>
  <dcterms:modified xsi:type="dcterms:W3CDTF">2012-09-07T14:14:16Z</dcterms:modified>
</cp:coreProperties>
</file>